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368" r:id="rId3"/>
    <p:sldId id="370" r:id="rId4"/>
    <p:sldId id="338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36" r:id="rId14"/>
    <p:sldId id="361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>
      <p:cViewPr varScale="1">
        <p:scale>
          <a:sx n="115" d="100"/>
          <a:sy n="115" d="100"/>
        </p:scale>
        <p:origin x="-186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54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5C26E9-2FEF-464D-83F9-86C6C5F482BB}" type="datetimeFigureOut">
              <a:rPr lang="nb-NO" smtClean="0"/>
              <a:t>26.02.2018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4477D-A46C-40AA-93E7-9A00E9913D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480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SG BOTT:ERP</a:t>
            </a:r>
          </a:p>
          <a:p>
            <a:r>
              <a:rPr lang="nb-NO" dirty="0"/>
              <a:t>Digitaliseringsprogrammet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4477D-A46C-40AA-93E7-9A00E9913DF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09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Samlet er det foreslått engangsmidler i 2019 på 5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kr og en varig årlig styrking på 4,3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4477D-A46C-40AA-93E7-9A00E9913DF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2329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D31D6-0CA7-459E-AF68-0506C4605388}" type="slidenum">
              <a:rPr lang="nb-NO" smtClean="0"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4096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61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68" y="153070"/>
            <a:ext cx="1244676" cy="18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4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2164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53" y="1793765"/>
            <a:ext cx="2532893" cy="38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0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643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326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092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000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01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164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68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57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B9DC2-2289-4080-A278-C12CD25674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86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Satsinger budsjett 2019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 smtClean="0"/>
              <a:t>Møte mellom Rektor og IT-direktør 27. februar 2018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2367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IT brukes av stadig flere til stadig </a:t>
            </a:r>
            <a:r>
              <a:rPr lang="nb-NO" dirty="0" smtClean="0"/>
              <a:t>mer</a:t>
            </a:r>
          </a:p>
          <a:p>
            <a:pPr lvl="1"/>
            <a:r>
              <a:rPr lang="nb-NO" dirty="0" smtClean="0"/>
              <a:t>IT brukes </a:t>
            </a:r>
            <a:r>
              <a:rPr lang="nb-NO" dirty="0"/>
              <a:t>i de aller fleste prosesser for UiOs ansatte og </a:t>
            </a:r>
            <a:r>
              <a:rPr lang="nb-NO" dirty="0" smtClean="0"/>
              <a:t>studenter</a:t>
            </a:r>
          </a:p>
          <a:p>
            <a:r>
              <a:rPr lang="nb-NO" dirty="0"/>
              <a:t>Ø</a:t>
            </a:r>
            <a:r>
              <a:rPr lang="nb-NO" dirty="0" smtClean="0"/>
              <a:t>kende </a:t>
            </a:r>
            <a:r>
              <a:rPr lang="nb-NO" dirty="0"/>
              <a:t>krav og behov fra myndigheter og </a:t>
            </a:r>
            <a:r>
              <a:rPr lang="nb-NO" dirty="0" smtClean="0"/>
              <a:t>brukere </a:t>
            </a:r>
            <a:r>
              <a:rPr lang="nb-NO" dirty="0"/>
              <a:t>vedrørende </a:t>
            </a:r>
            <a:r>
              <a:rPr lang="nb-NO" dirty="0" err="1" smtClean="0"/>
              <a:t>bl.a</a:t>
            </a:r>
            <a:r>
              <a:rPr lang="nb-NO" dirty="0" smtClean="0"/>
              <a:t> IT-sikkerhet </a:t>
            </a:r>
            <a:r>
              <a:rPr lang="nb-NO" dirty="0"/>
              <a:t>og </a:t>
            </a:r>
            <a:r>
              <a:rPr lang="nb-NO" dirty="0" smtClean="0"/>
              <a:t>personvern</a:t>
            </a:r>
          </a:p>
          <a:p>
            <a:r>
              <a:rPr lang="nb-NO" dirty="0"/>
              <a:t>Masterplan for universitetets </a:t>
            </a:r>
            <a:r>
              <a:rPr lang="nb-NO" dirty="0" smtClean="0"/>
              <a:t>IT </a:t>
            </a:r>
          </a:p>
          <a:p>
            <a:pPr lvl="1"/>
            <a:r>
              <a:rPr lang="nb-NO" dirty="0" smtClean="0"/>
              <a:t>Blir et styringsdokument</a:t>
            </a:r>
            <a:endParaRPr lang="nb-NO" dirty="0"/>
          </a:p>
          <a:p>
            <a:pPr lvl="1"/>
            <a:r>
              <a:rPr lang="nb-NO" dirty="0"/>
              <a:t>I</a:t>
            </a:r>
            <a:r>
              <a:rPr lang="nb-NO" dirty="0" smtClean="0"/>
              <a:t>kke ferdig til budsjettbehandlingen for 2019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9667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Regnskap/Prognose USIT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AE1A-10F9-45A7-B042-41F410F62B10}" type="slidenum">
              <a:rPr lang="nb-NO" smtClean="0"/>
              <a:t>3</a:t>
            </a:fld>
            <a:endParaRPr lang="nb-NO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250867"/>
              </p:ext>
            </p:extLst>
          </p:nvPr>
        </p:nvGraphicFramePr>
        <p:xfrm>
          <a:off x="838199" y="1430450"/>
          <a:ext cx="9261765" cy="4943436"/>
        </p:xfrm>
        <a:graphic>
          <a:graphicData uri="http://schemas.openxmlformats.org/drawingml/2006/table">
            <a:tbl>
              <a:tblPr/>
              <a:tblGrid>
                <a:gridCol w="2908258">
                  <a:extLst>
                    <a:ext uri="{9D8B030D-6E8A-4147-A177-3AD203B41FA5}">
                      <a16:colId xmlns="" xmlns:a16="http://schemas.microsoft.com/office/drawing/2014/main" val="2362379480"/>
                    </a:ext>
                  </a:extLst>
                </a:gridCol>
                <a:gridCol w="2297279">
                  <a:extLst>
                    <a:ext uri="{9D8B030D-6E8A-4147-A177-3AD203B41FA5}">
                      <a16:colId xmlns="" xmlns:a16="http://schemas.microsoft.com/office/drawing/2014/main" val="1197631204"/>
                    </a:ext>
                  </a:extLst>
                </a:gridCol>
                <a:gridCol w="1857375">
                  <a:extLst>
                    <a:ext uri="{9D8B030D-6E8A-4147-A177-3AD203B41FA5}">
                      <a16:colId xmlns="" xmlns:a16="http://schemas.microsoft.com/office/drawing/2014/main" val="3440188603"/>
                    </a:ext>
                  </a:extLst>
                </a:gridCol>
                <a:gridCol w="2198853">
                  <a:extLst>
                    <a:ext uri="{9D8B030D-6E8A-4147-A177-3AD203B41FA5}">
                      <a16:colId xmlns="" xmlns:a16="http://schemas.microsoft.com/office/drawing/2014/main" val="3052134938"/>
                    </a:ext>
                  </a:extLst>
                </a:gridCol>
              </a:tblGrid>
              <a:tr h="820983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USIT_Rapp1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Regnskap 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Regnskap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Prognose 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253503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Overført fra i fjor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-4 165 774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4 080 160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-187 359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39591454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Bevilgning*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-113 812 500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-114 294 663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-108 876 000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48183493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Salgsinntekter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-131 467 208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-142 323 751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-132 690 000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4029284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inntekter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-245 279 708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-256 618 413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-241 566 000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7667753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Personalkostnader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172 693 940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178 811 100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177 790 299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29021634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Frikjøp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-8 245 721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-15 218 002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-8 918 646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2184752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Drift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76 735 715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75 491 977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65 768 000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8900437"/>
                  </a:ext>
                </a:extLst>
              </a:tr>
              <a:tr h="428025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Investeringer**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11 227 708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13 265 819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11 190 000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41783497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kostnader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252 411 642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252 350 894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245 829 653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366320"/>
                  </a:ext>
                </a:extLst>
              </a:tr>
              <a:tr h="410492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2 966 160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-187 359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4 076 294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39661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249591" y="4962698"/>
            <a:ext cx="1942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** Eks. </a:t>
            </a:r>
            <a:r>
              <a:rPr lang="nb-NO" sz="1400" dirty="0"/>
              <a:t>l</a:t>
            </a:r>
            <a:r>
              <a:rPr lang="nb-NO" sz="1400" dirty="0" smtClean="0"/>
              <a:t>isenser er investeringene årlig på </a:t>
            </a:r>
            <a:r>
              <a:rPr lang="nb-NO" sz="1400" dirty="0" err="1" smtClean="0"/>
              <a:t>ca</a:t>
            </a:r>
            <a:r>
              <a:rPr lang="nb-NO" sz="1400" dirty="0" smtClean="0"/>
              <a:t> 9 </a:t>
            </a:r>
            <a:r>
              <a:rPr lang="nb-NO" sz="1400" dirty="0" err="1" smtClean="0"/>
              <a:t>mill</a:t>
            </a:r>
            <a:r>
              <a:rPr lang="nb-NO" sz="1400" dirty="0" smtClean="0"/>
              <a:t> kr </a:t>
            </a:r>
            <a:endParaRPr lang="nb-NO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0249591" y="2585259"/>
            <a:ext cx="184542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* </a:t>
            </a:r>
            <a:r>
              <a:rPr lang="nb-NO" sz="1400" dirty="0" smtClean="0"/>
              <a:t>Reduksjon i bevilgning fra 2017 til 2018 skyldes hovedsakelig overføring av Seksjon for digitale medier i læring til LINK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4228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satsinger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 smtClean="0"/>
              <a:t>I prioritert rekkefølge: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 smtClean="0"/>
              <a:t>UiOs </a:t>
            </a:r>
            <a:r>
              <a:rPr lang="nb-NO" dirty="0"/>
              <a:t>IT-infrastruktur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/>
              <a:t>TSD (UiOs system for tjenester som håndterer sensitive data)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/>
              <a:t>Kryptering av datalinjer (pålegg fra Datatilsynet)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 smtClean="0"/>
              <a:t>Konsekvenser av innføring </a:t>
            </a:r>
            <a:r>
              <a:rPr lang="nb-NO" dirty="0"/>
              <a:t>av nytt personvernregelverk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 err="1"/>
              <a:t>Katastrofesite</a:t>
            </a:r>
            <a:r>
              <a:rPr lang="nb-NO" dirty="0"/>
              <a:t> for UiO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IT i utdanningen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9394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IT-infrastruktur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829261"/>
              </p:ext>
            </p:extLst>
          </p:nvPr>
        </p:nvGraphicFramePr>
        <p:xfrm>
          <a:off x="997527" y="1529546"/>
          <a:ext cx="7155873" cy="3439297"/>
        </p:xfrm>
        <a:graphic>
          <a:graphicData uri="http://schemas.openxmlformats.org/drawingml/2006/table">
            <a:tbl>
              <a:tblPr firstRow="1" firstCol="1" bandRow="1"/>
              <a:tblGrid>
                <a:gridCol w="5543593"/>
                <a:gridCol w="1612280"/>
              </a:tblGrid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Satsingsforslag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(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mill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kr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)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Behov 2019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Ny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lagringsløsning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for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UiO*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9 000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Oppgradering og utvidelse av </a:t>
                      </a:r>
                      <a:r>
                        <a:rPr lang="nb-NO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backup</a:t>
                      </a:r>
                      <a:r>
                        <a:rPr lang="nb-NO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-løsningen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Oppgradering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av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maskinrommene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KNH/OJD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3 000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Serverutskifting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5 000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Infrastruktur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for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driftsovervåking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2 000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IaaS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oppgradering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3 000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Sum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          25 000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6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Bruk av USITs investeringsmidler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9 000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5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Behov for satsingsmidler IT-infrastruktur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         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16 000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5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1055716" y="5311833"/>
            <a:ext cx="7107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*  </a:t>
            </a:r>
            <a:r>
              <a:rPr lang="nb-NO" sz="1400" dirty="0"/>
              <a:t>S</a:t>
            </a:r>
            <a:r>
              <a:rPr lang="nb-NO" sz="1400" dirty="0" smtClean="0"/>
              <a:t>tore </a:t>
            </a:r>
            <a:r>
              <a:rPr lang="nb-NO" sz="1400" dirty="0"/>
              <a:t>deler av dagens lagringsløsning har «End </a:t>
            </a:r>
            <a:r>
              <a:rPr lang="nb-NO" sz="1400" dirty="0" err="1"/>
              <a:t>of</a:t>
            </a:r>
            <a:r>
              <a:rPr lang="nb-NO" sz="1400" dirty="0"/>
              <a:t> Life» dato fra leverandøren 1. april </a:t>
            </a:r>
            <a:r>
              <a:rPr lang="nb-NO" sz="1400" dirty="0" smtClean="0"/>
              <a:t>2019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36031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TSD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USIT tildeles årlig 4 </a:t>
            </a:r>
            <a:r>
              <a:rPr lang="nb-NO" dirty="0" err="1" smtClean="0"/>
              <a:t>mill</a:t>
            </a:r>
            <a:r>
              <a:rPr lang="nb-NO" dirty="0" smtClean="0"/>
              <a:t> kr til løpende drift</a:t>
            </a:r>
          </a:p>
          <a:p>
            <a:pPr lvl="1"/>
            <a:r>
              <a:rPr lang="nb-NO" dirty="0" smtClean="0"/>
              <a:t>Forutsetning</a:t>
            </a:r>
          </a:p>
          <a:p>
            <a:pPr lvl="2"/>
            <a:r>
              <a:rPr lang="nb-NO" dirty="0" smtClean="0"/>
              <a:t>100 UiO-forskningsprosjekter</a:t>
            </a:r>
          </a:p>
          <a:p>
            <a:pPr lvl="2"/>
            <a:r>
              <a:rPr lang="nb-NO" dirty="0" smtClean="0"/>
              <a:t>Ikke midler til investering og videreutvikling</a:t>
            </a:r>
          </a:p>
          <a:p>
            <a:r>
              <a:rPr lang="nb-NO" dirty="0" smtClean="0"/>
              <a:t>Behov for 8 </a:t>
            </a:r>
            <a:r>
              <a:rPr lang="nb-NO" dirty="0" err="1" smtClean="0"/>
              <a:t>mill</a:t>
            </a:r>
            <a:r>
              <a:rPr lang="nb-NO" dirty="0" smtClean="0"/>
              <a:t> kr til løpende drift</a:t>
            </a:r>
          </a:p>
          <a:p>
            <a:pPr lvl="1"/>
            <a:r>
              <a:rPr lang="nb-NO" dirty="0" smtClean="0"/>
              <a:t>I dag</a:t>
            </a:r>
          </a:p>
          <a:p>
            <a:pPr lvl="2"/>
            <a:r>
              <a:rPr lang="nb-NO" dirty="0" smtClean="0"/>
              <a:t>300 UiO-forskningsprosjekter</a:t>
            </a:r>
          </a:p>
          <a:p>
            <a:pPr lvl="1"/>
            <a:r>
              <a:rPr lang="nb-NO" dirty="0" smtClean="0"/>
              <a:t>Forventet økt behov fremover</a:t>
            </a:r>
          </a:p>
          <a:p>
            <a:r>
              <a:rPr lang="nb-NO" dirty="0" smtClean="0"/>
              <a:t>Behov for 4 </a:t>
            </a:r>
            <a:r>
              <a:rPr lang="nb-NO" dirty="0" err="1" smtClean="0"/>
              <a:t>mill</a:t>
            </a:r>
            <a:r>
              <a:rPr lang="nb-NO" dirty="0" smtClean="0"/>
              <a:t> kr til maskinvare og lagring</a:t>
            </a:r>
          </a:p>
          <a:p>
            <a:pPr lvl="1"/>
            <a:r>
              <a:rPr lang="nb-NO" dirty="0" smtClean="0"/>
              <a:t>Levetiden utløper i 2019</a:t>
            </a:r>
          </a:p>
          <a:p>
            <a:pPr marL="914400" lvl="2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732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Kryptering av datalinjer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Varslet om pålegg fra Datatilsynet</a:t>
            </a:r>
          </a:p>
          <a:p>
            <a:pPr lvl="1"/>
            <a:r>
              <a:rPr lang="nb-NO" dirty="0" smtClean="0"/>
              <a:t>Sikring av samband der hvor vi har ukrypterte protokoller</a:t>
            </a:r>
          </a:p>
          <a:p>
            <a:r>
              <a:rPr lang="nb-NO" dirty="0" smtClean="0"/>
              <a:t>Kostnadsanslag</a:t>
            </a:r>
          </a:p>
          <a:p>
            <a:pPr lvl="1"/>
            <a:r>
              <a:rPr lang="nb-NO" dirty="0" smtClean="0"/>
              <a:t>2,8 </a:t>
            </a:r>
            <a:r>
              <a:rPr lang="nb-NO" dirty="0" err="1" smtClean="0"/>
              <a:t>mill</a:t>
            </a:r>
            <a:r>
              <a:rPr lang="nb-NO" dirty="0" smtClean="0"/>
              <a:t> kr i engangsmidler</a:t>
            </a:r>
          </a:p>
          <a:p>
            <a:pPr lvl="1"/>
            <a:r>
              <a:rPr lang="nb-NO" dirty="0" smtClean="0"/>
              <a:t>Årlig drift 0,5 </a:t>
            </a:r>
            <a:r>
              <a:rPr lang="nb-NO" dirty="0" err="1" smtClean="0"/>
              <a:t>mill</a:t>
            </a:r>
            <a:r>
              <a:rPr lang="nb-NO" dirty="0" smtClean="0"/>
              <a:t> kr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5776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Innføring av nytt personvernregelverk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EU har vedtatt en ny personvernsforordning (GDPR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Denne </a:t>
            </a:r>
            <a:r>
              <a:rPr lang="nb-NO" dirty="0"/>
              <a:t>trer i kraft 25. mai 2018 (muligens noe senere for Norge</a:t>
            </a:r>
            <a:r>
              <a:rPr lang="nb-NO" dirty="0" smtClean="0"/>
              <a:t>)</a:t>
            </a:r>
          </a:p>
          <a:p>
            <a:r>
              <a:rPr lang="nb-NO" dirty="0" smtClean="0"/>
              <a:t>Forventes at innføringen </a:t>
            </a:r>
            <a:r>
              <a:rPr lang="nb-NO" dirty="0"/>
              <a:t>av det nye personvernregelverket vil medføre krav om tiltak og endringer for </a:t>
            </a:r>
            <a:r>
              <a:rPr lang="nb-NO" dirty="0" smtClean="0"/>
              <a:t>UiO</a:t>
            </a:r>
          </a:p>
          <a:p>
            <a:r>
              <a:rPr lang="nb-NO" dirty="0" smtClean="0"/>
              <a:t>Foreslåtte tiltak, samlet 9,3 </a:t>
            </a:r>
            <a:r>
              <a:rPr lang="nb-NO" dirty="0" err="1" smtClean="0"/>
              <a:t>mill</a:t>
            </a:r>
            <a:r>
              <a:rPr lang="nb-NO" dirty="0" smtClean="0"/>
              <a:t> kr</a:t>
            </a:r>
          </a:p>
          <a:p>
            <a:pPr lvl="1"/>
            <a:r>
              <a:rPr lang="nb-NO" dirty="0"/>
              <a:t>Videre kartlegging, oppfølging og rådgivning etter </a:t>
            </a:r>
            <a:r>
              <a:rPr lang="nb-NO" dirty="0" smtClean="0"/>
              <a:t>prosjektperioden</a:t>
            </a:r>
          </a:p>
          <a:p>
            <a:pPr lvl="2"/>
            <a:r>
              <a:rPr lang="nb-NO" dirty="0" smtClean="0"/>
              <a:t>Etablering </a:t>
            </a:r>
            <a:r>
              <a:rPr lang="nb-NO" dirty="0"/>
              <a:t>av en personvernjurist- og en IT-sikkerhetsstilling hos USIT, estimert årlig kostnad på 1,8 </a:t>
            </a:r>
            <a:r>
              <a:rPr lang="nb-NO" dirty="0" err="1"/>
              <a:t>mill</a:t>
            </a:r>
            <a:r>
              <a:rPr lang="nb-NO" dirty="0"/>
              <a:t> </a:t>
            </a:r>
            <a:r>
              <a:rPr lang="nb-NO" dirty="0" smtClean="0"/>
              <a:t>kr </a:t>
            </a:r>
            <a:endParaRPr lang="nb-NO" dirty="0"/>
          </a:p>
          <a:p>
            <a:pPr lvl="1"/>
            <a:r>
              <a:rPr lang="nb-NO" dirty="0"/>
              <a:t>IT-teknisk- og dokumentasjonsarbeid for UiOs </a:t>
            </a:r>
            <a:r>
              <a:rPr lang="nb-NO" dirty="0" smtClean="0"/>
              <a:t>IT-systemer</a:t>
            </a:r>
          </a:p>
          <a:p>
            <a:pPr lvl="2"/>
            <a:r>
              <a:rPr lang="nb-NO" dirty="0" smtClean="0"/>
              <a:t>Foreslått </a:t>
            </a:r>
            <a:r>
              <a:rPr lang="nb-NO" dirty="0"/>
              <a:t>avsatt en samlepott som detaljplanlegges senere, på 2 </a:t>
            </a:r>
            <a:r>
              <a:rPr lang="nb-NO" dirty="0" err="1"/>
              <a:t>mill</a:t>
            </a:r>
            <a:r>
              <a:rPr lang="nb-NO" dirty="0"/>
              <a:t> </a:t>
            </a:r>
            <a:r>
              <a:rPr lang="nb-NO" dirty="0" smtClean="0"/>
              <a:t>kr  </a:t>
            </a:r>
            <a:endParaRPr lang="nb-NO" dirty="0"/>
          </a:p>
          <a:p>
            <a:pPr lvl="1"/>
            <a:r>
              <a:rPr lang="nb-NO" dirty="0"/>
              <a:t>Oppdatering og bredere bruk av instrumentnettet samt etablering av en «</a:t>
            </a:r>
            <a:r>
              <a:rPr lang="nb-NO" dirty="0" err="1"/>
              <a:t>lettvektsutgave</a:t>
            </a:r>
            <a:r>
              <a:rPr lang="nb-NO" dirty="0"/>
              <a:t>» av </a:t>
            </a:r>
            <a:r>
              <a:rPr lang="nb-NO" dirty="0" smtClean="0"/>
              <a:t>TSD</a:t>
            </a:r>
          </a:p>
          <a:p>
            <a:pPr lvl="2"/>
            <a:r>
              <a:rPr lang="nb-NO" dirty="0" smtClean="0"/>
              <a:t>Det </a:t>
            </a:r>
            <a:r>
              <a:rPr lang="nb-NO" dirty="0"/>
              <a:t>foreslås investeringer i maskinvare på 3 </a:t>
            </a:r>
            <a:r>
              <a:rPr lang="nb-NO" dirty="0" err="1"/>
              <a:t>mill</a:t>
            </a:r>
            <a:r>
              <a:rPr lang="nb-NO" dirty="0"/>
              <a:t> kr i 2019 og årlig drift på 2,5 </a:t>
            </a:r>
            <a:r>
              <a:rPr lang="nb-NO" dirty="0" err="1"/>
              <a:t>mill</a:t>
            </a:r>
            <a:r>
              <a:rPr lang="nb-NO" dirty="0"/>
              <a:t> </a:t>
            </a:r>
            <a:r>
              <a:rPr lang="nb-NO" dirty="0" smtClean="0"/>
              <a:t>kr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3932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Katastrofesite</a:t>
            </a:r>
            <a:r>
              <a:rPr lang="nb-NO" dirty="0" smtClean="0"/>
              <a:t> for UiO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Etablere en </a:t>
            </a:r>
            <a:r>
              <a:rPr lang="nb-NO" dirty="0" err="1" smtClean="0"/>
              <a:t>katastrofesite</a:t>
            </a:r>
            <a:r>
              <a:rPr lang="nb-NO" dirty="0" smtClean="0"/>
              <a:t> for å sikre UiOs IT-tjenester </a:t>
            </a:r>
          </a:p>
          <a:p>
            <a:pPr lvl="1"/>
            <a:r>
              <a:rPr lang="nb-NO" dirty="0" smtClean="0"/>
              <a:t>Maskinrom i to bygninger nære hverandre (KNH og OJD)</a:t>
            </a:r>
          </a:p>
          <a:p>
            <a:pPr lvl="1"/>
            <a:r>
              <a:rPr lang="nb-NO" dirty="0" smtClean="0"/>
              <a:t>Risikovurdering</a:t>
            </a:r>
          </a:p>
          <a:p>
            <a:r>
              <a:rPr lang="nb-NO" dirty="0" smtClean="0"/>
              <a:t>Kostnader</a:t>
            </a:r>
          </a:p>
          <a:p>
            <a:pPr lvl="1"/>
            <a:r>
              <a:rPr lang="nb-NO" dirty="0" err="1" smtClean="0"/>
              <a:t>Initiell</a:t>
            </a:r>
            <a:r>
              <a:rPr lang="nb-NO" dirty="0" smtClean="0"/>
              <a:t> investering og oppstart 12,5 </a:t>
            </a:r>
            <a:r>
              <a:rPr lang="nb-NO" dirty="0" err="1" smtClean="0"/>
              <a:t>mill</a:t>
            </a:r>
            <a:r>
              <a:rPr lang="nb-NO" dirty="0" smtClean="0"/>
              <a:t> kr</a:t>
            </a:r>
          </a:p>
          <a:p>
            <a:pPr lvl="1"/>
            <a:r>
              <a:rPr lang="nb-NO" dirty="0" smtClean="0"/>
              <a:t>Årlig oppgraderinger, utvidelser og utskiftninger 2,5 </a:t>
            </a:r>
            <a:r>
              <a:rPr lang="nb-NO" dirty="0" err="1" smtClean="0"/>
              <a:t>mill</a:t>
            </a:r>
            <a:r>
              <a:rPr lang="nb-NO" dirty="0" smtClean="0"/>
              <a:t> kr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718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 i utdanning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Program for digitalisering av læringsmiljø</a:t>
            </a:r>
          </a:p>
          <a:p>
            <a:pPr lvl="1"/>
            <a:r>
              <a:rPr lang="nb-NO" dirty="0" smtClean="0"/>
              <a:t>Eventuelle behov for satsinger innen programmet ikke tatt med</a:t>
            </a:r>
          </a:p>
          <a:p>
            <a:r>
              <a:rPr lang="nb-NO" dirty="0" smtClean="0"/>
              <a:t>Innmeldt behov fra </a:t>
            </a:r>
            <a:r>
              <a:rPr lang="nb-NO" dirty="0" err="1"/>
              <a:t>MatNat</a:t>
            </a:r>
            <a:r>
              <a:rPr lang="nb-NO" dirty="0" smtClean="0"/>
              <a:t>, </a:t>
            </a:r>
            <a:r>
              <a:rPr lang="nb-NO" dirty="0"/>
              <a:t>SV, HF og </a:t>
            </a:r>
            <a:r>
              <a:rPr lang="nb-NO" dirty="0" smtClean="0"/>
              <a:t>UV</a:t>
            </a:r>
          </a:p>
          <a:p>
            <a:pPr lvl="1"/>
            <a:r>
              <a:rPr lang="nb-NO" dirty="0" smtClean="0"/>
              <a:t>Økende behov for </a:t>
            </a:r>
            <a:r>
              <a:rPr lang="nb-NO" dirty="0" err="1" smtClean="0"/>
              <a:t>Jupyter</a:t>
            </a:r>
            <a:r>
              <a:rPr lang="nb-NO" dirty="0" smtClean="0"/>
              <a:t> </a:t>
            </a:r>
            <a:r>
              <a:rPr lang="nb-NO" dirty="0"/>
              <a:t>HUB – </a:t>
            </a:r>
            <a:r>
              <a:rPr lang="nb-NO" dirty="0" smtClean="0"/>
              <a:t>rammeverket</a:t>
            </a:r>
          </a:p>
          <a:p>
            <a:pPr lvl="2"/>
            <a:r>
              <a:rPr lang="nb-NO" dirty="0" smtClean="0"/>
              <a:t>Online </a:t>
            </a:r>
            <a:r>
              <a:rPr lang="nb-NO" dirty="0" err="1"/>
              <a:t>programmeringverktøy</a:t>
            </a:r>
            <a:r>
              <a:rPr lang="nb-NO" dirty="0"/>
              <a:t> for Python, R og andre mye brukte </a:t>
            </a:r>
            <a:r>
              <a:rPr lang="nb-NO" dirty="0" smtClean="0"/>
              <a:t>scriptespråk</a:t>
            </a:r>
          </a:p>
          <a:p>
            <a:pPr lvl="2"/>
            <a:r>
              <a:rPr lang="nb-NO" dirty="0" smtClean="0"/>
              <a:t>I </a:t>
            </a:r>
            <a:r>
              <a:rPr lang="nb-NO" dirty="0"/>
              <a:t>dag leverer USIT rundt 400 </a:t>
            </a:r>
            <a:r>
              <a:rPr lang="nb-NO" dirty="0" err="1"/>
              <a:t>Jupyter</a:t>
            </a:r>
            <a:r>
              <a:rPr lang="nb-NO" dirty="0"/>
              <a:t> Notebooks til forskere, forelesere og studenter ved hjelp av vår </a:t>
            </a:r>
            <a:r>
              <a:rPr lang="nb-NO" dirty="0" err="1"/>
              <a:t>InfraStructure</a:t>
            </a:r>
            <a:r>
              <a:rPr lang="nb-NO" dirty="0"/>
              <a:t> as a Service (</a:t>
            </a:r>
            <a:r>
              <a:rPr lang="nb-NO" dirty="0" err="1"/>
              <a:t>IaaS</a:t>
            </a:r>
            <a:r>
              <a:rPr lang="nb-NO" dirty="0"/>
              <a:t>) tjeneste med det Google-baserte rammeverket </a:t>
            </a:r>
            <a:r>
              <a:rPr lang="nb-NO" dirty="0" err="1"/>
              <a:t>Kubernetes</a:t>
            </a:r>
            <a:r>
              <a:rPr lang="nb-NO" dirty="0"/>
              <a:t> på </a:t>
            </a:r>
            <a:r>
              <a:rPr lang="nb-NO" dirty="0" smtClean="0"/>
              <a:t>topp</a:t>
            </a:r>
            <a:endParaRPr lang="nb-NO" dirty="0"/>
          </a:p>
          <a:p>
            <a:r>
              <a:rPr lang="nb-NO" dirty="0" smtClean="0"/>
              <a:t>Kostnadsanslag</a:t>
            </a:r>
          </a:p>
          <a:p>
            <a:pPr lvl="1"/>
            <a:r>
              <a:rPr lang="nb-NO" dirty="0" smtClean="0"/>
              <a:t>Maskinvare engangsinvestering 1 </a:t>
            </a:r>
            <a:r>
              <a:rPr lang="nb-NO" dirty="0" err="1" smtClean="0"/>
              <a:t>mill</a:t>
            </a:r>
            <a:r>
              <a:rPr lang="nb-NO" dirty="0" smtClean="0"/>
              <a:t> kr</a:t>
            </a:r>
          </a:p>
          <a:p>
            <a:pPr lvl="1"/>
            <a:r>
              <a:rPr lang="nb-NO" dirty="0" smtClean="0"/>
              <a:t>Drift, support og utvikling årlig 1,5 </a:t>
            </a:r>
            <a:r>
              <a:rPr lang="nb-NO" dirty="0" err="1" smtClean="0"/>
              <a:t>mill</a:t>
            </a:r>
            <a:r>
              <a:rPr lang="nb-NO" dirty="0" smtClean="0"/>
              <a:t> kr 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238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Oppsummert satsingsforslagene fra USIT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542902"/>
              </p:ext>
            </p:extLst>
          </p:nvPr>
        </p:nvGraphicFramePr>
        <p:xfrm>
          <a:off x="997527" y="1670854"/>
          <a:ext cx="8188037" cy="3101584"/>
        </p:xfrm>
        <a:graphic>
          <a:graphicData uri="http://schemas.openxmlformats.org/drawingml/2006/table">
            <a:tbl>
              <a:tblPr firstRow="1" firstCol="1" bandRow="1"/>
              <a:tblGrid>
                <a:gridCol w="4296692"/>
                <a:gridCol w="1378185"/>
                <a:gridCol w="1540324"/>
                <a:gridCol w="972836"/>
              </a:tblGrid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Satsingsforslag (i mill kr)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Satsing 2019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Varig styrking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Sum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UiOs IT-infrastruktur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16 000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16 000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 TSD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4 000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4 000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8 000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 Kryptering av datalinjer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2 800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500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3 300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 Innføring av nytt personvernregleverk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5 000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4 300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9 300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Katastrofesite for UiO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12 500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*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12 500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 IT i utdanningen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1 000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1 500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2 500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Sum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41 300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10 300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51 600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11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1055716" y="5195455"/>
            <a:ext cx="7664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* Fra </a:t>
            </a:r>
            <a:r>
              <a:rPr lang="nb-NO" sz="1600" dirty="0"/>
              <a:t>2020 er det estimert et årlig behov for utvidelser, oppgraderinger og utskiftninger på 2,5 </a:t>
            </a:r>
            <a:r>
              <a:rPr lang="nb-NO" sz="1600" dirty="0" err="1"/>
              <a:t>mill</a:t>
            </a:r>
            <a:r>
              <a:rPr lang="nb-NO" sz="1600" dirty="0"/>
              <a:t> kr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198362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4000" dirty="0" smtClean="0"/>
          </a:p>
          <a:p>
            <a:pPr marL="0" indent="0">
              <a:buNone/>
            </a:pPr>
            <a:r>
              <a:rPr lang="nb-NO" sz="4000" dirty="0" smtClean="0"/>
              <a:t>Ekstrafoiler </a:t>
            </a:r>
            <a:r>
              <a:rPr lang="nb-NO" sz="4000" dirty="0" err="1" smtClean="0"/>
              <a:t>ift</a:t>
            </a:r>
            <a:r>
              <a:rPr lang="nb-NO" sz="4000" dirty="0" smtClean="0"/>
              <a:t> USITs økonomi</a:t>
            </a:r>
            <a:endParaRPr lang="nb-NO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B9DC2-2289-4080-A278-C12CD256745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8804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Langtidsprognose 2018-2022 USIT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914399" y="4505325"/>
            <a:ext cx="8448261" cy="1736449"/>
          </a:xfrm>
        </p:spPr>
        <p:txBody>
          <a:bodyPr>
            <a:normAutofit/>
          </a:bodyPr>
          <a:lstStyle/>
          <a:p>
            <a:r>
              <a:rPr lang="nb-NO" sz="2400" dirty="0"/>
              <a:t>Akkumulert resultat i 5 årsperioden: Forbedring fra forrige prognose på 62 mill kr til nå 40,6 mill kr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AE1A-10F9-45A7-B042-41F410F62B10}" type="slidenum">
              <a:rPr lang="nb-NO" smtClean="0"/>
              <a:pPr/>
              <a:t>13</a:t>
            </a:fld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85" y="1586434"/>
            <a:ext cx="10013230" cy="256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Prognose satsinger, varig øremerking og porteføljemidler</a:t>
            </a:r>
            <a:endParaRPr lang="nb-NO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8942384"/>
              </p:ext>
            </p:extLst>
          </p:nvPr>
        </p:nvGraphicFramePr>
        <p:xfrm>
          <a:off x="963564" y="1804838"/>
          <a:ext cx="6426201" cy="2600325"/>
        </p:xfrm>
        <a:graphic>
          <a:graphicData uri="http://schemas.openxmlformats.org/drawingml/2006/table">
            <a:tbl>
              <a:tblPr/>
              <a:tblGrid>
                <a:gridCol w="2427676">
                  <a:extLst>
                    <a:ext uri="{9D8B030D-6E8A-4147-A177-3AD203B41FA5}">
                      <a16:colId xmlns="" xmlns:a16="http://schemas.microsoft.com/office/drawing/2014/main" val="2205164472"/>
                    </a:ext>
                  </a:extLst>
                </a:gridCol>
                <a:gridCol w="799705">
                  <a:extLst>
                    <a:ext uri="{9D8B030D-6E8A-4147-A177-3AD203B41FA5}">
                      <a16:colId xmlns="" xmlns:a16="http://schemas.microsoft.com/office/drawing/2014/main" val="3557746661"/>
                    </a:ext>
                  </a:extLst>
                </a:gridCol>
                <a:gridCol w="799705">
                  <a:extLst>
                    <a:ext uri="{9D8B030D-6E8A-4147-A177-3AD203B41FA5}">
                      <a16:colId xmlns="" xmlns:a16="http://schemas.microsoft.com/office/drawing/2014/main" val="1735015307"/>
                    </a:ext>
                  </a:extLst>
                </a:gridCol>
                <a:gridCol w="799705">
                  <a:extLst>
                    <a:ext uri="{9D8B030D-6E8A-4147-A177-3AD203B41FA5}">
                      <a16:colId xmlns="" xmlns:a16="http://schemas.microsoft.com/office/drawing/2014/main" val="1206017004"/>
                    </a:ext>
                  </a:extLst>
                </a:gridCol>
                <a:gridCol w="799705">
                  <a:extLst>
                    <a:ext uri="{9D8B030D-6E8A-4147-A177-3AD203B41FA5}">
                      <a16:colId xmlns="" xmlns:a16="http://schemas.microsoft.com/office/drawing/2014/main" val="1164791483"/>
                    </a:ext>
                  </a:extLst>
                </a:gridCol>
                <a:gridCol w="799705">
                  <a:extLst>
                    <a:ext uri="{9D8B030D-6E8A-4147-A177-3AD203B41FA5}">
                      <a16:colId xmlns="" xmlns:a16="http://schemas.microsoft.com/office/drawing/2014/main" val="415479158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Tildeling satsinger, varig øremerking og UiO fellestiltak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96565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Stamnett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394894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Trådløst nett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4271979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Lagring og </a:t>
                      </a:r>
                      <a:r>
                        <a:rPr lang="nb-NO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backup</a:t>
                      </a:r>
                      <a:endParaRPr lang="nb-NO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0054345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Digitalt læringsmiljø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-7 800 000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2202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eInfrastruktur Fagråd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5771582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satsinger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-35 800 000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9975488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Felles IT-systemer helsefaglig forskning (TSD)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-4 096 000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-4 096 000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-4 096 000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-4 096 000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-4 096 000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596364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eInfrastruktur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-14 029 000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-14 029 000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-14 029 000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-14 029 000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-14 029 000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9740453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varig øremerking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-18 125 000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-18 125 000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-18 125 000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-18 125 000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-18 125 000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574691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UiO fellestiltak (Uninettavgift)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-7 857 000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-7 857 000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-7 857 000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-7 857 000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-7 857 000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73306737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08. februar 2018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AE1A-10F9-45A7-B042-41F410F62B10}" type="slidenum">
              <a:rPr lang="nb-NO" smtClean="0"/>
              <a:t>14</a:t>
            </a:fld>
            <a:endParaRPr lang="nb-NO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111312"/>
              </p:ext>
            </p:extLst>
          </p:nvPr>
        </p:nvGraphicFramePr>
        <p:xfrm>
          <a:off x="1468296" y="4671643"/>
          <a:ext cx="3225800" cy="1400175"/>
        </p:xfrm>
        <a:graphic>
          <a:graphicData uri="http://schemas.openxmlformats.org/drawingml/2006/table">
            <a:tbl>
              <a:tblPr/>
              <a:tblGrid>
                <a:gridCol w="2426487">
                  <a:extLst>
                    <a:ext uri="{9D8B030D-6E8A-4147-A177-3AD203B41FA5}">
                      <a16:colId xmlns="" xmlns:a16="http://schemas.microsoft.com/office/drawing/2014/main" val="2046666978"/>
                    </a:ext>
                  </a:extLst>
                </a:gridCol>
                <a:gridCol w="799313">
                  <a:extLst>
                    <a:ext uri="{9D8B030D-6E8A-4147-A177-3AD203B41FA5}">
                      <a16:colId xmlns="" xmlns:a16="http://schemas.microsoft.com/office/drawing/2014/main" val="2937907729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Nye porteføljemidler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91386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Admin.kiosk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312063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GDPR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9782163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Viderutvikling av eValg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950 000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359601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Automatiske grupper for tilgangsstyring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475 000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93616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SKAIT midler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nb-N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2 927 018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56887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657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l4-blatt-kretskort (1)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l4-blatt-kretskort2.potx" id="{D97071D4-6E5D-47A9-B92C-62003DB5F6C4}" vid="{3E9A42CC-B840-4A65-8CE7-C84FD7AC86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mal4-blatt-kretskort (1)</Template>
  <TotalTime>10146</TotalTime>
  <Words>1129</Words>
  <Application>Microsoft Office PowerPoint</Application>
  <PresentationFormat>Custom</PresentationFormat>
  <Paragraphs>283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mal4-blatt-kretskort (1)</vt:lpstr>
      <vt:lpstr>Satsinger budsjett 2019</vt:lpstr>
      <vt:lpstr>Bakgrunn</vt:lpstr>
      <vt:lpstr>Regnskap/Prognose USIT</vt:lpstr>
      <vt:lpstr>Forslag til satsinger</vt:lpstr>
      <vt:lpstr>IT-infrastruktur</vt:lpstr>
      <vt:lpstr>TSD</vt:lpstr>
      <vt:lpstr>Kryptering av datalinjer</vt:lpstr>
      <vt:lpstr>Innføring av nytt personvernregelverk</vt:lpstr>
      <vt:lpstr>Katastrofesite for UiO</vt:lpstr>
      <vt:lpstr>IT i utdanning</vt:lpstr>
      <vt:lpstr>Oppsummert satsingsforslagene fra USIT</vt:lpstr>
      <vt:lpstr>PowerPoint Presentation</vt:lpstr>
      <vt:lpstr>Langtidsprognose 2018-2022 USIT</vt:lpstr>
      <vt:lpstr>Prognose satsinger, varig øremerking og porteføljemidler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USITs årsplan2018-2020</dc:title>
  <dc:creator>Lill Rasmussen Mardal</dc:creator>
  <cp:lastModifiedBy>Lill Rasmussen Mardal</cp:lastModifiedBy>
  <cp:revision>86</cp:revision>
  <dcterms:created xsi:type="dcterms:W3CDTF">2017-10-31T09:32:39Z</dcterms:created>
  <dcterms:modified xsi:type="dcterms:W3CDTF">2018-02-26T11:26:40Z</dcterms:modified>
</cp:coreProperties>
</file>