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122" r:id="rId2"/>
  </p:sldMasterIdLst>
  <p:notesMasterIdLst>
    <p:notesMasterId r:id="rId10"/>
  </p:notesMasterIdLst>
  <p:handoutMasterIdLst>
    <p:handoutMasterId r:id="rId11"/>
  </p:handoutMasterIdLst>
  <p:sldIdLst>
    <p:sldId id="262" r:id="rId3"/>
    <p:sldId id="265" r:id="rId4"/>
    <p:sldId id="266" r:id="rId5"/>
    <p:sldId id="264" r:id="rId6"/>
    <p:sldId id="263" r:id="rId7"/>
    <p:sldId id="269" r:id="rId8"/>
    <p:sldId id="267" r:id="rId9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8A057B3-007C-4809-9AA1-0B3A9636D75A}">
          <p14:sldIdLst>
            <p14:sldId id="262"/>
            <p14:sldId id="265"/>
            <p14:sldId id="266"/>
            <p14:sldId id="264"/>
            <p14:sldId id="263"/>
            <p14:sldId id="269"/>
            <p14:sldId id="267"/>
          </p14:sldIdLst>
        </p14:section>
        <p14:section name="Untitled Section" id="{3FE35D71-3858-4C91-88FD-3B2879E8F6D8}">
          <p14:sldIdLst/>
        </p14:section>
        <p14:section name="Untitled Section" id="{8F41EE6C-EC0E-4A0F-AA01-8A3A422A687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6600"/>
    <a:srgbClr val="FFDF79"/>
    <a:srgbClr val="FFFF99"/>
    <a:srgbClr val="FFFFCC"/>
    <a:srgbClr val="D3EBED"/>
    <a:srgbClr val="FFFF66"/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36" autoAdjust="0"/>
    <p:restoredTop sz="86277" autoAdjust="0"/>
  </p:normalViewPr>
  <p:slideViewPr>
    <p:cSldViewPr>
      <p:cViewPr varScale="1">
        <p:scale>
          <a:sx n="97" d="100"/>
          <a:sy n="97" d="100"/>
        </p:scale>
        <p:origin x="2064" y="19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205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2" y="0"/>
            <a:ext cx="2944813" cy="4953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15" y="0"/>
            <a:ext cx="2944813" cy="495300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96CA721A-5FDA-4C81-B101-9BDE69B44457}" type="datetimeFigureOut">
              <a:rPr lang="nb-NO"/>
              <a:pPr>
                <a:defRPr/>
              </a:pPr>
              <a:t>04.03.2018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2" y="9409114"/>
            <a:ext cx="2944813" cy="4953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15" y="9409114"/>
            <a:ext cx="2944813" cy="495300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51286FB8-1678-42F8-B65C-DA9586ACFE52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769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2" y="0"/>
            <a:ext cx="2944813" cy="495300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15" y="0"/>
            <a:ext cx="2944813" cy="495300"/>
          </a:xfrm>
          <a:prstGeom prst="rect">
            <a:avLst/>
          </a:prstGeom>
        </p:spPr>
        <p:txBody>
          <a:bodyPr vert="horz" wrap="square" lIns="91422" tIns="45711" rIns="91422" bIns="4571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23B5AE73-795C-42C0-83EC-C8E3296B867B}" type="datetime1">
              <a:rPr lang="nb-NO"/>
              <a:pPr>
                <a:defRPr/>
              </a:pPr>
              <a:t>04.03.2018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pPr lvl="0"/>
            <a:endParaRPr lang="nb-NO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1"/>
            <a:ext cx="5435600" cy="4457700"/>
          </a:xfrm>
          <a:prstGeom prst="rect">
            <a:avLst/>
          </a:prstGeom>
        </p:spPr>
        <p:txBody>
          <a:bodyPr vert="horz" lIns="91422" tIns="45711" rIns="91422" bIns="45711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2" y="9409114"/>
            <a:ext cx="2944813" cy="495300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15" y="9409114"/>
            <a:ext cx="2944813" cy="495300"/>
          </a:xfrm>
          <a:prstGeom prst="rect">
            <a:avLst/>
          </a:prstGeom>
        </p:spPr>
        <p:txBody>
          <a:bodyPr vert="horz" wrap="square" lIns="91422" tIns="45711" rIns="91422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charset="-128"/>
              </a:defRPr>
            </a:lvl1pPr>
          </a:lstStyle>
          <a:p>
            <a:pPr>
              <a:defRPr/>
            </a:pPr>
            <a:fld id="{54173B8E-9587-4158-87C2-57E0D2EA323F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23081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it.uio.no/om/it-dir/it-ledernettverk/om/mandat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1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560408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Fagråd for </a:t>
            </a:r>
            <a:r>
              <a:rPr lang="nb-NO" dirty="0" err="1"/>
              <a:t>eInfrastruktur</a:t>
            </a:r>
            <a:r>
              <a:rPr lang="nb-NO" dirty="0"/>
              <a:t>  er kompetanseressurs, innstillende organ og rådgivende arbeidsutvalg for UiOs Forskningsinfrastrukturutvalg på området </a:t>
            </a:r>
            <a:r>
              <a:rPr lang="nb-NO" dirty="0" err="1"/>
              <a:t>eInfrastruktur</a:t>
            </a:r>
            <a:endParaRPr lang="nb-NO" dirty="0"/>
          </a:p>
          <a:p>
            <a:endParaRPr lang="nb-NO" dirty="0"/>
          </a:p>
          <a:p>
            <a:r>
              <a:rPr lang="nb-NO" b="1" dirty="0"/>
              <a:t>IT-ledernettverket</a:t>
            </a:r>
          </a:p>
          <a:p>
            <a:r>
              <a:rPr lang="nb-NO" dirty="0"/>
              <a:t>IT-ledernettverket er rådgivende organ for IT-direktøren og behandler saker av betydning for universitetets IT-virksomhet (</a:t>
            </a:r>
            <a:r>
              <a:rPr lang="nb-NO" dirty="0">
                <a:hlinkClick r:id="rId3"/>
              </a:rPr>
              <a:t>mandat</a:t>
            </a:r>
            <a:r>
              <a:rPr lang="nb-NO" dirty="0"/>
              <a:t>).</a:t>
            </a:r>
          </a:p>
          <a:p>
            <a:endParaRPr lang="nb-NO" dirty="0"/>
          </a:p>
          <a:p>
            <a:r>
              <a:rPr lang="nb-NO"/>
              <a:t>Utdanning?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57234-840E-5340-880E-DD28C29AEF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90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spcBef>
                <a:spcPct val="30000"/>
              </a:spcBef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</a:pPr>
            <a:fld id="{ED1951B0-DE19-4E19-80A5-13B6CEDBD4C1}" type="slidenum">
              <a:rPr lang="en-US" altLang="nb-NO" sz="1200"/>
              <a:pPr>
                <a:spcBef>
                  <a:spcPct val="0"/>
                </a:spcBef>
              </a:pPr>
              <a:t>3</a:t>
            </a:fld>
            <a:endParaRPr lang="en-US" altLang="nb-NO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93838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173B8E-9587-4158-87C2-57E0D2EA323F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27612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454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DB676-230C-4E19-BD3E-D53954F5D4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78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DB676-230C-4E19-BD3E-D53954F5D4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57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030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0369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9192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565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262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1714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175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9976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9926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08240-D125-42FA-AE93-0545FDB35F6D}" type="datetimeFigureOut">
              <a:rPr lang="nb-NO" smtClean="0"/>
              <a:t>04.03.2018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5EA1-F59A-4E8A-9C7E-3D25C039E73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332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3695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79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767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94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73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2509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431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4169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94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4443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86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DB676-230C-4E19-BD3E-D53954F5D49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1" r:id="rId1"/>
    <p:sldLayoutId id="2147484111" r:id="rId2"/>
    <p:sldLayoutId id="2147484134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  <p:sldLayoutId id="2147484120" r:id="rId12"/>
    <p:sldLayoutId id="2147484135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92C8F-18FB-480E-91FB-F9DC1AB3FA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7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3" r:id="rId1"/>
    <p:sldLayoutId id="2147484124" r:id="rId2"/>
    <p:sldLayoutId id="2147484125" r:id="rId3"/>
    <p:sldLayoutId id="2147484126" r:id="rId4"/>
    <p:sldLayoutId id="2147484127" r:id="rId5"/>
    <p:sldLayoutId id="2147484128" r:id="rId6"/>
    <p:sldLayoutId id="2147484129" r:id="rId7"/>
    <p:sldLayoutId id="2147484130" r:id="rId8"/>
    <p:sldLayoutId id="2147484131" r:id="rId9"/>
    <p:sldLayoutId id="2147484132" r:id="rId10"/>
    <p:sldLayoutId id="2147484133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23728" y="5589240"/>
            <a:ext cx="6679704" cy="950506"/>
          </a:xfrm>
        </p:spPr>
        <p:txBody>
          <a:bodyPr/>
          <a:lstStyle/>
          <a:p>
            <a:pPr eaLnBrk="1" hangingPunct="1"/>
            <a:r>
              <a:rPr lang="nb-NO" altLang="nb-NO" sz="1600" b="0" dirty="0"/>
              <a:t>Møte med rektor tirsdag 27. februar 2018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sz="quarter"/>
          </p:nvPr>
        </p:nvSpPr>
        <p:spPr>
          <a:xfrm>
            <a:off x="1295400" y="2769096"/>
            <a:ext cx="6934200" cy="1451992"/>
          </a:xfrm>
        </p:spPr>
        <p:txBody>
          <a:bodyPr/>
          <a:lstStyle/>
          <a:p>
            <a:r>
              <a:rPr lang="nb-NO" sz="2800" dirty="0"/>
              <a:t>Forberedelser til seminar 6. mars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UiOs IT-virksomhet</a:t>
            </a:r>
            <a:br>
              <a:rPr lang="nb-NO" sz="2800" dirty="0"/>
            </a:b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69104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Det store bilde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endParaRPr lang="nb-NO" dirty="0"/>
          </a:p>
        </p:txBody>
      </p:sp>
      <p:sp>
        <p:nvSpPr>
          <p:cNvPr id="8" name="Ellipse 7"/>
          <p:cNvSpPr/>
          <p:nvPr/>
        </p:nvSpPr>
        <p:spPr>
          <a:xfrm>
            <a:off x="5673722" y="2132856"/>
            <a:ext cx="1555373" cy="12421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2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931184" y="2132856"/>
            <a:ext cx="7063293" cy="3164142"/>
            <a:chOff x="295" y="1888"/>
            <a:chExt cx="3492" cy="1977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5" y="1888"/>
              <a:ext cx="3492" cy="1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2296" tIns="41148" rIns="82296" bIns="41148" numCol="1" anchor="t" anchorCtr="0" compatLnSpc="1">
              <a:prstTxWarp prst="textNoShape">
                <a:avLst/>
              </a:prstTxWarp>
            </a:bodyPr>
            <a:lstStyle/>
            <a:p>
              <a:endParaRPr lang="nb-NO" sz="1620"/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1888"/>
              <a:ext cx="3502" cy="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39987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183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1608506" indent="-31227522" eaLnBrk="0" hangingPunct="0">
              <a:spcBef>
                <a:spcPct val="20000"/>
              </a:spcBef>
              <a:buChar char="–"/>
              <a:defRPr sz="15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755356" indent="-150806" eaLnBrk="0" hangingPunct="0">
              <a:spcBef>
                <a:spcPct val="20000"/>
              </a:spcBef>
              <a:buChar char="•"/>
              <a:defRPr sz="133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058291" indent="-150806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359904" indent="-150806" eaLnBrk="0" hangingPunct="0">
              <a:spcBef>
                <a:spcPct val="20000"/>
              </a:spcBef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1740889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121873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2502858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2883843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583">
                <a:solidFill>
                  <a:schemeClr val="bg2"/>
                </a:solidFill>
              </a:rPr>
              <a:t>23. juni 2017</a:t>
            </a:r>
            <a:endParaRPr lang="nb-NO" altLang="nb-NO" sz="583" dirty="0">
              <a:solidFill>
                <a:schemeClr val="bg2"/>
              </a:solidFill>
            </a:endParaRPr>
          </a:p>
        </p:txBody>
      </p:sp>
      <p:sp>
        <p:nvSpPr>
          <p:cNvPr id="4099" name="Slide Number Placeholder 5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183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1608506" indent="-31227522" eaLnBrk="0" hangingPunct="0">
              <a:spcBef>
                <a:spcPct val="20000"/>
              </a:spcBef>
              <a:buChar char="–"/>
              <a:defRPr sz="15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755356" indent="-150806" eaLnBrk="0" hangingPunct="0">
              <a:spcBef>
                <a:spcPct val="20000"/>
              </a:spcBef>
              <a:buChar char="•"/>
              <a:defRPr sz="133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058291" indent="-150806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1359904" indent="-150806" eaLnBrk="0" hangingPunct="0">
              <a:spcBef>
                <a:spcPct val="20000"/>
              </a:spcBef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1740889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121873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2502858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2883843" indent="-150806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83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4BDAC7A-DAB3-44D5-A3D3-40BB53A9A812}" type="slidenum">
              <a:rPr lang="en-US" altLang="nb-NO" sz="583">
                <a:solidFill>
                  <a:schemeClr val="bg2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nb-NO" sz="583" dirty="0">
              <a:solidFill>
                <a:schemeClr val="bg2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1" y="1268760"/>
            <a:ext cx="7921625" cy="557608"/>
          </a:xfrm>
        </p:spPr>
        <p:txBody>
          <a:bodyPr/>
          <a:lstStyle/>
          <a:p>
            <a:pPr eaLnBrk="1" hangingPunct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USIT – Sentral IT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63252"/>
            <a:ext cx="7924800" cy="3429000"/>
          </a:xfrm>
        </p:spPr>
        <p:txBody>
          <a:bodyPr/>
          <a:lstStyle/>
          <a:p>
            <a:pPr eaLnBrk="1" hangingPunct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Omkring 215 ansatte</a:t>
            </a:r>
          </a:p>
          <a:p>
            <a:pPr eaLnBrk="1" hangingPunct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Samlede inntekter 345 millioner kroner i 2017</a:t>
            </a:r>
          </a:p>
          <a:p>
            <a:pPr eaLnBrk="1" hangingPunct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Leverer IT-tjenester til Universitetet i Oslo og universitets- og høyskolesektoren i Norge</a:t>
            </a:r>
          </a:p>
          <a:p>
            <a:pPr eaLnBrk="1" hangingPunct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Drifter store, nasjonale tjenester for forskning og utdanning</a:t>
            </a:r>
          </a:p>
          <a:p>
            <a:pPr eaLnBrk="1" hangingPunct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Utvikler nye og nyskapende tjenester som:</a:t>
            </a:r>
          </a:p>
          <a:p>
            <a:pPr lvl="1"/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TSD – Tjenester for sensitive data, UH-MX, </a:t>
            </a:r>
            <a:r>
              <a:rPr lang="nb-NO" altLang="nb-NO" dirty="0" err="1">
                <a:latin typeface="Tahoma" charset="0"/>
                <a:ea typeface="Tahoma" charset="0"/>
                <a:cs typeface="Tahoma" charset="0"/>
              </a:rPr>
              <a:t>IaaS</a:t>
            </a:r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 og Fleksible forskningstjenester, </a:t>
            </a:r>
            <a:r>
              <a:rPr lang="nb-NO" altLang="nb-NO" dirty="0" err="1">
                <a:latin typeface="Tahoma" charset="0"/>
                <a:ea typeface="Tahoma" charset="0"/>
                <a:cs typeface="Tahoma" charset="0"/>
              </a:rPr>
              <a:t>mobilapp’er</a:t>
            </a:r>
            <a:r>
              <a:rPr lang="nb-NO" altLang="nb-NO" dirty="0">
                <a:latin typeface="Tahoma" charset="0"/>
                <a:ea typeface="Tahoma" charset="0"/>
                <a:cs typeface="Tahoma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639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5576" y="1340768"/>
            <a:ext cx="7696200" cy="4114800"/>
          </a:xfrm>
        </p:spPr>
        <p:txBody>
          <a:bodyPr/>
          <a:lstStyle/>
          <a:p>
            <a:r>
              <a:rPr lang="nb-NO" dirty="0"/>
              <a:t>USIT har årlige inntekter på ca. 345 mill. kr</a:t>
            </a:r>
          </a:p>
          <a:p>
            <a:r>
              <a:rPr lang="nb-NO" dirty="0"/>
              <a:t>Av dette er 173 mill. kr tildeling fra universitetsstyret</a:t>
            </a:r>
          </a:p>
          <a:p>
            <a:pPr lvl="1"/>
            <a:r>
              <a:rPr lang="nb-NO" dirty="0"/>
              <a:t>Drift 113 mill. kr</a:t>
            </a:r>
          </a:p>
          <a:p>
            <a:pPr lvl="1"/>
            <a:r>
              <a:rPr lang="nb-NO" dirty="0"/>
              <a:t>Satsinger 34 mill. kr</a:t>
            </a:r>
          </a:p>
          <a:p>
            <a:pPr lvl="1"/>
            <a:r>
              <a:rPr lang="nb-NO" dirty="0"/>
              <a:t>Øremerkinger 26 mill. kr (14 E-infrastruktur, 4 Helsefaglig forskning, 7,9 </a:t>
            </a:r>
            <a:r>
              <a:rPr lang="nb-NO" dirty="0" err="1"/>
              <a:t>Uninett</a:t>
            </a:r>
            <a:r>
              <a:rPr lang="nb-NO" dirty="0"/>
              <a:t> Feide)</a:t>
            </a:r>
          </a:p>
          <a:p>
            <a:r>
              <a:rPr lang="nb-NO" dirty="0"/>
              <a:t>172 mill. kr er inntekter fra salg av tjenester, bl.a. til sektoren</a:t>
            </a:r>
          </a:p>
          <a:p>
            <a:r>
              <a:rPr lang="nb-NO" dirty="0"/>
              <a:t>Årlig avsetning av egen ramme til investeringer 9 mill. kr</a:t>
            </a:r>
          </a:p>
          <a:p>
            <a:pPr lvl="2"/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/>
              <a:t>USIT - Finansiering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DB676-230C-4E19-BD3E-D53954F5D49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0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/>
              <a:t>IT-</a:t>
            </a:r>
            <a:r>
              <a:rPr lang="nn-NO" dirty="0" err="1"/>
              <a:t>investeringer</a:t>
            </a:r>
            <a:r>
              <a:rPr lang="nn-NO" dirty="0"/>
              <a:t> – 34 mill. kr:</a:t>
            </a:r>
          </a:p>
          <a:p>
            <a:r>
              <a:rPr lang="nn-NO" dirty="0"/>
              <a:t>5 mill. kr - </a:t>
            </a:r>
            <a:r>
              <a:rPr lang="nn-NO" dirty="0" err="1"/>
              <a:t>Investeringer</a:t>
            </a:r>
            <a:r>
              <a:rPr lang="nn-NO" dirty="0"/>
              <a:t> i </a:t>
            </a:r>
            <a:r>
              <a:rPr lang="nn-NO" dirty="0" err="1"/>
              <a:t>backup</a:t>
            </a:r>
            <a:r>
              <a:rPr lang="nn-NO" dirty="0"/>
              <a:t> og lagring – Kritiske behov</a:t>
            </a:r>
          </a:p>
          <a:p>
            <a:r>
              <a:rPr lang="nn-NO" dirty="0"/>
              <a:t>10 mill. kr - E-infrastruktur IT i </a:t>
            </a:r>
            <a:r>
              <a:rPr lang="nn-NO" dirty="0" err="1"/>
              <a:t>forskning</a:t>
            </a:r>
            <a:endParaRPr lang="nn-NO" dirty="0"/>
          </a:p>
          <a:p>
            <a:r>
              <a:rPr lang="nn-NO" dirty="0"/>
              <a:t>6 mill. kr - Investering i nytt arkivsystem</a:t>
            </a:r>
          </a:p>
          <a:p>
            <a:r>
              <a:rPr lang="nn-NO" dirty="0"/>
              <a:t>6 mill. kr - Investering i </a:t>
            </a:r>
            <a:r>
              <a:rPr lang="nn-NO" dirty="0" err="1"/>
              <a:t>trådløst</a:t>
            </a:r>
            <a:r>
              <a:rPr lang="nn-NO" dirty="0"/>
              <a:t> nett</a:t>
            </a:r>
          </a:p>
          <a:p>
            <a:r>
              <a:rPr lang="nn-NO" dirty="0"/>
              <a:t>7 mill. kr  - Investering i stamnett</a:t>
            </a:r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IT-investeringer i 2018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DB676-230C-4E19-BD3E-D53954F5D49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774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/>
              <a:t>Innspill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DB676-230C-4E19-BD3E-D53954F5D492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115616" y="1379457"/>
            <a:ext cx="777686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800" dirty="0"/>
              <a:t>Bakgrunn</a:t>
            </a:r>
          </a:p>
          <a:p>
            <a:r>
              <a:rPr lang="nb-NO" sz="1800" dirty="0"/>
              <a:t>IT brukes av stadig flere til stadig mer, og i tillegg blir IT viktigere i de aller fleste prosesser for UiOs ansatte og studenter. Dette stiller stadig større krav til IT-infrastrukturen og det trengs kontinuerlige oppgraderinger for å holde tritt med det økende behovet. Det er også økende krav og behov fra myndigheter og brukere, nye og større utfordringer, vekst i trusselbildet og økt oppmerksomhet vedrørende IT-sikkerhet og personvern.</a:t>
            </a:r>
          </a:p>
          <a:p>
            <a:endParaRPr lang="nb-NO" sz="1800" dirty="0"/>
          </a:p>
          <a:p>
            <a:r>
              <a:rPr lang="nb-NO" sz="1800" dirty="0"/>
              <a:t>UiO har påbegynt et arbeid med en «Masterplan for universitetets IT». Dette dokumentet skal gi UiO et styringsdokument for å håndtere blant annet dette. Denne planen er under arbeid og vil ikke ferdigstilles før UiOs budsjett for 2019 er vedtatt. For å håndtere behov og prioriteringer som det bør tas stilling til i forbindelse med budsjettarbeidet for 2019, fremmer USIT denne diskusjonssaken for rektoratet.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1872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Foreløpig budsjettinnspill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8DB676-230C-4E19-BD3E-D53954F5D492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892300"/>
            <a:ext cx="807524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780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157819</TotalTime>
  <Words>377</Words>
  <Application>Microsoft Macintosh PowerPoint</Application>
  <PresentationFormat>On-screen Show (4:3)</PresentationFormat>
  <Paragraphs>47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ＭＳ Ｐゴシック</vt:lpstr>
      <vt:lpstr>ヒラギノ角ゴ Pro W3</vt:lpstr>
      <vt:lpstr>Arial</vt:lpstr>
      <vt:lpstr>Calibri</vt:lpstr>
      <vt:lpstr>Tahoma</vt:lpstr>
      <vt:lpstr>Blank Presentation</vt:lpstr>
      <vt:lpstr>Custom Design</vt:lpstr>
      <vt:lpstr>Forberedelser til seminar 6. mars  UiOs IT-virksomhet </vt:lpstr>
      <vt:lpstr>Det store bilde</vt:lpstr>
      <vt:lpstr>USIT – Sentral IT</vt:lpstr>
      <vt:lpstr>USIT - Finansiering</vt:lpstr>
      <vt:lpstr>IT-investeringer i 2018</vt:lpstr>
      <vt:lpstr>Innspill 2019</vt:lpstr>
      <vt:lpstr>Foreløpig budsjettinnspill</vt:lpstr>
    </vt:vector>
  </TitlesOfParts>
  <Company>Rayon</Company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Bjørn Ness</cp:lastModifiedBy>
  <cp:revision>1834</cp:revision>
  <cp:lastPrinted>2018-02-26T15:51:59Z</cp:lastPrinted>
  <dcterms:created xsi:type="dcterms:W3CDTF">2010-06-17T13:39:14Z</dcterms:created>
  <dcterms:modified xsi:type="dcterms:W3CDTF">2018-03-04T10:56:51Z</dcterms:modified>
</cp:coreProperties>
</file>