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2"/>
  </p:sldMasterIdLst>
  <p:notesMasterIdLst>
    <p:notesMasterId r:id="rId14"/>
  </p:notesMasterIdLst>
  <p:handoutMasterIdLst>
    <p:handoutMasterId r:id="rId15"/>
  </p:handoutMasterIdLst>
  <p:sldIdLst>
    <p:sldId id="256" r:id="rId3"/>
    <p:sldId id="293" r:id="rId4"/>
    <p:sldId id="305" r:id="rId5"/>
    <p:sldId id="319" r:id="rId6"/>
    <p:sldId id="317" r:id="rId7"/>
    <p:sldId id="348" r:id="rId8"/>
    <p:sldId id="350" r:id="rId9"/>
    <p:sldId id="349" r:id="rId10"/>
    <p:sldId id="351" r:id="rId11"/>
    <p:sldId id="352" r:id="rId12"/>
    <p:sldId id="353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9292"/>
    <a:srgbClr val="8E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2D9864-2581-D144-B4BF-39961CCCADC7}" v="4" dt="2023-01-24T12:15:33.6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97" autoAdjust="0"/>
    <p:restoredTop sz="85714"/>
  </p:normalViewPr>
  <p:slideViewPr>
    <p:cSldViewPr snapToGrid="0">
      <p:cViewPr varScale="1">
        <p:scale>
          <a:sx n="104" d="100"/>
          <a:sy n="104" d="100"/>
        </p:scale>
        <p:origin x="50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83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jørn Ness" userId="f0306e16-3f56-418c-8985-b3e7ae37f340" providerId="ADAL" clId="{68A199F5-7D05-704A-B171-6984ECB4BCF0}"/>
    <pc:docChg chg="custSel addSld delSld modSld">
      <pc:chgData name="Bjørn Ness" userId="f0306e16-3f56-418c-8985-b3e7ae37f340" providerId="ADAL" clId="{68A199F5-7D05-704A-B171-6984ECB4BCF0}" dt="2023-01-25T07:38:45.896" v="706" actId="20577"/>
      <pc:docMkLst>
        <pc:docMk/>
      </pc:docMkLst>
      <pc:sldChg chg="modSp mod">
        <pc:chgData name="Bjørn Ness" userId="f0306e16-3f56-418c-8985-b3e7ae37f340" providerId="ADAL" clId="{68A199F5-7D05-704A-B171-6984ECB4BCF0}" dt="2023-01-25T07:13:41.298" v="12" actId="20577"/>
        <pc:sldMkLst>
          <pc:docMk/>
          <pc:sldMk cId="188842973" sldId="256"/>
        </pc:sldMkLst>
        <pc:spChg chg="mod">
          <ac:chgData name="Bjørn Ness" userId="f0306e16-3f56-418c-8985-b3e7ae37f340" providerId="ADAL" clId="{68A199F5-7D05-704A-B171-6984ECB4BCF0}" dt="2023-01-25T07:13:41.298" v="12" actId="20577"/>
          <ac:spMkLst>
            <pc:docMk/>
            <pc:sldMk cId="188842973" sldId="256"/>
            <ac:spMk id="2" creationId="{00000000-0000-0000-0000-000000000000}"/>
          </ac:spMkLst>
        </pc:spChg>
      </pc:sldChg>
      <pc:sldChg chg="modSp mod">
        <pc:chgData name="Bjørn Ness" userId="f0306e16-3f56-418c-8985-b3e7ae37f340" providerId="ADAL" clId="{68A199F5-7D05-704A-B171-6984ECB4BCF0}" dt="2023-01-25T07:14:07.857" v="25" actId="20577"/>
        <pc:sldMkLst>
          <pc:docMk/>
          <pc:sldMk cId="386634661" sldId="305"/>
        </pc:sldMkLst>
        <pc:spChg chg="mod">
          <ac:chgData name="Bjørn Ness" userId="f0306e16-3f56-418c-8985-b3e7ae37f340" providerId="ADAL" clId="{68A199F5-7D05-704A-B171-6984ECB4BCF0}" dt="2023-01-25T07:14:07.857" v="25" actId="20577"/>
          <ac:spMkLst>
            <pc:docMk/>
            <pc:sldMk cId="386634661" sldId="305"/>
            <ac:spMk id="2" creationId="{FFF953CF-ADA6-230B-AB5A-ED990BC38131}"/>
          </ac:spMkLst>
        </pc:spChg>
      </pc:sldChg>
      <pc:sldChg chg="modSp mod">
        <pc:chgData name="Bjørn Ness" userId="f0306e16-3f56-418c-8985-b3e7ae37f340" providerId="ADAL" clId="{68A199F5-7D05-704A-B171-6984ECB4BCF0}" dt="2023-01-25T07:15:12.740" v="69" actId="20577"/>
        <pc:sldMkLst>
          <pc:docMk/>
          <pc:sldMk cId="3293622404" sldId="319"/>
        </pc:sldMkLst>
        <pc:spChg chg="mod">
          <ac:chgData name="Bjørn Ness" userId="f0306e16-3f56-418c-8985-b3e7ae37f340" providerId="ADAL" clId="{68A199F5-7D05-704A-B171-6984ECB4BCF0}" dt="2023-01-25T07:14:27.164" v="37" actId="20577"/>
          <ac:spMkLst>
            <pc:docMk/>
            <pc:sldMk cId="3293622404" sldId="319"/>
            <ac:spMk id="2" creationId="{A993A1CA-B6CC-523A-F2C1-EE1C537355B7}"/>
          </ac:spMkLst>
        </pc:spChg>
        <pc:spChg chg="mod">
          <ac:chgData name="Bjørn Ness" userId="f0306e16-3f56-418c-8985-b3e7ae37f340" providerId="ADAL" clId="{68A199F5-7D05-704A-B171-6984ECB4BCF0}" dt="2023-01-25T07:15:12.740" v="69" actId="20577"/>
          <ac:spMkLst>
            <pc:docMk/>
            <pc:sldMk cId="3293622404" sldId="319"/>
            <ac:spMk id="3" creationId="{C3C52FB0-A044-BCD1-B406-F4F71CAAE1BE}"/>
          </ac:spMkLst>
        </pc:spChg>
      </pc:sldChg>
      <pc:sldChg chg="modSp mod">
        <pc:chgData name="Bjørn Ness" userId="f0306e16-3f56-418c-8985-b3e7ae37f340" providerId="ADAL" clId="{68A199F5-7D05-704A-B171-6984ECB4BCF0}" dt="2023-01-25T07:38:45.896" v="706" actId="20577"/>
        <pc:sldMkLst>
          <pc:docMk/>
          <pc:sldMk cId="2291179578" sldId="351"/>
        </pc:sldMkLst>
        <pc:spChg chg="mod">
          <ac:chgData name="Bjørn Ness" userId="f0306e16-3f56-418c-8985-b3e7ae37f340" providerId="ADAL" clId="{68A199F5-7D05-704A-B171-6984ECB4BCF0}" dt="2023-01-25T07:16:21.529" v="110" actId="20577"/>
          <ac:spMkLst>
            <pc:docMk/>
            <pc:sldMk cId="2291179578" sldId="351"/>
            <ac:spMk id="2" creationId="{CE8467F9-1E14-CF50-3883-095DE36C4A13}"/>
          </ac:spMkLst>
        </pc:spChg>
        <pc:spChg chg="mod">
          <ac:chgData name="Bjørn Ness" userId="f0306e16-3f56-418c-8985-b3e7ae37f340" providerId="ADAL" clId="{68A199F5-7D05-704A-B171-6984ECB4BCF0}" dt="2023-01-25T07:38:45.896" v="706" actId="20577"/>
          <ac:spMkLst>
            <pc:docMk/>
            <pc:sldMk cId="2291179578" sldId="351"/>
            <ac:spMk id="3" creationId="{41CBE9ED-7833-AFCB-0449-885150236BF4}"/>
          </ac:spMkLst>
        </pc:spChg>
      </pc:sldChg>
      <pc:sldChg chg="modSp new mod">
        <pc:chgData name="Bjørn Ness" userId="f0306e16-3f56-418c-8985-b3e7ae37f340" providerId="ADAL" clId="{68A199F5-7D05-704A-B171-6984ECB4BCF0}" dt="2023-01-25T07:37:33.252" v="653" actId="113"/>
        <pc:sldMkLst>
          <pc:docMk/>
          <pc:sldMk cId="3985107199" sldId="352"/>
        </pc:sldMkLst>
        <pc:spChg chg="mod">
          <ac:chgData name="Bjørn Ness" userId="f0306e16-3f56-418c-8985-b3e7ae37f340" providerId="ADAL" clId="{68A199F5-7D05-704A-B171-6984ECB4BCF0}" dt="2023-01-25T07:36:53.754" v="637" actId="20577"/>
          <ac:spMkLst>
            <pc:docMk/>
            <pc:sldMk cId="3985107199" sldId="352"/>
            <ac:spMk id="2" creationId="{C741B5DB-C5E8-57E2-CD3E-0000AB46B7C6}"/>
          </ac:spMkLst>
        </pc:spChg>
        <pc:spChg chg="mod">
          <ac:chgData name="Bjørn Ness" userId="f0306e16-3f56-418c-8985-b3e7ae37f340" providerId="ADAL" clId="{68A199F5-7D05-704A-B171-6984ECB4BCF0}" dt="2023-01-25T07:37:33.252" v="653" actId="113"/>
          <ac:spMkLst>
            <pc:docMk/>
            <pc:sldMk cId="3985107199" sldId="352"/>
            <ac:spMk id="3" creationId="{4337E37F-0953-73D7-BB6B-CA24ED32FC04}"/>
          </ac:spMkLst>
        </pc:spChg>
      </pc:sldChg>
      <pc:sldChg chg="modSp new mod">
        <pc:chgData name="Bjørn Ness" userId="f0306e16-3f56-418c-8985-b3e7ae37f340" providerId="ADAL" clId="{68A199F5-7D05-704A-B171-6984ECB4BCF0}" dt="2023-01-25T07:37:57.308" v="663" actId="20577"/>
        <pc:sldMkLst>
          <pc:docMk/>
          <pc:sldMk cId="2060921825" sldId="353"/>
        </pc:sldMkLst>
        <pc:spChg chg="mod">
          <ac:chgData name="Bjørn Ness" userId="f0306e16-3f56-418c-8985-b3e7ae37f340" providerId="ADAL" clId="{68A199F5-7D05-704A-B171-6984ECB4BCF0}" dt="2023-01-25T07:36:34.405" v="632" actId="20577"/>
          <ac:spMkLst>
            <pc:docMk/>
            <pc:sldMk cId="2060921825" sldId="353"/>
            <ac:spMk id="2" creationId="{CFB90225-5DA8-0B0C-E77D-23EDFBEDD5BA}"/>
          </ac:spMkLst>
        </pc:spChg>
        <pc:spChg chg="mod">
          <ac:chgData name="Bjørn Ness" userId="f0306e16-3f56-418c-8985-b3e7ae37f340" providerId="ADAL" clId="{68A199F5-7D05-704A-B171-6984ECB4BCF0}" dt="2023-01-25T07:37:57.308" v="663" actId="20577"/>
          <ac:spMkLst>
            <pc:docMk/>
            <pc:sldMk cId="2060921825" sldId="353"/>
            <ac:spMk id="3" creationId="{F31C0E24-2335-FBBC-7531-3C2C2CCC90CC}"/>
          </ac:spMkLst>
        </pc:spChg>
      </pc:sldChg>
      <pc:sldChg chg="addSp modSp new del mod">
        <pc:chgData name="Bjørn Ness" userId="f0306e16-3f56-418c-8985-b3e7ae37f340" providerId="ADAL" clId="{68A199F5-7D05-704A-B171-6984ECB4BCF0}" dt="2023-01-25T07:35:55.287" v="615" actId="2696"/>
        <pc:sldMkLst>
          <pc:docMk/>
          <pc:sldMk cId="4264840303" sldId="353"/>
        </pc:sldMkLst>
        <pc:spChg chg="mod">
          <ac:chgData name="Bjørn Ness" userId="f0306e16-3f56-418c-8985-b3e7ae37f340" providerId="ADAL" clId="{68A199F5-7D05-704A-B171-6984ECB4BCF0}" dt="2023-01-25T07:35:39.516" v="614" actId="14100"/>
          <ac:spMkLst>
            <pc:docMk/>
            <pc:sldMk cId="4264840303" sldId="353"/>
            <ac:spMk id="3" creationId="{711FF3C2-424E-83E2-2EF7-6DA51DBDFEAD}"/>
          </ac:spMkLst>
        </pc:spChg>
        <pc:spChg chg="add mod">
          <ac:chgData name="Bjørn Ness" userId="f0306e16-3f56-418c-8985-b3e7ae37f340" providerId="ADAL" clId="{68A199F5-7D05-704A-B171-6984ECB4BCF0}" dt="2023-01-25T07:35:28.613" v="613" actId="1076"/>
          <ac:spMkLst>
            <pc:docMk/>
            <pc:sldMk cId="4264840303" sldId="353"/>
            <ac:spMk id="7" creationId="{823ED786-4C13-B488-3364-E3476ED0E80A}"/>
          </ac:spMkLst>
        </pc:spChg>
      </pc:sldChg>
    </pc:docChg>
  </pc:docChgLst>
  <pc:docChgLst>
    <pc:chgData name="Bjørn Ness" userId="f0306e16-3f56-418c-8985-b3e7ae37f340" providerId="ADAL" clId="{712D9864-2581-D144-B4BF-39961CCCADC7}"/>
    <pc:docChg chg="modSld">
      <pc:chgData name="Bjørn Ness" userId="f0306e16-3f56-418c-8985-b3e7ae37f340" providerId="ADAL" clId="{712D9864-2581-D144-B4BF-39961CCCADC7}" dt="2023-01-27T10:34:25.246" v="63" actId="20577"/>
      <pc:docMkLst>
        <pc:docMk/>
      </pc:docMkLst>
      <pc:sldChg chg="modSp mod">
        <pc:chgData name="Bjørn Ness" userId="f0306e16-3f56-418c-8985-b3e7ae37f340" providerId="ADAL" clId="{712D9864-2581-D144-B4BF-39961CCCADC7}" dt="2023-01-27T10:34:25.246" v="63" actId="20577"/>
        <pc:sldMkLst>
          <pc:docMk/>
          <pc:sldMk cId="1969332944" sldId="350"/>
        </pc:sldMkLst>
        <pc:spChg chg="mod">
          <ac:chgData name="Bjørn Ness" userId="f0306e16-3f56-418c-8985-b3e7ae37f340" providerId="ADAL" clId="{712D9864-2581-D144-B4BF-39961CCCADC7}" dt="2023-01-27T10:34:25.246" v="63" actId="20577"/>
          <ac:spMkLst>
            <pc:docMk/>
            <pc:sldMk cId="1969332944" sldId="350"/>
            <ac:spMk id="3" creationId="{10F9E924-2BC3-84C0-1D73-2457F5D2CD2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Innføring av ny personvernforordning (GDPR)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nb-NO"/>
              <a:t>6. desember 2017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Styringsdokument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D1FC1-A643-F545-A5A8-F9509B5B7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1109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b-NO"/>
              <a:t>Innføring av ny personvernforordning (GDPR)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nb-NO"/>
              <a:t>6. desember 2017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nb-NO"/>
              <a:t>Styringsdokument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nb-NO"/>
              <a:t>Side </a:t>
            </a:r>
            <a:fld id="{FC2A0916-D60D-4CC3-9B83-70D8147DE02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8497108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endParaRPr lang="nb-NO" sz="12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A0916-D60D-4CC3-9B83-70D8147DE02D}" type="slidenum">
              <a:rPr lang="nb-NO" smtClean="0"/>
              <a:t>1</a:t>
            </a:fld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nb-NO" dirty="0"/>
              <a:t>6. desember 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dirty="0"/>
              <a:t>Styringsdokument</a:t>
            </a: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nb-NO" dirty="0"/>
              <a:t>Innføring av ny personvernforordning (GDPR)</a:t>
            </a:r>
          </a:p>
        </p:txBody>
      </p:sp>
    </p:spTree>
    <p:extLst>
      <p:ext uri="{BB962C8B-B14F-4D97-AF65-F5344CB8AC3E}">
        <p14:creationId xmlns:p14="http://schemas.microsoft.com/office/powerpoint/2010/main" val="2092764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i="1" dirty="0"/>
              <a:t>Hentes fra prosjektbeskrivelsen.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2A0916-D60D-4CC3-9B83-70D8147DE02D}" type="slidenum">
              <a:rPr lang="nb-NO" smtClean="0"/>
              <a:t>2</a:t>
            </a:fld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nb-NO" dirty="0"/>
              <a:t>6. desember 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b-NO" dirty="0"/>
              <a:t>Styringsdokument</a:t>
            </a: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r>
              <a:rPr lang="nb-NO" dirty="0"/>
              <a:t>Innføring av ny personvernforordning (GDPR)</a:t>
            </a:r>
          </a:p>
        </p:txBody>
      </p:sp>
    </p:spTree>
    <p:extLst>
      <p:ext uri="{BB962C8B-B14F-4D97-AF65-F5344CB8AC3E}">
        <p14:creationId xmlns:p14="http://schemas.microsoft.com/office/powerpoint/2010/main" val="676031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7793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2727"/>
            <a:ext cx="10515600" cy="845561"/>
          </a:xfrm>
          <a:solidFill>
            <a:schemeClr val="bg2">
              <a:lumMod val="90000"/>
              <a:alpha val="30000"/>
            </a:schemeClr>
          </a:solidFill>
        </p:spPr>
        <p:txBody>
          <a:bodyPr anchor="b" anchorCtr="0">
            <a:normAutofit/>
          </a:bodyPr>
          <a:lstStyle>
            <a:lvl1pPr>
              <a:defRPr sz="4400" baseline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8775" indent="-347663"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  <a:buFont typeface="Wingdings" charset="2"/>
              <a:buChar char="§"/>
              <a:tabLst/>
              <a:defRPr sz="3200" b="1" baseline="0">
                <a:latin typeface="+mj-lt"/>
              </a:defRPr>
            </a:lvl1pPr>
            <a:lvl2pPr marL="720000" indent="-276225">
              <a:lnSpc>
                <a:spcPct val="110000"/>
              </a:lnSpc>
              <a:spcAft>
                <a:spcPts val="200"/>
              </a:spcAft>
              <a:buFont typeface="Wingdings" pitchFamily="2" charset="2"/>
              <a:buChar char="§"/>
              <a:tabLst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4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4807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4977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7635"/>
            <a:ext cx="10515600" cy="9486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8416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78873"/>
            <a:ext cx="10515600" cy="7342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3252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793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82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65018"/>
            <a:ext cx="3932237" cy="139238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6492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4752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6325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767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1489"/>
            <a:ext cx="10515600" cy="70167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27. januar 2023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Hub/node-virksomheten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Side </a:t>
            </a:r>
            <a:fld id="{77AB64FB-5927-46DE-A67E-FB1FE836B15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935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-int.usit.uio.no/om/it-dir/strategi/masterplan/sk/sk-itf/fitf/forrige/hub-node/rapport.html" TargetMode="External"/><Relationship Id="rId2" Type="http://schemas.openxmlformats.org/officeDocument/2006/relationships/hyperlink" Target="https://www-int.usit.uio.no/om/it-dir/strategi/masterplan/sk/sk-itf/fitf/forrige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-int.usit.uio.no/om/it-dir/strategi/masterplan/sk/sk-itf/portefolje/2023/utlysing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8330" y="1214438"/>
            <a:ext cx="9675340" cy="2387600"/>
          </a:xfrm>
        </p:spPr>
        <p:txBody>
          <a:bodyPr>
            <a:normAutofit/>
          </a:bodyPr>
          <a:lstStyle/>
          <a:p>
            <a:r>
              <a:rPr lang="nb-NO" dirty="0"/>
              <a:t>Hub/node-virksomheten</a:t>
            </a:r>
            <a:br>
              <a:rPr lang="nb-NO" dirty="0"/>
            </a:br>
            <a:r>
              <a:rPr lang="nb-NO" sz="4400" dirty="0"/>
              <a:t>&amp; Utlysing av hub/node-midler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214022" cy="1655762"/>
          </a:xfrm>
        </p:spPr>
        <p:txBody>
          <a:bodyPr anchor="b">
            <a:normAutofit/>
          </a:bodyPr>
          <a:lstStyle/>
          <a:p>
            <a:r>
              <a:rPr lang="nb-NO" sz="3600" dirty="0"/>
              <a:t>Fagråd for IT i forskning 27. januar 2023</a:t>
            </a:r>
          </a:p>
        </p:txBody>
      </p:sp>
    </p:spTree>
    <p:extLst>
      <p:ext uri="{BB962C8B-B14F-4D97-AF65-F5344CB8AC3E}">
        <p14:creationId xmlns:p14="http://schemas.microsoft.com/office/powerpoint/2010/main" val="18884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Hub/node-organisering som strategisk grep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IT i forskning på Universitetet i Oslo (2015):</a:t>
            </a:r>
          </a:p>
          <a:p>
            <a:pPr lvl="1"/>
            <a:r>
              <a:rPr lang="nb-NO" dirty="0"/>
              <a:t>eInfrastrukturmidler</a:t>
            </a:r>
          </a:p>
          <a:p>
            <a:pPr lvl="1"/>
            <a:r>
              <a:rPr lang="nb-NO" dirty="0"/>
              <a:t>Fagråd for eInfrastruktur</a:t>
            </a:r>
          </a:p>
          <a:p>
            <a:r>
              <a:rPr lang="nb-NO" dirty="0"/>
              <a:t>Masterplan for universitetets IT (2019):</a:t>
            </a:r>
          </a:p>
          <a:p>
            <a:pPr lvl="1"/>
            <a:r>
              <a:rPr lang="nb-NO" dirty="0"/>
              <a:t>Strategisk koordineringsgruppe for IT i forskning (SK-ITF)</a:t>
            </a:r>
          </a:p>
          <a:p>
            <a:pPr lvl="1"/>
            <a:r>
              <a:rPr lang="nb-NO" dirty="0"/>
              <a:t>Fagråd for IT i forskning</a:t>
            </a:r>
          </a:p>
          <a:p>
            <a:r>
              <a:rPr lang="nb-NO" dirty="0"/>
              <a:t>Delveikart for e-infrastruktur (2019, 2022)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75F934-8620-307B-7449-CB8B411EF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798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953CF-ADA6-230B-AB5A-ED990BC38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15 Hub/node-tildelinger hittil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AFA78-A392-1203-83D8-47287D702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Fagråd for eInfrastruktur:</a:t>
            </a:r>
          </a:p>
          <a:p>
            <a:pPr lvl="1"/>
            <a:r>
              <a:rPr lang="nb-NO" dirty="0"/>
              <a:t>2017-19: 5 Hub/noder (3 forlenget finansiering i 2 år)</a:t>
            </a:r>
          </a:p>
          <a:p>
            <a:pPr lvl="1"/>
            <a:r>
              <a:rPr lang="nb-NO" dirty="0"/>
              <a:t>2018-20: 1 Hub/node</a:t>
            </a:r>
          </a:p>
          <a:p>
            <a:pPr lvl="1"/>
            <a:r>
              <a:rPr lang="nb-NO" dirty="0"/>
              <a:t>2019-21: 4 Hub/noder (1 forlenget finansiering i 2 år)</a:t>
            </a:r>
          </a:p>
          <a:p>
            <a:r>
              <a:rPr lang="nb-NO" dirty="0"/>
              <a:t>SK-ITF &amp; Fagråd for eInfrastruktur</a:t>
            </a:r>
          </a:p>
          <a:p>
            <a:pPr lvl="1"/>
            <a:r>
              <a:rPr lang="nb-NO" dirty="0"/>
              <a:t>2022-24: 5 Hub/noder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5785E-ADA5-48F8-EB6C-93B1A519A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FBAAA-27EA-80F3-DF88-B84416102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ECEDB4-0C88-67A7-F47A-69B2BC6C2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634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3A1CA-B6CC-523A-F2C1-EE1C53735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Hub/node-virksomheten oppsummert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52FB0-A044-BCD1-B406-F4F71CAAE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>
                <a:hlinkClick r:id="rId2"/>
              </a:rPr>
              <a:t>Fagråd for eInfrastruktur 2016-21</a:t>
            </a:r>
            <a:endParaRPr lang="nb-NO" dirty="0"/>
          </a:p>
          <a:p>
            <a:pPr lvl="1"/>
            <a:r>
              <a:rPr lang="nb-NO" dirty="0"/>
              <a:t>Oppsummering, inkludert egenevaluering av hub/node-virksomheten i 2017-20 i </a:t>
            </a:r>
            <a:r>
              <a:rPr lang="nb-NO" dirty="0">
                <a:hlinkClick r:id="rId3"/>
              </a:rPr>
              <a:t>Hub/node-virksomheten oppsummert</a:t>
            </a:r>
            <a:endParaRPr lang="nb-NO" dirty="0"/>
          </a:p>
          <a:p>
            <a:pPr lvl="1"/>
            <a:r>
              <a:rPr lang="nb-NO" dirty="0"/>
              <a:t>60% (26,5 </a:t>
            </a:r>
            <a:r>
              <a:rPr lang="nb-NO" dirty="0" err="1"/>
              <a:t>mkr</a:t>
            </a:r>
            <a:r>
              <a:rPr lang="nb-NO" dirty="0"/>
              <a:t>, ~8 </a:t>
            </a:r>
            <a:r>
              <a:rPr lang="nb-NO" dirty="0" err="1"/>
              <a:t>mkr</a:t>
            </a:r>
            <a:r>
              <a:rPr lang="nb-NO" dirty="0"/>
              <a:t> årlig) av strategimidlene for 2017-20</a:t>
            </a:r>
          </a:p>
          <a:p>
            <a:pPr lvl="1"/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F78C02-AFD6-CF13-FB6B-A63B41946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28C49-EE0F-F654-439C-53EEBEA79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C34240-0DFF-F12D-7414-375BC5798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3622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A707D-8521-5AEA-102B-6AD396009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1: Hub/nodenes formål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9E924-2BC3-84C0-1D73-2457F5D2C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1112" indent="0">
              <a:buNone/>
            </a:pPr>
            <a:r>
              <a:rPr lang="nb-NO" dirty="0">
                <a:effectLst/>
              </a:rPr>
              <a:t>Formålet med hub/node-organisert IT-støtte er å knytte sammen miljøer på tvers og som har behov for en eller flere av følgende:</a:t>
            </a:r>
          </a:p>
          <a:p>
            <a:pPr>
              <a:buFont typeface="Wingdings" pitchFamily="2" charset="2"/>
              <a:buChar char="§"/>
            </a:pPr>
            <a:r>
              <a:rPr lang="nb-NO" sz="2800" dirty="0">
                <a:effectLst/>
              </a:rPr>
              <a:t>Tilgang til eInfrastrukturressurser av forskjellig slag (beregning, lagring, programvare med mer) for å løse oppgaver i forskningen</a:t>
            </a:r>
          </a:p>
          <a:p>
            <a:pPr>
              <a:buFont typeface="Wingdings" pitchFamily="2" charset="2"/>
              <a:buChar char="§"/>
            </a:pPr>
            <a:r>
              <a:rPr lang="nb-NO" sz="2800" dirty="0">
                <a:effectLst/>
              </a:rPr>
              <a:t>Utvikling og tilrettelegging av IT-baserte verktøy, ressurser og tjenester som svar på behov i forskningen på område</a:t>
            </a:r>
          </a:p>
          <a:p>
            <a:pPr>
              <a:buFont typeface="Wingdings" pitchFamily="2" charset="2"/>
              <a:buChar char="§"/>
            </a:pPr>
            <a:r>
              <a:rPr lang="nb-NO" sz="2800" dirty="0">
                <a:effectLst/>
              </a:rPr>
              <a:t>Utvikling, tilgjengeliggjøring og overføring av kunnskap, kompetanse og ferdigheter i bruk av verktøyene, ressursene og tjenestene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12368-424D-6A6C-73F8-36B9393EB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427A4-D3C9-D835-08C8-5FA06A549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E6B1B6-CA4C-FCAF-88CA-8CF19D909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9529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A707D-8521-5AEA-102B-6AD396009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2: </a:t>
            </a:r>
            <a:r>
              <a:rPr lang="nb-NO" dirty="0" err="1"/>
              <a:t>Hub’en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9E924-2BC3-84C0-1D73-2457F5D2C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1092"/>
            <a:ext cx="10515600" cy="4725257"/>
          </a:xfrm>
        </p:spPr>
        <p:txBody>
          <a:bodyPr>
            <a:normAutofit fontScale="70000" lnSpcReduction="20000"/>
          </a:bodyPr>
          <a:lstStyle/>
          <a:p>
            <a:pPr marL="11112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nb-NO" sz="4600" dirty="0"/>
              <a:t>Hub-en er navet og har ansvar for leveransene og den faglige utviklingen av virksomheten</a:t>
            </a:r>
            <a:r>
              <a:rPr lang="nb-NO" sz="4600" dirty="0">
                <a:effectLst/>
              </a:rPr>
              <a:t>:</a:t>
            </a:r>
          </a:p>
          <a:p>
            <a:r>
              <a:rPr lang="nb-NO" sz="3600" dirty="0">
                <a:effectLst/>
              </a:rPr>
              <a:t>Den skal være organisert i et sterkt fagmiljø og knyttet til pågående forskning</a:t>
            </a:r>
          </a:p>
          <a:p>
            <a:r>
              <a:rPr lang="nb-NO" sz="3600" dirty="0">
                <a:effectLst/>
              </a:rPr>
              <a:t>Den skal ha et institutt, fakultet eller tilsvarende enhet som vertsinstitusjon som har ansvar for administrative oppgaver på vegne av hub/noden.</a:t>
            </a:r>
          </a:p>
          <a:p>
            <a:r>
              <a:rPr lang="nb-NO" sz="3600" dirty="0">
                <a:effectLst/>
              </a:rPr>
              <a:t>Den skal ha en faglig leder og en datahåndteringsansvarlig</a:t>
            </a:r>
          </a:p>
          <a:p>
            <a:r>
              <a:rPr lang="nb-NO" sz="3600" dirty="0">
                <a:effectLst/>
              </a:rPr>
              <a:t>Den skal ha et nettsted med informasjon om aktiviteter og tilgjengelige ressurser</a:t>
            </a:r>
          </a:p>
          <a:p>
            <a:r>
              <a:rPr lang="nb-NO" sz="3600" dirty="0">
                <a:effectLst/>
              </a:rPr>
              <a:t>Den skal ha en kopling til IT-organisasjonen</a:t>
            </a:r>
            <a:endParaRPr lang="en-GB" sz="3600" dirty="0">
              <a:effectLst/>
            </a:endParaRPr>
          </a:p>
          <a:p>
            <a:pPr lvl="1"/>
            <a:endParaRPr lang="en-GB" sz="320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12368-424D-6A6C-73F8-36B9393EB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427A4-D3C9-D835-08C8-5FA06A549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E6B1B6-CA4C-FCAF-88CA-8CF19D909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5534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A707D-8521-5AEA-102B-6AD396009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3: Noder og </a:t>
            </a:r>
            <a:r>
              <a:rPr lang="nb-NO" dirty="0" err="1"/>
              <a:t>nodenettverk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9E924-2BC3-84C0-1D73-2457F5D2C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1730"/>
            <a:ext cx="10515600" cy="2471351"/>
          </a:xfrm>
        </p:spPr>
        <p:txBody>
          <a:bodyPr>
            <a:normAutofit fontScale="92500" lnSpcReduction="20000"/>
          </a:bodyPr>
          <a:lstStyle/>
          <a:p>
            <a:pPr marL="11112" indent="0">
              <a:lnSpc>
                <a:spcPct val="100000"/>
              </a:lnSpc>
              <a:spcAft>
                <a:spcPts val="1200"/>
              </a:spcAft>
              <a:buNone/>
            </a:pPr>
            <a:r>
              <a:rPr lang="nb-NO" dirty="0"/>
              <a:t>Nodene er kontaktpunkter i fagmiljøene, bidrar til den faglige utviklingen og er kontaktpunkt for brukerne</a:t>
            </a:r>
            <a:r>
              <a:rPr lang="nb-NO" dirty="0">
                <a:effectLst/>
              </a:rPr>
              <a:t>:</a:t>
            </a:r>
          </a:p>
          <a:p>
            <a:r>
              <a:rPr lang="nb-NO" sz="3000" dirty="0" err="1">
                <a:effectLst/>
              </a:rPr>
              <a:t>Hub’en</a:t>
            </a:r>
            <a:r>
              <a:rPr lang="nb-NO" sz="3000" dirty="0">
                <a:effectLst/>
              </a:rPr>
              <a:t> og nodene har sammenfallende eller nærliggende behov på tvers av faglige, organisatoriske, institusjonelle og andre grenser</a:t>
            </a:r>
          </a:p>
          <a:p>
            <a:r>
              <a:rPr lang="nb-NO" sz="3000" dirty="0"/>
              <a:t>Nodene </a:t>
            </a:r>
            <a:r>
              <a:rPr lang="nb-NO" sz="3000"/>
              <a:t>knyttes sammen</a:t>
            </a:r>
            <a:r>
              <a:rPr lang="nb-NO" sz="3000">
                <a:effectLst/>
              </a:rPr>
              <a:t> </a:t>
            </a:r>
            <a:r>
              <a:rPr lang="nb-NO" sz="3000" dirty="0">
                <a:effectLst/>
              </a:rPr>
              <a:t>i et </a:t>
            </a:r>
            <a:r>
              <a:rPr lang="nb-NO" sz="3000" dirty="0" err="1">
                <a:effectLst/>
              </a:rPr>
              <a:t>nodenettverk</a:t>
            </a:r>
            <a:endParaRPr lang="nb-NO" sz="3000" dirty="0">
              <a:effectLst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12368-424D-6A6C-73F8-36B9393EB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427A4-D3C9-D835-08C8-5FA06A549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E6B1B6-CA4C-FCAF-88CA-8CF19D909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9332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A707D-8521-5AEA-102B-6AD396009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Erfaringene fra hub/node-virksomheten hittil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12368-424D-6A6C-73F8-36B9393EB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427A4-D3C9-D835-08C8-5FA06A549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E6B1B6-CA4C-FCAF-88CA-8CF19D909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8</a:t>
            </a:fld>
            <a:endParaRPr lang="nb-NO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9B383A9-808A-A3EE-27FD-51FDE0816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Det tar tid å komme i gang, spesielt dersom det er ansettelser og/eller anskaffelser inne i bildet</a:t>
            </a:r>
          </a:p>
          <a:p>
            <a:r>
              <a:rPr lang="nb-NO" dirty="0"/>
              <a:t>Det er krevende å kartlegge hvilke miljøer som kan inngå i et </a:t>
            </a:r>
            <a:r>
              <a:rPr lang="nb-NO" dirty="0" err="1"/>
              <a:t>nodenettverk</a:t>
            </a:r>
            <a:endParaRPr lang="nb-NO" dirty="0"/>
          </a:p>
          <a:p>
            <a:r>
              <a:rPr lang="nb-NO" dirty="0"/>
              <a:t>Det er utfordringer knyttet til samarbeid på tvers på universitetet</a:t>
            </a:r>
          </a:p>
          <a:p>
            <a:r>
              <a:rPr lang="nb-NO" dirty="0"/>
              <a:t>Det er vesentlig å ha en god kopling til IT-organisasjonen</a:t>
            </a:r>
          </a:p>
          <a:p>
            <a:r>
              <a:rPr lang="nb-NO" dirty="0"/>
              <a:t>Det er et spenningsfelt mellom å søke, etablere, lede, drifte og eventuelt videreføre en hub/node på den ene siden og egen forskningsaktivitet på den andre</a:t>
            </a:r>
          </a:p>
          <a:p>
            <a:r>
              <a:rPr lang="nb-NO" dirty="0"/>
              <a:t>Allerede ved oppstart må det være en klar exit-strategi som sier hva som skal skje når hub/nodens levetid utløper</a:t>
            </a:r>
          </a:p>
        </p:txBody>
      </p:sp>
    </p:spTree>
    <p:extLst>
      <p:ext uri="{BB962C8B-B14F-4D97-AF65-F5344CB8AC3E}">
        <p14:creationId xmlns:p14="http://schemas.microsoft.com/office/powerpoint/2010/main" val="128416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467F9-1E14-CF50-3883-095DE36C4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Utlysing av hub/node-midler for 2024-26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BE9ED-7833-AFCB-0449-885150236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Følger opplegget for forrige utlysing av hub/node-midler</a:t>
            </a:r>
          </a:p>
          <a:p>
            <a:pPr lvl="1"/>
            <a:r>
              <a:rPr lang="nb-NO" dirty="0"/>
              <a:t>Innhenting av skisser til nye hub/noder</a:t>
            </a:r>
          </a:p>
          <a:p>
            <a:pPr lvl="1"/>
            <a:r>
              <a:rPr lang="nb-NO" dirty="0"/>
              <a:t>Generell og individuell tilbakemelding på skissene</a:t>
            </a:r>
          </a:p>
          <a:p>
            <a:pPr lvl="1"/>
            <a:r>
              <a:rPr lang="nb-NO" dirty="0"/>
              <a:t>Søknadsrunde for kvalifiserte søkere</a:t>
            </a:r>
          </a:p>
          <a:p>
            <a:r>
              <a:rPr lang="nb-NO"/>
              <a:t>Tilrettelegge for </a:t>
            </a:r>
            <a:r>
              <a:rPr lang="nb-NO" dirty="0"/>
              <a:t>oppstart</a:t>
            </a:r>
          </a:p>
          <a:p>
            <a:pPr lvl="1"/>
            <a:r>
              <a:rPr lang="nb-NO" dirty="0"/>
              <a:t>Åpne for å søke om </a:t>
            </a:r>
            <a:r>
              <a:rPr lang="nb-NO" dirty="0" err="1"/>
              <a:t>oppstartsmidler</a:t>
            </a:r>
            <a:r>
              <a:rPr lang="nb-NO" dirty="0"/>
              <a:t> for høsten 2023</a:t>
            </a:r>
          </a:p>
          <a:p>
            <a:r>
              <a:rPr lang="nb-NO" dirty="0">
                <a:hlinkClick r:id="rId2"/>
              </a:rPr>
              <a:t>Utkast til </a:t>
            </a:r>
            <a:r>
              <a:rPr lang="nb-NO" dirty="0" err="1">
                <a:hlinkClick r:id="rId2"/>
              </a:rPr>
              <a:t>utlysingstekst</a:t>
            </a:r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41E8-A263-5280-06B4-8D89CB69C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FAF51-9D29-9DFC-EB9F-BB51E87EF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FB7CF-2360-38C0-F546-16E8825C9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1179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1B5DB-C5E8-57E2-CD3E-0000AB46B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Tidsplan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7E37F-0953-73D7-BB6B-CA24ED32F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8162"/>
            <a:ext cx="10515600" cy="4508801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GB" dirty="0" err="1"/>
              <a:t>Utlysing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hub/</a:t>
            </a:r>
            <a:r>
              <a:rPr lang="en-GB" dirty="0" err="1"/>
              <a:t>nodemidler</a:t>
            </a:r>
            <a:r>
              <a:rPr lang="en-GB" b="0" dirty="0"/>
              <a:t>:</a:t>
            </a:r>
          </a:p>
          <a:p>
            <a:pPr lvl="1"/>
            <a:r>
              <a:rPr lang="en-GB" dirty="0" err="1"/>
              <a:t>Fagråd</a:t>
            </a:r>
            <a:r>
              <a:rPr lang="en-GB" dirty="0"/>
              <a:t> for IT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forskning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Strategisk</a:t>
            </a:r>
            <a:r>
              <a:rPr lang="en-GB" dirty="0"/>
              <a:t> </a:t>
            </a:r>
            <a:r>
              <a:rPr lang="en-GB" dirty="0" err="1"/>
              <a:t>koordineringsgruppe</a:t>
            </a:r>
            <a:r>
              <a:rPr lang="en-GB" dirty="0"/>
              <a:t> for IT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forskning</a:t>
            </a:r>
            <a:r>
              <a:rPr lang="en-GB" dirty="0"/>
              <a:t> (SK-ITF) </a:t>
            </a:r>
            <a:r>
              <a:rPr lang="en-GB" dirty="0" err="1"/>
              <a:t>behandler</a:t>
            </a:r>
            <a:r>
              <a:rPr lang="en-GB" dirty="0"/>
              <a:t> </a:t>
            </a:r>
            <a:r>
              <a:rPr lang="en-GB" dirty="0" err="1"/>
              <a:t>utlysing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hub/node-</a:t>
            </a:r>
            <a:r>
              <a:rPr lang="en-GB" dirty="0" err="1"/>
              <a:t>midler</a:t>
            </a:r>
            <a:r>
              <a:rPr lang="en-GB" dirty="0"/>
              <a:t> for 2023-26 </a:t>
            </a:r>
            <a:r>
              <a:rPr lang="en-GB" dirty="0" err="1"/>
              <a:t>på</a:t>
            </a:r>
            <a:r>
              <a:rPr lang="en-GB" dirty="0"/>
              <a:t> sine </a:t>
            </a:r>
            <a:r>
              <a:rPr lang="en-GB" dirty="0" err="1"/>
              <a:t>møter</a:t>
            </a:r>
            <a:r>
              <a:rPr lang="en-GB" dirty="0"/>
              <a:t> </a:t>
            </a:r>
            <a:r>
              <a:rPr lang="en-GB" b="1" dirty="0"/>
              <a:t>27. </a:t>
            </a:r>
            <a:r>
              <a:rPr lang="en-GB" b="1" dirty="0" err="1"/>
              <a:t>og</a:t>
            </a:r>
            <a:r>
              <a:rPr lang="en-GB" b="1" dirty="0"/>
              <a:t> 30. </a:t>
            </a:r>
            <a:r>
              <a:rPr lang="en-GB" b="1" dirty="0" err="1"/>
              <a:t>januar</a:t>
            </a:r>
            <a:r>
              <a:rPr lang="en-GB" b="1" dirty="0"/>
              <a:t> 2023</a:t>
            </a:r>
          </a:p>
          <a:p>
            <a:pPr lvl="1"/>
            <a:r>
              <a:rPr lang="en-GB" dirty="0" err="1"/>
              <a:t>Utlysing</a:t>
            </a:r>
            <a:r>
              <a:rPr lang="en-GB" dirty="0"/>
              <a:t> med </a:t>
            </a:r>
            <a:r>
              <a:rPr lang="en-GB" dirty="0" err="1"/>
              <a:t>anmodning</a:t>
            </a:r>
            <a:r>
              <a:rPr lang="en-GB" dirty="0"/>
              <a:t> om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levere</a:t>
            </a:r>
            <a:r>
              <a:rPr lang="en-GB" dirty="0"/>
              <a:t> </a:t>
            </a:r>
            <a:r>
              <a:rPr lang="en-GB" dirty="0" err="1"/>
              <a:t>skisser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nye hub/</a:t>
            </a:r>
            <a:r>
              <a:rPr lang="en-GB" dirty="0" err="1"/>
              <a:t>noder</a:t>
            </a:r>
            <a:r>
              <a:rPr lang="en-GB" dirty="0"/>
              <a:t> </a:t>
            </a:r>
            <a:r>
              <a:rPr lang="en-GB" dirty="0" err="1"/>
              <a:t>sendes</a:t>
            </a:r>
            <a:r>
              <a:rPr lang="en-GB" dirty="0"/>
              <a:t> </a:t>
            </a:r>
            <a:r>
              <a:rPr lang="en-GB" dirty="0" err="1"/>
              <a:t>fakulteter</a:t>
            </a:r>
            <a:r>
              <a:rPr lang="en-GB" dirty="0"/>
              <a:t>, </a:t>
            </a:r>
            <a:r>
              <a:rPr lang="en-GB" dirty="0" err="1"/>
              <a:t>institutter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andre</a:t>
            </a:r>
            <a:r>
              <a:rPr lang="en-GB" dirty="0"/>
              <a:t> </a:t>
            </a:r>
            <a:r>
              <a:rPr lang="en-GB" dirty="0" err="1"/>
              <a:t>enheter</a:t>
            </a:r>
            <a:r>
              <a:rPr lang="en-GB" dirty="0"/>
              <a:t> </a:t>
            </a:r>
            <a:r>
              <a:rPr lang="en-GB" dirty="0" err="1"/>
              <a:t>sendes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primo </a:t>
            </a:r>
            <a:r>
              <a:rPr lang="en-GB" dirty="0" err="1"/>
              <a:t>februar</a:t>
            </a:r>
            <a:r>
              <a:rPr lang="en-GB" dirty="0"/>
              <a:t> med </a:t>
            </a:r>
            <a:r>
              <a:rPr lang="en-GB" dirty="0" err="1"/>
              <a:t>søknadsfrist</a:t>
            </a:r>
            <a:r>
              <a:rPr lang="en-GB" dirty="0"/>
              <a:t> </a:t>
            </a:r>
            <a:r>
              <a:rPr lang="en-GB" b="1" dirty="0"/>
              <a:t>6. mars 2023</a:t>
            </a:r>
          </a:p>
          <a:p>
            <a:pPr>
              <a:buFont typeface="Wingdings" pitchFamily="2" charset="2"/>
              <a:buChar char="§"/>
            </a:pPr>
            <a:r>
              <a:rPr lang="en-GB" dirty="0" err="1"/>
              <a:t>Behandling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skisser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nye hub/</a:t>
            </a:r>
            <a:r>
              <a:rPr lang="en-GB" dirty="0" err="1"/>
              <a:t>noder</a:t>
            </a:r>
            <a:endParaRPr lang="en-GB" dirty="0"/>
          </a:p>
          <a:p>
            <a:pPr lvl="1"/>
            <a:r>
              <a:rPr lang="en-GB" dirty="0" err="1"/>
              <a:t>Skissene</a:t>
            </a:r>
            <a:r>
              <a:rPr lang="en-GB" dirty="0"/>
              <a:t> </a:t>
            </a:r>
            <a:r>
              <a:rPr lang="en-GB" dirty="0" err="1"/>
              <a:t>samt</a:t>
            </a:r>
            <a:r>
              <a:rPr lang="en-GB" dirty="0"/>
              <a:t> </a:t>
            </a:r>
            <a:r>
              <a:rPr lang="en-GB" dirty="0" err="1"/>
              <a:t>utkast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generell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individuell</a:t>
            </a:r>
            <a:r>
              <a:rPr lang="en-GB" dirty="0"/>
              <a:t> </a:t>
            </a:r>
            <a:r>
              <a:rPr lang="en-GB" dirty="0" err="1"/>
              <a:t>tilbakemelding</a:t>
            </a:r>
            <a:r>
              <a:rPr lang="en-GB" dirty="0"/>
              <a:t> </a:t>
            </a:r>
            <a:r>
              <a:rPr lang="en-GB" dirty="0" err="1"/>
              <a:t>behandles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fagrådet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SK-ITF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møter</a:t>
            </a:r>
            <a:r>
              <a:rPr lang="en-GB" dirty="0"/>
              <a:t> </a:t>
            </a:r>
            <a:r>
              <a:rPr lang="en-GB" b="1" dirty="0"/>
              <a:t>24. </a:t>
            </a:r>
            <a:r>
              <a:rPr lang="en-GB" b="1" dirty="0" err="1"/>
              <a:t>og</a:t>
            </a:r>
            <a:r>
              <a:rPr lang="en-GB" b="1" dirty="0"/>
              <a:t> 29. mars 2023</a:t>
            </a:r>
            <a:r>
              <a:rPr lang="en-GB" dirty="0"/>
              <a:t>.</a:t>
            </a:r>
          </a:p>
          <a:p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21F76E-8BA2-3FEE-F34B-26BC5E850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B90A6-5C5D-9B05-6CF5-785331A07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898C6E-64D7-036C-5554-ACB9E8687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5107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90225-5DA8-0B0C-E77D-23EDFBEDD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Tidsplan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C0E24-2335-FBBC-7531-3C2C2CCC9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GB" dirty="0" err="1"/>
              <a:t>Søknader</a:t>
            </a:r>
            <a:r>
              <a:rPr lang="en-GB" dirty="0"/>
              <a:t> om </a:t>
            </a:r>
            <a:r>
              <a:rPr lang="en-GB" dirty="0" err="1"/>
              <a:t>midler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nye hub/</a:t>
            </a:r>
            <a:r>
              <a:rPr lang="en-GB" dirty="0" err="1"/>
              <a:t>noder</a:t>
            </a:r>
            <a:r>
              <a:rPr lang="en-GB" dirty="0"/>
              <a:t>:</a:t>
            </a:r>
          </a:p>
          <a:p>
            <a:pPr lvl="1"/>
            <a:r>
              <a:rPr lang="en-GB" dirty="0" err="1"/>
              <a:t>Søkerne</a:t>
            </a:r>
            <a:r>
              <a:rPr lang="en-GB" dirty="0"/>
              <a:t> </a:t>
            </a:r>
            <a:r>
              <a:rPr lang="en-GB" dirty="0" err="1"/>
              <a:t>inviteres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levere</a:t>
            </a:r>
            <a:r>
              <a:rPr lang="en-GB" dirty="0"/>
              <a:t> </a:t>
            </a:r>
            <a:r>
              <a:rPr lang="en-GB" dirty="0" err="1"/>
              <a:t>søknader</a:t>
            </a:r>
            <a:r>
              <a:rPr lang="en-GB" dirty="0"/>
              <a:t> om </a:t>
            </a:r>
            <a:r>
              <a:rPr lang="en-GB" dirty="0" err="1"/>
              <a:t>finansisering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nye hub/</a:t>
            </a:r>
            <a:r>
              <a:rPr lang="en-GB" dirty="0" err="1"/>
              <a:t>noder</a:t>
            </a:r>
            <a:r>
              <a:rPr lang="en-GB" dirty="0"/>
              <a:t> med </a:t>
            </a:r>
            <a:r>
              <a:rPr lang="en-GB" dirty="0" err="1"/>
              <a:t>søknadsfrist</a:t>
            </a:r>
            <a:r>
              <a:rPr lang="en-GB" dirty="0"/>
              <a:t> </a:t>
            </a:r>
            <a:r>
              <a:rPr lang="en-GB" b="1" dirty="0"/>
              <a:t>8. </a:t>
            </a:r>
            <a:r>
              <a:rPr lang="en-GB" b="1" dirty="0" err="1"/>
              <a:t>mai</a:t>
            </a:r>
            <a:r>
              <a:rPr lang="en-GB" b="1" dirty="0"/>
              <a:t> 2023</a:t>
            </a:r>
          </a:p>
          <a:p>
            <a:pPr lvl="1"/>
            <a:r>
              <a:rPr lang="en-GB" dirty="0" err="1"/>
              <a:t>Søknadene</a:t>
            </a:r>
            <a:r>
              <a:rPr lang="en-GB" dirty="0"/>
              <a:t> </a:t>
            </a:r>
            <a:r>
              <a:rPr lang="en-GB" dirty="0" err="1"/>
              <a:t>behandlet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fagrådet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SK-ITF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møter</a:t>
            </a:r>
            <a:r>
              <a:rPr lang="en-GB" dirty="0"/>
              <a:t> </a:t>
            </a:r>
            <a:r>
              <a:rPr lang="en-GB" b="1" dirty="0"/>
              <a:t>24. </a:t>
            </a:r>
            <a:r>
              <a:rPr lang="en-GB" b="1" dirty="0" err="1"/>
              <a:t>og</a:t>
            </a:r>
            <a:r>
              <a:rPr lang="en-GB" b="1" dirty="0"/>
              <a:t> 29. </a:t>
            </a:r>
            <a:r>
              <a:rPr lang="en-GB" b="1" dirty="0" err="1"/>
              <a:t>mai</a:t>
            </a:r>
            <a:r>
              <a:rPr lang="en-GB" b="1" dirty="0"/>
              <a:t> 2023</a:t>
            </a:r>
          </a:p>
          <a:p>
            <a:pPr>
              <a:buFont typeface="Wingdings" pitchFamily="2" charset="2"/>
              <a:buChar char="§"/>
            </a:pPr>
            <a:r>
              <a:rPr lang="en-GB" dirty="0" err="1"/>
              <a:t>Anbefaling</a:t>
            </a:r>
            <a:r>
              <a:rPr lang="en-GB" dirty="0"/>
              <a:t> om </a:t>
            </a:r>
            <a:r>
              <a:rPr lang="en-GB" dirty="0" err="1"/>
              <a:t>tildeling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hub/node-</a:t>
            </a:r>
            <a:r>
              <a:rPr lang="en-GB" dirty="0" err="1"/>
              <a:t>midler</a:t>
            </a:r>
            <a:r>
              <a:rPr lang="en-GB" dirty="0"/>
              <a:t> for 2024-26</a:t>
            </a:r>
          </a:p>
          <a:p>
            <a:pPr lvl="1"/>
            <a:r>
              <a:rPr lang="en-GB" dirty="0" err="1"/>
              <a:t>Sendes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behandling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universitetsledelsen med </a:t>
            </a:r>
            <a:r>
              <a:rPr lang="en-GB" dirty="0" err="1"/>
              <a:t>sikte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gi</a:t>
            </a:r>
            <a:r>
              <a:rPr lang="en-GB" dirty="0"/>
              <a:t> </a:t>
            </a:r>
            <a:r>
              <a:rPr lang="en-GB" dirty="0" err="1"/>
              <a:t>svar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søkerne</a:t>
            </a:r>
            <a:r>
              <a:rPr lang="en-GB" dirty="0"/>
              <a:t> </a:t>
            </a:r>
            <a:r>
              <a:rPr lang="en-GB" b="1" dirty="0"/>
              <a:t>medio/ultimo </a:t>
            </a:r>
            <a:r>
              <a:rPr lang="en-GB" b="1" dirty="0" err="1"/>
              <a:t>juni</a:t>
            </a:r>
            <a:r>
              <a:rPr lang="en-GB" b="1" dirty="0"/>
              <a:t> 2023</a:t>
            </a:r>
          </a:p>
          <a:p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4D35B-4C26-D939-C75E-6A7298455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27. januar 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BFCDE-E7CC-2475-F859-612FC3B3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Hub/node-virksomheten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E5C1E-7DDB-A59D-C38A-08DEF6BAE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77AB64FB-5927-46DE-A67E-FB1FE836B158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092182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Gre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y-powerpoint-mal" id="{67A93308-61A4-0740-A901-5FEC9F915A6D}" vid="{79FFC27D-B7A6-D04C-B09B-5B0BDFE47E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CDC6644-CECD-4873-BD1B-D5D915DFA135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ny-powerpoint-mal</Template>
  <TotalTime>11069</TotalTime>
  <Words>835</Words>
  <Application>Microsoft Macintosh PowerPoint</Application>
  <PresentationFormat>Widescreen</PresentationFormat>
  <Paragraphs>103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Custom Design</vt:lpstr>
      <vt:lpstr>Hub/node-virksomheten &amp; Utlysing av hub/node-midler</vt:lpstr>
      <vt:lpstr>Hub/node-organisering som strategisk grep</vt:lpstr>
      <vt:lpstr>15 Hub/node-tildelinger hittil</vt:lpstr>
      <vt:lpstr>Hub/node-virksomheten oppsummert</vt:lpstr>
      <vt:lpstr>1: Hub/nodenes formål</vt:lpstr>
      <vt:lpstr>2: Hub’en</vt:lpstr>
      <vt:lpstr>3: Noder og nodenettverk</vt:lpstr>
      <vt:lpstr>Erfaringene fra hub/node-virksomheten hittil</vt:lpstr>
      <vt:lpstr>Utlysing av hub/node-midler for 2024-26</vt:lpstr>
      <vt:lpstr>Tidsplan (1)</vt:lpstr>
      <vt:lpstr>Tidsplan (2)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Innføring av ny personvernforordning (GDPR)</dc:title>
  <dc:creator>Bjørn Ness</dc:creator>
  <cp:lastModifiedBy>Bjørn Ness</cp:lastModifiedBy>
  <cp:revision>44</cp:revision>
  <cp:lastPrinted>2022-11-21T09:19:30Z</cp:lastPrinted>
  <dcterms:created xsi:type="dcterms:W3CDTF">2017-12-06T10:51:10Z</dcterms:created>
  <dcterms:modified xsi:type="dcterms:W3CDTF">2023-01-27T10:34:26Z</dcterms:modified>
</cp:coreProperties>
</file>