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3"/>
  </p:notesMasterIdLst>
  <p:handoutMasterIdLst>
    <p:handoutMasterId r:id="rId14"/>
  </p:handoutMasterIdLst>
  <p:sldIdLst>
    <p:sldId id="257" r:id="rId6"/>
    <p:sldId id="258" r:id="rId7"/>
    <p:sldId id="260" r:id="rId8"/>
    <p:sldId id="261" r:id="rId9"/>
    <p:sldId id="262" r:id="rId10"/>
    <p:sldId id="259" r:id="rId11"/>
    <p:sldId id="263" r:id="rId12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60" autoAdjust="0"/>
    <p:restoredTop sz="82041"/>
  </p:normalViewPr>
  <p:slideViewPr>
    <p:cSldViewPr snapToGrid="0">
      <p:cViewPr varScale="1">
        <p:scale>
          <a:sx n="99" d="100"/>
          <a:sy n="99" d="100"/>
        </p:scale>
        <p:origin x="128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9/5/23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0413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94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37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O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241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68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1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2CD0FF08-2E00-7EEE-60E0-42DE3FDFD0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endParaRPr lang="en-US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34" name="addin_colorlist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892" r="-49642"/>
            </a:stretch>
          </a:blipFill>
        </p:spPr>
        <p:txBody>
          <a:bodyPr lIns="0" tIns="0" rIns="0" bIns="0"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endParaRPr lang="nb-NO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dirty="0"/>
              <a:t>Click to edit Master title style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r.g.wolff@usit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aqqMFci25aC0HGV_WKAKxhdPkq_k1lV7IRdvGsb30C0/edit#heading=h.3rn1exocgxlx" TargetMode="External"/><Relationship Id="rId3" Type="http://schemas.openxmlformats.org/officeDocument/2006/relationships/hyperlink" Target="https://docs.google.com/document/d/1aqqMFci25aC0HGV_WKAKxhdPkq_k1lV7IRdvGsb30C0/edit#heading=h.5ork99mmme37" TargetMode="External"/><Relationship Id="rId7" Type="http://schemas.openxmlformats.org/officeDocument/2006/relationships/hyperlink" Target="https://docs.google.com/document/d/1aqqMFci25aC0HGV_WKAKxhdPkq_k1lV7IRdvGsb30C0/edit#heading=h.2z2qb4bge43x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docs.google.com/document/d/1aqqMFci25aC0HGV_WKAKxhdPkq_k1lV7IRdvGsb30C0/edit#heading=h.v7637vjgu7eo" TargetMode="External"/><Relationship Id="rId5" Type="http://schemas.openxmlformats.org/officeDocument/2006/relationships/hyperlink" Target="https://docs.google.com/document/d/1aqqMFci25aC0HGV_WKAKxhdPkq_k1lV7IRdvGsb30C0/edit#heading=h.acrhph4wj0v1" TargetMode="External"/><Relationship Id="rId4" Type="http://schemas.openxmlformats.org/officeDocument/2006/relationships/hyperlink" Target="https://docs.google.com/document/d/1aqqMFci25aC0HGV_WKAKxhdPkq_k1lV7IRdvGsb30C0/edit#heading=h.6tqjmaaznnx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E93205A-CE82-184F-BCEE-CE4006F571C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EFEDE-9ECD-FB01-0844-E9E2DBE532B8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70066-C596-2AC5-F668-4CB49759E4B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03F3FE-DBF4-C72F-00F3-13614F5758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549A5E7-873A-C16B-A2AC-8B7AD3E05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European Open Science Cloud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EC674912-53F9-293F-5A42-E13116038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3595" y="5199013"/>
            <a:ext cx="2022605" cy="538609"/>
          </a:xfrm>
        </p:spPr>
        <p:txBody>
          <a:bodyPr/>
          <a:lstStyle/>
          <a:p>
            <a:r>
              <a:rPr lang="en-NO" dirty="0"/>
              <a:t>Russel Wolff</a:t>
            </a:r>
          </a:p>
          <a:p>
            <a:r>
              <a:rPr lang="en-NO" dirty="0">
                <a:hlinkClick r:id="rId3"/>
              </a:rPr>
              <a:t>r.g.wolff@usit.uio.no</a:t>
            </a:r>
            <a:endParaRPr lang="en-NO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6337DCD8-8B47-6A3F-21E1-41ED60CC29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262012" cy="269304"/>
          </a:xfrm>
        </p:spPr>
        <p:txBody>
          <a:bodyPr/>
          <a:lstStyle/>
          <a:p>
            <a:r>
              <a:rPr lang="en-US" dirty="0">
                <a:highlight>
                  <a:srgbClr val="FFFFFF"/>
                </a:highlight>
              </a:rPr>
              <a:t>31 Aug 2023</a:t>
            </a:r>
          </a:p>
        </p:txBody>
      </p:sp>
    </p:spTree>
    <p:extLst>
      <p:ext uri="{BB962C8B-B14F-4D97-AF65-F5344CB8AC3E}">
        <p14:creationId xmlns:p14="http://schemas.microsoft.com/office/powerpoint/2010/main" val="3073392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F29C0E6-BACC-7344-0C17-D1B7BD13BBB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0E55FA-163C-0F94-8995-EED55C1EA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Agenda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7F108A-8CBE-D18F-BD13-AFB744251A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9930" y="1768008"/>
            <a:ext cx="6899137" cy="4351338"/>
          </a:xfrm>
        </p:spPr>
        <p:txBody>
          <a:bodyPr/>
          <a:lstStyle/>
          <a:p>
            <a:pPr marL="914400" indent="-914400">
              <a:buAutoNum type="arabicPeriod"/>
            </a:pPr>
            <a:r>
              <a:rPr lang="en-NO" dirty="0"/>
              <a:t>What is EOSC?</a:t>
            </a:r>
          </a:p>
          <a:p>
            <a:pPr marL="914400" indent="-914400">
              <a:buAutoNum type="arabicPeriod"/>
            </a:pPr>
            <a:r>
              <a:rPr lang="en-NO" dirty="0"/>
              <a:t>Our involvement</a:t>
            </a:r>
          </a:p>
          <a:p>
            <a:pPr marL="914400" indent="-914400">
              <a:buAutoNum type="arabicPeriod"/>
            </a:pPr>
            <a:r>
              <a:rPr lang="en-NO" dirty="0"/>
              <a:t>Projects</a:t>
            </a:r>
          </a:p>
          <a:p>
            <a:pPr marL="914400" indent="-914400">
              <a:buAutoNum type="arabicPeriod"/>
            </a:pPr>
            <a:r>
              <a:rPr lang="en-NO" dirty="0"/>
              <a:t>Events</a:t>
            </a:r>
          </a:p>
          <a:p>
            <a:pPr marL="914400" indent="-914400">
              <a:buAutoNum type="arabicPeriod"/>
            </a:pPr>
            <a:r>
              <a:rPr lang="en-NO" dirty="0"/>
              <a:t>Upcoming calls</a:t>
            </a:r>
          </a:p>
        </p:txBody>
      </p:sp>
    </p:spTree>
    <p:extLst>
      <p:ext uri="{BB962C8B-B14F-4D97-AF65-F5344CB8AC3E}">
        <p14:creationId xmlns:p14="http://schemas.microsoft.com/office/powerpoint/2010/main" val="2835401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34F500-DB13-2693-6E66-DF6706E16377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57E57-D080-8C1E-EB36-F12C7EB1781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r>
              <a:rPr lang="en-GB" dirty="0"/>
              <a:t>https://digital-</a:t>
            </a:r>
            <a:r>
              <a:rPr lang="en-GB" dirty="0" err="1"/>
              <a:t>strategy.ec.europa.eu</a:t>
            </a:r>
            <a:r>
              <a:rPr lang="en-GB" dirty="0"/>
              <a:t>/</a:t>
            </a:r>
            <a:r>
              <a:rPr lang="en-GB" dirty="0" err="1"/>
              <a:t>en</a:t>
            </a:r>
            <a:r>
              <a:rPr lang="en-GB" dirty="0"/>
              <a:t>/policies/open-science-cloud</a:t>
            </a:r>
            <a:endParaRPr lang="en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87368F1-95FA-DC96-ED51-FD7A65706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What is EOSC?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BB9E00C-AC1E-7610-EF2D-817148458D7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102591"/>
            <a:ext cx="5489214" cy="4301103"/>
          </a:xfrm>
        </p:spPr>
        <p:txBody>
          <a:bodyPr/>
          <a:lstStyle/>
          <a:p>
            <a:r>
              <a:rPr lang="en-GB" dirty="0">
                <a:solidFill>
                  <a:srgbClr val="404040"/>
                </a:solidFill>
                <a:latin typeface="arial" panose="020B0604020202020204" pitchFamily="34" charset="0"/>
              </a:rPr>
              <a:t>”</a:t>
            </a:r>
            <a:r>
              <a:rPr lang="en-GB" b="0" i="0" dirty="0">
                <a:solidFill>
                  <a:srgbClr val="404040"/>
                </a:solidFill>
                <a:effectLst/>
                <a:latin typeface="arial" panose="020B0604020202020204" pitchFamily="34" charset="0"/>
              </a:rPr>
              <a:t>The ambition of the European Open Science Cloud (EOSC) is to provide European researchers, innovators, companies and citizens with a federated and open multi-disciplinary environment where they can publish, find and reuse data, tools and services for research, innovation and educational purposes.”</a:t>
            </a:r>
          </a:p>
          <a:p>
            <a:r>
              <a:rPr lang="en-GB" dirty="0">
                <a:solidFill>
                  <a:srgbClr val="404040"/>
                </a:solidFill>
                <a:latin typeface="arial" panose="020B0604020202020204" pitchFamily="34" charset="0"/>
              </a:rPr>
              <a:t>Overall aim is to develop a “web of FAIR data and services” </a:t>
            </a:r>
          </a:p>
          <a:p>
            <a:r>
              <a:rPr lang="en-GB" dirty="0">
                <a:solidFill>
                  <a:srgbClr val="404040"/>
                </a:solidFill>
                <a:latin typeface="arial" panose="020B0604020202020204" pitchFamily="34" charset="0"/>
              </a:rPr>
              <a:t>Consists of over 250 member and observer organizations.</a:t>
            </a:r>
            <a:endParaRPr lang="en-NO" dirty="0"/>
          </a:p>
        </p:txBody>
      </p:sp>
      <p:pic>
        <p:nvPicPr>
          <p:cNvPr id="2052" name="Picture 4" descr="    European open science cloud: bringing together current and future data infrastructures, infographic giving examples&#10;  ">
            <a:extLst>
              <a:ext uri="{FF2B5EF4-FFF2-40B4-BE49-F238E27FC236}">
                <a16:creationId xmlns:a16="http://schemas.microsoft.com/office/drawing/2014/main" id="{BA659145-FD09-47A7-E2D4-4A561F620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337" y="563804"/>
            <a:ext cx="6254663" cy="5160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62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BF2E94-A5D7-3F93-E3F3-BD0BE6806747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278489-DA09-2B8F-9844-E9B82AEA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Involvement in EOSC Association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5B76FED-344F-7A2B-8631-6D0DFE192DD4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Applied for, and granted, member status in 2022. (Membership currently sponsored by RCN)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Fits strategy of sharing research infrastructure and data resources.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Currently contributing TSD in the EOSC Marketplace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Participate in events/advisory groups/task forces to help shape the future of EOSC</a:t>
            </a:r>
          </a:p>
          <a:p>
            <a:pPr marL="903296" lvl="1" indent="-342900">
              <a:buFont typeface="Arial" panose="020B0604020202020204" pitchFamily="34" charset="0"/>
              <a:buChar char="•"/>
            </a:pPr>
            <a:r>
              <a:rPr lang="en-NO" dirty="0"/>
              <a:t>Also national level meetings led by RCN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O" dirty="0"/>
              <a:t>Contribution towards Additional Activities Plan 2024</a:t>
            </a:r>
          </a:p>
        </p:txBody>
      </p:sp>
    </p:spTree>
    <p:extLst>
      <p:ext uri="{BB962C8B-B14F-4D97-AF65-F5344CB8AC3E}">
        <p14:creationId xmlns:p14="http://schemas.microsoft.com/office/powerpoint/2010/main" val="3193732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C4AAE4-1683-85AF-D981-EB09C0DCC4A5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6299B91-EEEF-33A1-3F6E-5B47C4D83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3" y="360045"/>
            <a:ext cx="6189037" cy="542658"/>
          </a:xfrm>
        </p:spPr>
        <p:txBody>
          <a:bodyPr/>
          <a:lstStyle/>
          <a:p>
            <a:r>
              <a:rPr lang="en-NO" dirty="0"/>
              <a:t>Participation in funded projects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FA4802-B3F4-E5DE-B355-E4E45C062015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en-NO" dirty="0"/>
              <a:t>EOSC – Life</a:t>
            </a:r>
          </a:p>
          <a:p>
            <a:pPr lvl="1"/>
            <a:r>
              <a:rPr lang="en-GB" dirty="0"/>
              <a:t>create an open collaborative space for digital biology in response to the challenge of analysing and reusing data produced by life-science</a:t>
            </a:r>
            <a:endParaRPr lang="en-NO" dirty="0"/>
          </a:p>
          <a:p>
            <a:r>
              <a:rPr lang="en-NO" dirty="0"/>
              <a:t>EOSC – ENTRUST</a:t>
            </a:r>
          </a:p>
          <a:p>
            <a:pPr lvl="1"/>
            <a:r>
              <a:rPr lang="en-GB" dirty="0"/>
              <a:t>create a European network of trusted research environments for sensitive data and to drive European interoperability by joint development of a common blueprint for federated data access and analysis</a:t>
            </a:r>
            <a:endParaRPr lang="en-NO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AFE984E-FB30-50C2-F952-E6F24C58EDE3}"/>
              </a:ext>
            </a:extLst>
          </p:cNvPr>
          <p:cNvSpPr txBox="1">
            <a:spLocks/>
          </p:cNvSpPr>
          <p:nvPr/>
        </p:nvSpPr>
        <p:spPr>
          <a:xfrm>
            <a:off x="6184195" y="1751783"/>
            <a:ext cx="5647758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vert="horz" lIns="0" tIns="0" rIns="0" bIns="0" rtlCol="0">
            <a:noAutofit/>
          </a:bodyPr>
          <a:lstStyle>
            <a:lvl1pPr marL="288000" indent="-28800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34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57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80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03" indent="-228611" algn="l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726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948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171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394" indent="-228611" algn="l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O" dirty="0"/>
              <a:t>BY – Covid</a:t>
            </a:r>
          </a:p>
          <a:p>
            <a:pPr lvl="1"/>
            <a:r>
              <a:rPr lang="en-GB" dirty="0"/>
              <a:t>provides comprehensive open data across scientific, medical, public health and policy domains. It enables federated data analysis as well as long-term cataloguing to ensure interoperability of national and global efforts, exploiting and contributing to the EOSC for data access and federation</a:t>
            </a:r>
            <a:endParaRPr lang="en-NO" dirty="0"/>
          </a:p>
          <a:p>
            <a:r>
              <a:rPr lang="en-NO" dirty="0"/>
              <a:t>AI – Mind</a:t>
            </a:r>
          </a:p>
          <a:p>
            <a:pPr lvl="1"/>
            <a:r>
              <a:rPr lang="en-GB" dirty="0"/>
              <a:t>screens for mild cognitive impairment (MCI) as a way of predicting dementia – develop and coordinate data platform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378140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D71455-015B-D058-6B1A-910B2F74F65F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40DC0-E5A5-7028-098A-589E213B216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80DC6D3-C248-8942-B6C8-86887CF5F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Events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DA0FA60-9009-ED77-920A-62FFBEDA0025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r>
              <a:rPr lang="en-NO" dirty="0"/>
              <a:t>EOSC Association is very active, with a number of events</a:t>
            </a:r>
          </a:p>
          <a:p>
            <a:r>
              <a:rPr lang="en-NO" dirty="0"/>
              <a:t>GA – focus on pathway to the future of EOSC</a:t>
            </a:r>
          </a:p>
          <a:p>
            <a:r>
              <a:rPr lang="en-NO" dirty="0"/>
              <a:t>Symposium – various tracks and breakout sessions</a:t>
            </a:r>
          </a:p>
        </p:txBody>
      </p:sp>
      <p:pic>
        <p:nvPicPr>
          <p:cNvPr id="1030" name="Picture 6" descr="eosc symposium">
            <a:extLst>
              <a:ext uri="{FF2B5EF4-FFF2-40B4-BE49-F238E27FC236}">
                <a16:creationId xmlns:a16="http://schemas.microsoft.com/office/drawing/2014/main" id="{9BF4542B-637F-368A-E3AC-A787E14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461" y="3428999"/>
            <a:ext cx="6094537" cy="3305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EOSC-A GA6">
            <a:extLst>
              <a:ext uri="{FF2B5EF4-FFF2-40B4-BE49-F238E27FC236}">
                <a16:creationId xmlns:a16="http://schemas.microsoft.com/office/drawing/2014/main" id="{62336A3E-A5C7-0FDB-0749-783228124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644" y="-25503"/>
            <a:ext cx="5179354" cy="345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731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FE52DD-B2E6-A1DB-E817-64A81922D3B0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27B401-75A2-0466-C086-8AE91FCE5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Upcoming Calls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C01FE7E-2754-C9F5-E150-AB5576706E40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rtl="0">
              <a:spcBef>
                <a:spcPts val="1000"/>
              </a:spcBef>
              <a:spcAft>
                <a:spcPts val="1200"/>
              </a:spcAft>
            </a:pPr>
            <a:r>
              <a:rPr lang="en-GB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3"/>
              </a:rPr>
              <a:t>HORIZON EUROPE, INFRAEOSC 2024</a:t>
            </a:r>
            <a:r>
              <a:rPr lang="en-GB" sz="1800" u="sng" dirty="0">
                <a:solidFill>
                  <a:srgbClr val="1155CC"/>
                </a:solidFill>
                <a:latin typeface="Calibri" panose="020F0502020204030204" pitchFamily="34" charset="0"/>
              </a:rPr>
              <a:t>, Draft Calls</a:t>
            </a:r>
            <a:endParaRPr lang="en-GB" b="0" dirty="0">
              <a:effectLst/>
            </a:endParaRPr>
          </a:p>
          <a:p>
            <a:pPr marL="228600" rtl="0">
              <a:spcBef>
                <a:spcPts val="300"/>
              </a:spcBef>
              <a:spcAft>
                <a:spcPts val="1200"/>
              </a:spcAft>
            </a:pPr>
            <a:r>
              <a:rPr lang="en-GB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4"/>
              </a:rPr>
              <a:t>HORIZON-INFRA-2024-EOSC-01-01: FAIR and open data sharing in support of the mission adaptation to climate change </a:t>
            </a:r>
            <a:endParaRPr lang="en-GB" sz="18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pPr marL="228600" rtl="0">
              <a:spcBef>
                <a:spcPts val="300"/>
              </a:spcBef>
              <a:spcAft>
                <a:spcPts val="1200"/>
              </a:spcAft>
            </a:pPr>
            <a:r>
              <a:rPr lang="en-GB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5"/>
              </a:rPr>
              <a:t>HORIZON-INFRA-2024-EOSC-01-02: Supporting the EOSC Partnership in further consolidating the coordination and sustainability of the EOSC ecosystem</a:t>
            </a:r>
            <a:endParaRPr lang="en-GB" sz="18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pPr marL="228600" rtl="0">
              <a:spcBef>
                <a:spcPts val="300"/>
              </a:spcBef>
              <a:spcAft>
                <a:spcPts val="1200"/>
              </a:spcAft>
            </a:pPr>
            <a:r>
              <a:rPr lang="en-GB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6"/>
              </a:rPr>
              <a:t>HORIZON-INFRA-2024-EOSC-01-03: Enabling a network of EOSC federated and trustworthy repositories and enhancing the framework of generic and discipline specific services for data and other research digital objects</a:t>
            </a:r>
            <a:endParaRPr lang="en-GB" sz="18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pPr marL="228600" rtl="0">
              <a:spcBef>
                <a:spcPts val="300"/>
              </a:spcBef>
              <a:spcAft>
                <a:spcPts val="1200"/>
              </a:spcAft>
            </a:pPr>
            <a:r>
              <a:rPr lang="en-GB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7"/>
              </a:rPr>
              <a:t>HORIZON-INFRA-2024-EOSC-01-04: Long-term access and preservation infrastructure development for EOSC, including data quality aspects </a:t>
            </a:r>
            <a:endParaRPr lang="en-GB" sz="1800" b="0" i="0" u="sng" strike="noStrike" dirty="0">
              <a:solidFill>
                <a:srgbClr val="1155CC"/>
              </a:solidFill>
              <a:effectLst/>
              <a:latin typeface="Calibri" panose="020F0502020204030204" pitchFamily="34" charset="0"/>
            </a:endParaRPr>
          </a:p>
          <a:p>
            <a:pPr marL="228600" rtl="0">
              <a:spcBef>
                <a:spcPts val="300"/>
              </a:spcBef>
              <a:spcAft>
                <a:spcPts val="1200"/>
              </a:spcAft>
            </a:pPr>
            <a:r>
              <a:rPr lang="en-GB" sz="1800" b="0" i="0" u="sng" strike="noStrike" dirty="0">
                <a:solidFill>
                  <a:srgbClr val="1155CC"/>
                </a:solidFill>
                <a:effectLst/>
                <a:latin typeface="Calibri" panose="020F0502020204030204" pitchFamily="34" charset="0"/>
                <a:hlinkClick r:id="rId8"/>
              </a:rPr>
              <a:t>HORIZON-INFRA-2024-EOSC-01-05: Innovative and customizable services for EOSC Exchange</a:t>
            </a:r>
            <a:br>
              <a:rPr lang="en-GB" dirty="0"/>
            </a:b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7516408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FB09ADC4-3057-4E26-8533-BBC40523459B}" vid="{D0B67E93-B9A7-473B-984C-B9A6983A28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JAJEJYK5CVUX-448798232-28</_dlc_DocId>
    <_dlc_DocIdUrl xmlns="e5e35b8c-bb2a-40e7-acd7-beed1d1f14b8">
      <Url>https://uio.sharepoint.com/sites/GrafiskUttrykk/_layouts/15/DocIdRedir.aspx?ID=JAJEJYK5CVUX-448798232-28</Url>
      <Description>JAJEJYK5CVUX-448798232-28</Description>
    </_dlc_DocIdUrl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9CF10-6C6A-444C-B05E-E78C1785A52C}">
  <ds:schemaRefs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45a9c032-1c21-4297-bc4a-1b0e359a6c15"/>
    <ds:schemaRef ds:uri="e5e35b8c-bb2a-40e7-acd7-beed1d1f14b8"/>
  </ds:schemaRefs>
</ds:datastoreItem>
</file>

<file path=customXml/itemProps2.xml><?xml version="1.0" encoding="utf-8"?>
<ds:datastoreItem xmlns:ds="http://schemas.openxmlformats.org/officeDocument/2006/customXml" ds:itemID="{71015C72-0F86-493A-8B08-4D693B2B2479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07A00CE-1615-4FA0-B36A-03A6C5E76D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3328</TotalTime>
  <Words>467</Words>
  <Application>Microsoft Macintosh PowerPoint</Application>
  <PresentationFormat>Widescreen</PresentationFormat>
  <Paragraphs>55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arial</vt:lpstr>
      <vt:lpstr>Calibri</vt:lpstr>
      <vt:lpstr>Wingdings</vt:lpstr>
      <vt:lpstr>Office Theme</vt:lpstr>
      <vt:lpstr>European Open Science Cloud</vt:lpstr>
      <vt:lpstr>Agenda</vt:lpstr>
      <vt:lpstr>What is EOSC?</vt:lpstr>
      <vt:lpstr>Involvement in EOSC Association</vt:lpstr>
      <vt:lpstr>Participation in funded projects</vt:lpstr>
      <vt:lpstr>Events</vt:lpstr>
      <vt:lpstr>Upcoming Calls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Kristin Almvik</dc:creator>
  <cp:lastModifiedBy>Bjørn Ness</cp:lastModifiedBy>
  <cp:revision>84</cp:revision>
  <dcterms:created xsi:type="dcterms:W3CDTF">2021-04-12T09:45:59Z</dcterms:created>
  <dcterms:modified xsi:type="dcterms:W3CDTF">2023-09-05T13:28:04Z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b393e4af-21e2-4a00-becb-93bf6477c2c6</vt:lpwstr>
  </property>
</Properties>
</file>