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2"/>
  </p:sldMasterIdLst>
  <p:notesMasterIdLst>
    <p:notesMasterId r:id="rId12"/>
  </p:notesMasterIdLst>
  <p:handoutMasterIdLst>
    <p:handoutMasterId r:id="rId13"/>
  </p:handoutMasterIdLst>
  <p:sldIdLst>
    <p:sldId id="256" r:id="rId3"/>
    <p:sldId id="293" r:id="rId4"/>
    <p:sldId id="319" r:id="rId5"/>
    <p:sldId id="356" r:id="rId6"/>
    <p:sldId id="352" r:id="rId7"/>
    <p:sldId id="351" r:id="rId8"/>
    <p:sldId id="353" r:id="rId9"/>
    <p:sldId id="357" r:id="rId10"/>
    <p:sldId id="358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292"/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900113" cy="9001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ørn Ness" userId="f0306e16-3f56-418c-8985-b3e7ae37f340" providerId="ADAL" clId="{72964764-639A-6A40-AAF1-22C57A507353}"/>
    <pc:docChg chg="modSld">
      <pc:chgData name="Bjørn Ness" userId="f0306e16-3f56-418c-8985-b3e7ae37f340" providerId="ADAL" clId="{72964764-639A-6A40-AAF1-22C57A507353}" dt="2023-10-16T10:29:06.586" v="5" actId="20577"/>
      <pc:docMkLst>
        <pc:docMk/>
      </pc:docMkLst>
      <pc:sldChg chg="modSp mod">
        <pc:chgData name="Bjørn Ness" userId="f0306e16-3f56-418c-8985-b3e7ae37f340" providerId="ADAL" clId="{72964764-639A-6A40-AAF1-22C57A507353}" dt="2023-10-16T10:29:06.586" v="5" actId="20577"/>
        <pc:sldMkLst>
          <pc:docMk/>
          <pc:sldMk cId="536514276" sldId="358"/>
        </pc:sldMkLst>
        <pc:spChg chg="mod">
          <ac:chgData name="Bjørn Ness" userId="f0306e16-3f56-418c-8985-b3e7ae37f340" providerId="ADAL" clId="{72964764-639A-6A40-AAF1-22C57A507353}" dt="2023-10-16T10:29:06.586" v="5" actId="20577"/>
          <ac:spMkLst>
            <pc:docMk/>
            <pc:sldMk cId="536514276" sldId="358"/>
            <ac:spMk id="2" creationId="{17E1A0C7-E2D1-0722-510E-E4EC7EC0492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Innføring av ny personvernforordning (GDPR)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/>
              <a:t>6. desember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Styringsdokument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D1FC1-A643-F545-A5A8-F9509B5B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1109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Innføring av ny personvernforordning (GDPR)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/>
              <a:t>6. desember 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b-NO"/>
              <a:t>Styringsdokument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nb-NO"/>
              <a:t>Side </a:t>
            </a:r>
            <a:fld id="{FC2A0916-D60D-4CC3-9B83-70D8147DE0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49710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nb-NO" sz="1200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1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</a:p>
        </p:txBody>
      </p:sp>
    </p:spTree>
    <p:extLst>
      <p:ext uri="{BB962C8B-B14F-4D97-AF65-F5344CB8AC3E}">
        <p14:creationId xmlns:p14="http://schemas.microsoft.com/office/powerpoint/2010/main" val="2092764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0"/>
              <a:t>Koordinering av universitetets representasjon.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2</a:t>
            </a:fld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/>
              <a:t>Styringsdokument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</a:p>
        </p:txBody>
      </p:sp>
    </p:spTree>
    <p:extLst>
      <p:ext uri="{BB962C8B-B14F-4D97-AF65-F5344CB8AC3E}">
        <p14:creationId xmlns:p14="http://schemas.microsoft.com/office/powerpoint/2010/main" val="676031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UiO Sak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nb-NO"/>
              <a:t>Innføring av ny personvernforordning (GDPR)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nb-NO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nb-NO"/>
              <a:t>Styringsdokument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nb-NO"/>
              <a:t>Side </a:t>
            </a:r>
            <a:fld id="{FC2A0916-D60D-4CC3-9B83-70D8147DE02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423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79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727"/>
            <a:ext cx="10515600" cy="845561"/>
          </a:xfrm>
          <a:solidFill>
            <a:schemeClr val="bg2">
              <a:lumMod val="90000"/>
              <a:alpha val="30000"/>
            </a:schemeClr>
          </a:solidFill>
        </p:spPr>
        <p:txBody>
          <a:bodyPr anchor="b" anchorCtr="0">
            <a:normAutofit/>
          </a:bodyPr>
          <a:lstStyle>
            <a:lvl1pPr>
              <a:defRPr sz="4400" baseline="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47663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Wingdings" charset="2"/>
              <a:buChar char="§"/>
              <a:tabLst/>
              <a:defRPr sz="3200" b="1" baseline="0">
                <a:latin typeface="+mj-lt"/>
              </a:defRPr>
            </a:lvl1pPr>
            <a:lvl2pPr marL="720000" indent="-276225">
              <a:lnSpc>
                <a:spcPct val="110000"/>
              </a:lnSpc>
              <a:spcAft>
                <a:spcPts val="200"/>
              </a:spcAft>
              <a:buFont typeface="Wingdings" pitchFamily="2" charset="2"/>
              <a:buChar char="§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80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97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7635"/>
            <a:ext cx="10515600" cy="9486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41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8873"/>
            <a:ext cx="10515600" cy="7342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25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93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65018"/>
            <a:ext cx="3932237" cy="139238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49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75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3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6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1489"/>
            <a:ext cx="10515600" cy="70167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16. oktober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935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int.usit.uio.no/om/it-dir/strategi/masterplan/sk/" TargetMode="External"/><Relationship Id="rId7" Type="http://schemas.openxmlformats.org/officeDocument/2006/relationships/hyperlink" Target="https://www-int.usit.uio.no/om/it-dir/strategi/masterplan/sk/sekretaria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-int.usit.uio.no/om/it-dir/strategi/masterplan/sk/ait/" TargetMode="External"/><Relationship Id="rId5" Type="http://schemas.openxmlformats.org/officeDocument/2006/relationships/hyperlink" Target="https://www-int.usit.uio.no/om/it-dir/strategi/masterplan/sk/itu/" TargetMode="External"/><Relationship Id="rId4" Type="http://schemas.openxmlformats.org/officeDocument/2006/relationships/hyperlink" Target="https://www-int.usit.uio.no/om/it-dir/strategi/masterplan/sk/itf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int.uio.no/for-ansatte/arbeidsstotte/prosjekter/ou-opp/" TargetMode="External"/><Relationship Id="rId2" Type="http://schemas.openxmlformats.org/officeDocument/2006/relationships/hyperlink" Target="https://www-int.uio.no/for-ansatte/arbeidsstotte/prosjekter/ou-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-int.usit.uio.no/om/it-dir/org-utv/ny-it-oppstart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int.usit.uio.no/om/it-dir/strategi/masterplan/sk/sekretariat/okonomi/arshjul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330" y="1214438"/>
            <a:ext cx="9893146" cy="2387600"/>
          </a:xfrm>
        </p:spPr>
        <p:txBody>
          <a:bodyPr>
            <a:normAutofit/>
          </a:bodyPr>
          <a:lstStyle/>
          <a:p>
            <a:r>
              <a:rPr lang="nb-NO"/>
              <a:t>4 år med</a:t>
            </a:r>
            <a:br>
              <a:rPr lang="nb-NO"/>
            </a:br>
            <a:r>
              <a:rPr lang="nb-NO"/>
              <a:t>Masterplan for universitetets 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214022" cy="1655762"/>
          </a:xfrm>
        </p:spPr>
        <p:txBody>
          <a:bodyPr anchor="b"/>
          <a:lstStyle/>
          <a:p>
            <a:r>
              <a:rPr lang="nb-NO" sz="3200" dirty="0"/>
              <a:t>Fagråd for IT i forskning 16. oktober 2023</a:t>
            </a:r>
          </a:p>
        </p:txBody>
      </p:sp>
    </p:spTree>
    <p:extLst>
      <p:ext uri="{BB962C8B-B14F-4D97-AF65-F5344CB8AC3E}">
        <p14:creationId xmlns:p14="http://schemas.microsoft.com/office/powerpoint/2010/main" val="18884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9467"/>
            <a:ext cx="10515600" cy="845561"/>
          </a:xfrm>
        </p:spPr>
        <p:txBody>
          <a:bodyPr/>
          <a:lstStyle/>
          <a:p>
            <a:r>
              <a:rPr lang="nb-NO" dirty="0"/>
              <a:t>Hva har kommet på plass/er skjedd/etablert?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55834"/>
            <a:ext cx="10888363" cy="4821129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En struktur med </a:t>
            </a:r>
            <a:r>
              <a:rPr lang="nb-NO" dirty="0">
                <a:hlinkClick r:id="rId3"/>
              </a:rPr>
              <a:t>strategiske koordineringsgrupper</a:t>
            </a:r>
            <a:r>
              <a:rPr lang="nb-NO" dirty="0"/>
              <a:t>:</a:t>
            </a:r>
          </a:p>
          <a:p>
            <a:pPr lvl="1"/>
            <a:r>
              <a:rPr lang="nb-NO" sz="2600" dirty="0"/>
              <a:t>For </a:t>
            </a:r>
            <a:r>
              <a:rPr lang="nb-NO" sz="2600" dirty="0">
                <a:hlinkClick r:id="rId4"/>
              </a:rPr>
              <a:t>IT i forskning (SK-ITF)</a:t>
            </a:r>
            <a:r>
              <a:rPr lang="nb-NO" sz="2600" dirty="0"/>
              <a:t> og Fagråd for IT i forskning, for </a:t>
            </a:r>
            <a:r>
              <a:rPr lang="nb-NO" sz="2600" dirty="0">
                <a:hlinkClick r:id="rId5"/>
              </a:rPr>
              <a:t>IT i utdanning (SK-ITU)</a:t>
            </a:r>
            <a:r>
              <a:rPr lang="nb-NO" sz="2600" dirty="0"/>
              <a:t> og Fagråd for IT i utdanning og for </a:t>
            </a:r>
            <a:r>
              <a:rPr lang="nb-NO" sz="2600" dirty="0">
                <a:hlinkClick r:id="rId6"/>
              </a:rPr>
              <a:t>Administrativ IT (SK-AIT)</a:t>
            </a:r>
            <a:r>
              <a:rPr lang="nb-NO" sz="2600" dirty="0"/>
              <a:t>, samt </a:t>
            </a:r>
            <a:r>
              <a:rPr lang="nb-NO" sz="2600" dirty="0">
                <a:hlinkClick r:id="rId7"/>
              </a:rPr>
              <a:t>et felles sekretariat (SK-SEKR)</a:t>
            </a:r>
            <a:r>
              <a:rPr lang="nb-NO" sz="2600" dirty="0"/>
              <a:t> ledet av IT-direktøren</a:t>
            </a:r>
            <a:endParaRPr lang="nb-NO" sz="3800" dirty="0"/>
          </a:p>
          <a:p>
            <a:r>
              <a:rPr lang="nb-NO" dirty="0"/>
              <a:t>En ordning med strategimidler bestående av:</a:t>
            </a:r>
          </a:p>
          <a:p>
            <a:pPr lvl="1"/>
            <a:r>
              <a:rPr lang="nb-NO" dirty="0"/>
              <a:t>Satsingsmidler til oppfølging av anbefalingene i masterplanen</a:t>
            </a:r>
          </a:p>
          <a:p>
            <a:pPr lvl="1"/>
            <a:r>
              <a:rPr lang="nb-NO" dirty="0"/>
              <a:t>Videreførte ordninger med eInfrastrukturmidler og porteføljemidler til IT i utdanning og til administrativ IT</a:t>
            </a:r>
          </a:p>
          <a:p>
            <a:r>
              <a:rPr lang="nb-NO" dirty="0"/>
              <a:t>Gjennomført organisasjonsutvikling av IT-virksomheten:</a:t>
            </a:r>
          </a:p>
          <a:p>
            <a:pPr lvl="1"/>
            <a:r>
              <a:rPr lang="nb-NO" dirty="0"/>
              <a:t>Felles organisering i IT-avdelingen (USIT) fra 1. januar 2023, unntatt MN og MED</a:t>
            </a:r>
          </a:p>
          <a:p>
            <a:r>
              <a:rPr lang="nb-NO" dirty="0"/>
              <a:t> Nasjonal og internasjonal aktivitet</a:t>
            </a:r>
          </a:p>
          <a:p>
            <a:pPr lvl="1"/>
            <a:r>
              <a:rPr lang="nb-NO" dirty="0"/>
              <a:t>Strategi for digital omstilling og reorganisering av direktorater mm (Sikt, Sigma2/NRIS, HK-</a:t>
            </a:r>
            <a:r>
              <a:rPr lang="nb-NO" dirty="0" err="1"/>
              <a:t>dir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Europeisk og internasjonal e-/forskningsinfrastruktur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5F934-8620-307B-7449-CB8B411EF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98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A1CA-B6CC-523A-F2C1-EE1C53735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Koordinering, prioritering, porteføljestyring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52FB0-A044-BCD1-B406-F4F71CAAE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/>
              <a:t>SK-strukturen organisert våren 2020</a:t>
            </a:r>
          </a:p>
          <a:p>
            <a:pPr lvl="1"/>
            <a:r>
              <a:rPr lang="nb-NO"/>
              <a:t>Pandemi og nedstenging</a:t>
            </a:r>
          </a:p>
          <a:p>
            <a:pPr lvl="1"/>
            <a:r>
              <a:rPr lang="nb-NO"/>
              <a:t>Mangelfull kopling med universitetsledelsen, manglende kommunikasjon</a:t>
            </a:r>
          </a:p>
          <a:p>
            <a:r>
              <a:rPr lang="nb-NO"/>
              <a:t>SK-strukturen reorganisert høsten 2021</a:t>
            </a:r>
          </a:p>
          <a:p>
            <a:pPr lvl="1"/>
            <a:r>
              <a:rPr lang="nb-NO"/>
              <a:t>Tettere koplet til styringslinja på universitetet, forankret i Forskningskomiteen, Studiekomiteen og Direktørnettverket</a:t>
            </a:r>
          </a:p>
          <a:p>
            <a:pPr lvl="1"/>
            <a:r>
              <a:rPr lang="nb-NO"/>
              <a:t>Forsker- og underviserstemmen kanalisert inn med fagrådene</a:t>
            </a:r>
          </a:p>
          <a:p>
            <a:pPr lvl="1"/>
            <a:r>
              <a:rPr lang="nb-NO"/>
              <a:t>SK-SEKR qua IT-direktøren legger SK-saker fram for universitetsledelsen, ikke noe SK-ALL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78C02-AFD6-CF13-FB6B-A63B4194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28C49-EE0F-F654-439C-53EEBEA79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C34240-0DFF-F12D-7414-375BC579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3622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7CA1A-ED51-89A0-A5F7-0986978AF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Hvor godt har SK-strukturen fungert?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9790A-9E18-A08D-D6EB-A45A8713E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5"/>
            <a:ext cx="10602687" cy="4351338"/>
          </a:xfrm>
        </p:spPr>
        <p:txBody>
          <a:bodyPr>
            <a:normAutofit fontScale="92500"/>
          </a:bodyPr>
          <a:lstStyle/>
          <a:p>
            <a:r>
              <a:rPr lang="nb-NO" dirty="0"/>
              <a:t>Har den klart å være strategisk og langsiktig i sin virksomhet når det gjelder IT i forskning?</a:t>
            </a:r>
          </a:p>
          <a:p>
            <a:r>
              <a:rPr lang="nb-NO" dirty="0"/>
              <a:t>Har oppfølgingen overfor universitetsledelsen vært god nok?</a:t>
            </a:r>
          </a:p>
          <a:p>
            <a:r>
              <a:rPr lang="nb-NO" dirty="0"/>
              <a:t>Har kommunikasjons- og informasjonsflyt mellom SK/fagråd på den ene siden og </a:t>
            </a:r>
            <a:r>
              <a:rPr lang="nb-NO" dirty="0" err="1"/>
              <a:t>fakultene</a:t>
            </a:r>
            <a:r>
              <a:rPr lang="nb-NO" dirty="0"/>
              <a:t> og brukermiljøene på den andre?</a:t>
            </a:r>
          </a:p>
          <a:p>
            <a:r>
              <a:rPr lang="nb-NO" dirty="0"/>
              <a:t>Har samhandlingen mellom forskningsinfrastrukturutvalget og SK-strukturen vært god nok?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0B3E4-92F7-CF61-3B1C-C5FA72E7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D56C8-BE83-244D-4CB7-554531D99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58DAF-3E38-9F6B-29EF-4BAB8BA27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2185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FEE66-D380-F289-4FFB-D6560163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Organisasjonsutvikling av IT-virksomheten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68FC5-C74E-73AF-2093-BE0D3DA5E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6143"/>
            <a:ext cx="10515600" cy="447402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Hvor godt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arbeidet</a:t>
            </a:r>
            <a:r>
              <a:rPr lang="en-GB" dirty="0"/>
              <a:t> med </a:t>
            </a:r>
            <a:r>
              <a:rPr lang="en-GB" dirty="0" err="1"/>
              <a:t>organisasjonsutvikling</a:t>
            </a:r>
            <a:r>
              <a:rPr lang="en-GB" dirty="0"/>
              <a:t> </a:t>
            </a:r>
            <a:r>
              <a:rPr lang="en-GB" dirty="0" err="1"/>
              <a:t>fungert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Prosjektet</a:t>
            </a:r>
            <a:r>
              <a:rPr lang="en-GB" dirty="0"/>
              <a:t> </a:t>
            </a:r>
            <a:r>
              <a:rPr lang="en-GB" dirty="0" err="1">
                <a:hlinkClick r:id="rId2"/>
              </a:rPr>
              <a:t>Organisasjonsutvikling</a:t>
            </a:r>
            <a:r>
              <a:rPr lang="en-GB" dirty="0">
                <a:hlinkClick r:id="rId2"/>
              </a:rPr>
              <a:t> av IT-organisasjonen (OU-IT)</a:t>
            </a:r>
            <a:endParaRPr lang="en-GB" dirty="0"/>
          </a:p>
          <a:p>
            <a:pPr lvl="2"/>
            <a:r>
              <a:rPr lang="nb-NO" dirty="0"/>
              <a:t>November 2019-februar 2021</a:t>
            </a:r>
          </a:p>
          <a:p>
            <a:pPr lvl="2"/>
            <a:r>
              <a:rPr lang="nb-NO" dirty="0"/>
              <a:t>Forankring, involvering, utfordringer, erfaringer, …</a:t>
            </a:r>
          </a:p>
          <a:p>
            <a:pPr lvl="1"/>
            <a:r>
              <a:rPr lang="en-GB" dirty="0" err="1"/>
              <a:t>Prosjektet</a:t>
            </a:r>
            <a:r>
              <a:rPr lang="en-GB" dirty="0"/>
              <a:t> </a:t>
            </a:r>
            <a:r>
              <a:rPr lang="en-GB" dirty="0" err="1">
                <a:hlinkClick r:id="rId3"/>
              </a:rPr>
              <a:t>Organisasjonsutvikling</a:t>
            </a:r>
            <a:r>
              <a:rPr lang="en-GB" dirty="0">
                <a:hlinkClick r:id="rId3"/>
              </a:rPr>
              <a:t> av UiOs IT-virksomhet, oppfølging og implementering (OU-OPP)</a:t>
            </a:r>
            <a:endParaRPr lang="en-GB" dirty="0"/>
          </a:p>
          <a:p>
            <a:pPr lvl="2"/>
            <a:r>
              <a:rPr lang="en-GB" dirty="0"/>
              <a:t>April 2021-mai 2023</a:t>
            </a:r>
          </a:p>
          <a:p>
            <a:pPr lvl="2"/>
            <a:r>
              <a:rPr lang="nb-NO" dirty="0"/>
              <a:t>Forankring, involvering, utfordringer, erfaringer, …</a:t>
            </a:r>
          </a:p>
          <a:p>
            <a:pPr lvl="1"/>
            <a:r>
              <a:rPr lang="nb-NO" dirty="0"/>
              <a:t>Prosjektet </a:t>
            </a:r>
            <a:r>
              <a:rPr lang="en-GB" dirty="0">
                <a:hlinkClick r:id="rId4"/>
              </a:rPr>
              <a:t>Oppstart av ny IT-organisasjon for universitetet</a:t>
            </a:r>
            <a:r>
              <a:rPr lang="en-GB" dirty="0"/>
              <a:t> </a:t>
            </a:r>
          </a:p>
          <a:p>
            <a:pPr lvl="2"/>
            <a:r>
              <a:rPr lang="en-GB" dirty="0"/>
              <a:t>August 2022-desember 2022</a:t>
            </a:r>
          </a:p>
          <a:p>
            <a:pPr lvl="2"/>
            <a:r>
              <a:rPr lang="en-GB" dirty="0"/>
              <a:t>IT-</a:t>
            </a:r>
            <a:r>
              <a:rPr lang="en-GB" dirty="0" err="1"/>
              <a:t>avdelingen</a:t>
            </a:r>
            <a:r>
              <a:rPr lang="en-GB" dirty="0"/>
              <a:t> (USIT) </a:t>
            </a:r>
            <a:r>
              <a:rPr lang="en-GB" dirty="0" err="1"/>
              <a:t>etablert</a:t>
            </a:r>
            <a:r>
              <a:rPr lang="en-GB" dirty="0"/>
              <a:t> 1. </a:t>
            </a:r>
            <a:r>
              <a:rPr lang="en-GB" dirty="0" err="1"/>
              <a:t>januar</a:t>
            </a:r>
            <a:r>
              <a:rPr lang="en-GB" dirty="0"/>
              <a:t> 2023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624B0-056F-DF8A-E906-7CE93E2B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A2BF4-FE38-5C80-1654-94DC54F3F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99E8D-BFD4-23C0-DFD3-8624CC6C6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67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1A0C7-E2D1-0722-510E-E4EC7EC0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Strategimidler 2020-23 – Omfang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F7BA3-6ED8-C2AE-65BD-AC5FD25FA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>Samlet 350 millioner kroner over 4 år</a:t>
            </a:r>
          </a:p>
          <a:p>
            <a:pPr lvl="1"/>
            <a:r>
              <a:rPr lang="nb-NO"/>
              <a:t>200 millioner kroner i satsingsmidler til oppfølging av masterplanen</a:t>
            </a:r>
          </a:p>
          <a:p>
            <a:pPr lvl="1"/>
            <a:r>
              <a:rPr lang="nb-NO"/>
              <a:t>150 millioner kroner i videreførte eInfrastruktur- og porteføljemidler</a:t>
            </a:r>
          </a:p>
          <a:p>
            <a:r>
              <a:rPr lang="nb-NO"/>
              <a:t>Fordelt på de fire områdene:</a:t>
            </a:r>
          </a:p>
          <a:p>
            <a:pPr lvl="1"/>
            <a:r>
              <a:rPr lang="nb-NO"/>
              <a:t>IT i forskning: 44%</a:t>
            </a:r>
          </a:p>
          <a:p>
            <a:pPr lvl="1"/>
            <a:r>
              <a:rPr lang="nb-NO"/>
              <a:t>IT i utdanning: 19%</a:t>
            </a:r>
          </a:p>
          <a:p>
            <a:pPr lvl="1"/>
            <a:r>
              <a:rPr lang="nb-NO"/>
              <a:t>Administrativ IT: 19%</a:t>
            </a:r>
          </a:p>
          <a:p>
            <a:pPr lvl="1"/>
            <a:r>
              <a:rPr lang="nb-NO"/>
              <a:t>IT-infrastruktur: 13%</a:t>
            </a:r>
          </a:p>
          <a:p>
            <a:pPr lvl="1"/>
            <a:r>
              <a:rPr lang="nb-NO"/>
              <a:t>Annet (OU-IT </a:t>
            </a:r>
            <a:r>
              <a:rPr lang="nb-NO" err="1"/>
              <a:t>etc</a:t>
            </a:r>
            <a:r>
              <a:rPr lang="nb-NO"/>
              <a:t>): 5%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1509F-D1FE-63D3-208C-C6203113E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27317-5488-13BF-57ED-4EAA06C0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A780F-03BB-D598-E158-0C7E5C7D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217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7DC5-D5BF-CFAE-9A38-7880405DE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Strategimidler 2020-23 – Utfordringer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7FAF0-B9C5-97C6-8788-FEFC47451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79692" cy="4351338"/>
          </a:xfrm>
        </p:spPr>
        <p:txBody>
          <a:bodyPr>
            <a:normAutofit fontScale="92500"/>
          </a:bodyPr>
          <a:lstStyle/>
          <a:p>
            <a:r>
              <a:rPr lang="nb-NO" dirty="0"/>
              <a:t>Hvor godt har </a:t>
            </a:r>
            <a:r>
              <a:rPr lang="nb-NO" dirty="0">
                <a:hlinkClick r:id="rId2"/>
              </a:rPr>
              <a:t>Årshjul for behandling av strategimidler</a:t>
            </a:r>
            <a:r>
              <a:rPr lang="nb-NO" dirty="0"/>
              <a:t> fungert med tanke på strategisk prioritering, oppfølging og rapportering av tiltak med mer?</a:t>
            </a:r>
          </a:p>
          <a:p>
            <a:r>
              <a:rPr lang="nb-NO" dirty="0"/>
              <a:t>Hvor godt har Delveikart for e-infrastruktur fungert som forankring av prioriteringer av tiltak</a:t>
            </a:r>
          </a:p>
          <a:p>
            <a:r>
              <a:rPr lang="nb-NO" dirty="0"/>
              <a:t>Hvordan bør forholdet være mellom </a:t>
            </a:r>
            <a:r>
              <a:rPr lang="nb-NO" dirty="0" err="1"/>
              <a:t>utlysbare</a:t>
            </a:r>
            <a:r>
              <a:rPr lang="nb-NO" dirty="0"/>
              <a:t> midler og </a:t>
            </a:r>
          </a:p>
          <a:p>
            <a:r>
              <a:rPr lang="nb-NO" dirty="0"/>
              <a:t>Drifts-/forvaltnings- </a:t>
            </a:r>
            <a:r>
              <a:rPr lang="nb-NO" dirty="0" err="1"/>
              <a:t>vs</a:t>
            </a:r>
            <a:r>
              <a:rPr lang="nb-NO" dirty="0"/>
              <a:t> utviklings-/prosjektmidler</a:t>
            </a:r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CDFBE-C7C5-9B8A-C018-97C221297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B66CB-58B6-68A1-4EF5-15AFAE18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F48BB-9785-2CCD-2927-C2ADD532C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28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60297-BD52-7E58-E810-1A1536D05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2727"/>
            <a:ext cx="10515600" cy="845561"/>
          </a:xfrm>
        </p:spPr>
        <p:txBody>
          <a:bodyPr anchor="b">
            <a:normAutofit fontScale="90000"/>
          </a:bodyPr>
          <a:lstStyle/>
          <a:p>
            <a:r>
              <a:rPr lang="nb-NO" dirty="0"/>
              <a:t>De største tiltakene innen IT i forskning i 2020-23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AA2EB4D-0724-583C-D509-93D35366BC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105309"/>
              </p:ext>
            </p:extLst>
          </p:nvPr>
        </p:nvGraphicFramePr>
        <p:xfrm>
          <a:off x="918210" y="1825624"/>
          <a:ext cx="5093970" cy="44738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1295">
                  <a:extLst>
                    <a:ext uri="{9D8B030D-6E8A-4147-A177-3AD203B41FA5}">
                      <a16:colId xmlns:a16="http://schemas.microsoft.com/office/drawing/2014/main" val="2114290342"/>
                    </a:ext>
                  </a:extLst>
                </a:gridCol>
                <a:gridCol w="1262675">
                  <a:extLst>
                    <a:ext uri="{9D8B030D-6E8A-4147-A177-3AD203B41FA5}">
                      <a16:colId xmlns:a16="http://schemas.microsoft.com/office/drawing/2014/main" val="2916650649"/>
                    </a:ext>
                  </a:extLst>
                </a:gridCol>
              </a:tblGrid>
              <a:tr h="423147">
                <a:tc>
                  <a:txBody>
                    <a:bodyPr/>
                    <a:lstStyle/>
                    <a:p>
                      <a:r>
                        <a:rPr lang="nb-NO" sz="1900">
                          <a:solidFill>
                            <a:schemeClr val="tx1"/>
                          </a:solidFill>
                        </a:rPr>
                        <a:t>IT i forskning: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1157334648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/>
                        <a:t>Hub/node-virksomheten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20,0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244069477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 dirty="0" err="1"/>
                        <a:t>Educloud</a:t>
                      </a:r>
                      <a:endParaRPr lang="nb-NO" sz="1900" dirty="0"/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18,4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4088186999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/>
                        <a:t>TSD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14,5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2422998305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/>
                        <a:t>FAIR@UiO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13.0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3710621028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/>
                        <a:t>Forskningsdata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9,5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2348887630"/>
                  </a:ext>
                </a:extLst>
              </a:tr>
              <a:tr h="412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900" b="0">
                          <a:solidFill>
                            <a:schemeClr val="tx1"/>
                          </a:solidFill>
                        </a:rPr>
                        <a:t>Lokal regnekraft (Fox, interaktiv, </a:t>
                      </a:r>
                      <a:r>
                        <a:rPr lang="nb-NO" sz="1900" b="0" err="1">
                          <a:solidFill>
                            <a:schemeClr val="tx1"/>
                          </a:solidFill>
                        </a:rPr>
                        <a:t>etc</a:t>
                      </a:r>
                      <a:r>
                        <a:rPr lang="nb-NO" sz="1900" b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9,9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3376837578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 dirty="0"/>
                        <a:t>DSC – Senter for digital </a:t>
                      </a:r>
                      <a:r>
                        <a:rPr lang="nb-NO" sz="1900"/>
                        <a:t>forskerstøtSte</a:t>
                      </a:r>
                      <a:endParaRPr lang="nb-NO" sz="1900" dirty="0"/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900"/>
                        <a:t>7,7 </a:t>
                      </a:r>
                      <a:r>
                        <a:rPr lang="nb-NO" sz="1900" err="1"/>
                        <a:t>mkr</a:t>
                      </a:r>
                      <a:endParaRPr lang="nb-NO" sz="190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280296995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/>
                        <a:t>Spesialsamlinger og databaser</a:t>
                      </a:r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900"/>
                        <a:t>7,0 mkr</a:t>
                      </a:r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3048959381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r>
                        <a:rPr lang="nb-NO" sz="1900" err="1"/>
                        <a:t>Forskpro</a:t>
                      </a:r>
                      <a:endParaRPr lang="nb-NO" sz="1900"/>
                    </a:p>
                  </a:txBody>
                  <a:tcPr marL="96824" marR="96824" marT="48412" marB="48412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900" dirty="0"/>
                        <a:t>5,9 </a:t>
                      </a:r>
                      <a:r>
                        <a:rPr lang="nb-NO" sz="1900" dirty="0" err="1"/>
                        <a:t>mkr</a:t>
                      </a:r>
                      <a:endParaRPr lang="nb-NO" sz="1900" dirty="0"/>
                    </a:p>
                  </a:txBody>
                  <a:tcPr marL="96824" marR="96824" marT="48412" marB="48412"/>
                </a:tc>
                <a:extLst>
                  <a:ext uri="{0D108BD9-81ED-4DB2-BD59-A6C34878D82A}">
                    <a16:rowId xmlns:a16="http://schemas.microsoft.com/office/drawing/2014/main" val="3254965775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4F85A-8D62-8BC6-5B85-B89B6323D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85964-63A4-A7A9-9760-A9209BDDD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A05654-7AF5-5648-5843-A6010C8F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Side </a:t>
            </a:r>
            <a:fld id="{77AB64FB-5927-46DE-A67E-FB1FE836B158}" type="slidenum">
              <a:rPr lang="nb-NO" smtClean="0"/>
              <a:pPr>
                <a:spcAft>
                  <a:spcPts val="600"/>
                </a:spcAft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4807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1A0C7-E2D1-0722-510E-E4EC7EC04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UH-sektoren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F7BA3-6ED8-C2AE-65BD-AC5FD25FA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KDs strategi for digital omstilling og reorganisering i UH-sektoren (Sikt, HK-</a:t>
            </a:r>
            <a:r>
              <a:rPr lang="nb-NO" dirty="0" err="1"/>
              <a:t>dir</a:t>
            </a:r>
            <a:r>
              <a:rPr lang="nb-NO" dirty="0"/>
              <a:t> </a:t>
            </a:r>
            <a:r>
              <a:rPr lang="nb-NO" dirty="0" err="1"/>
              <a:t>etc</a:t>
            </a:r>
            <a:r>
              <a:rPr lang="nb-NO" dirty="0"/>
              <a:t>):</a:t>
            </a:r>
          </a:p>
          <a:p>
            <a:pPr lvl="1"/>
            <a:r>
              <a:rPr lang="nb-NO" dirty="0"/>
              <a:t>Konsekvenser av dette for SK/fagråd?</a:t>
            </a:r>
          </a:p>
          <a:p>
            <a:r>
              <a:rPr lang="nb-NO" dirty="0"/>
              <a:t>Samstyringsmodellen</a:t>
            </a:r>
          </a:p>
          <a:p>
            <a:pPr lvl="1"/>
            <a:r>
              <a:rPr lang="nb-NO" dirty="0"/>
              <a:t>Oppfølging og koordinering av universitetets representanter i Digitaliseringsstyret med mer</a:t>
            </a:r>
          </a:p>
          <a:p>
            <a:r>
              <a:rPr lang="nb-NO" dirty="0"/>
              <a:t>Sigma2 – Nasjonal eInfrastruktur</a:t>
            </a:r>
          </a:p>
          <a:p>
            <a:pPr lvl="1"/>
            <a:r>
              <a:rPr lang="nb-NO" dirty="0"/>
              <a:t>Oppfølging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1509F-D1FE-63D3-208C-C6203113E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16. oktober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27317-5488-13BF-57ED-4EAA06C0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4 år med Masterplan for universitetets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A780F-03BB-D598-E158-0C7E5C7D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651427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powerpoint-mal" id="{67A93308-61A4-0740-A901-5FEC9F915A6D}" vid="{79FFC27D-B7A6-D04C-B09B-5B0BDFE47E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CDC6644-CECD-4873-BD1B-D5D915DFA135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ny-powerpoint-mal</Template>
  <TotalTime>885</TotalTime>
  <Words>715</Words>
  <Application>Microsoft Macintosh PowerPoint</Application>
  <PresentationFormat>Widescreen</PresentationFormat>
  <Paragraphs>119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Custom Design</vt:lpstr>
      <vt:lpstr>4 år med Masterplan for universitetets IT</vt:lpstr>
      <vt:lpstr>Hva har kommet på plass/er skjedd/etablert?</vt:lpstr>
      <vt:lpstr>Koordinering, prioritering, porteføljestyring</vt:lpstr>
      <vt:lpstr>Hvor godt har SK-strukturen fungert?</vt:lpstr>
      <vt:lpstr>Organisasjonsutvikling av IT-virksomheten</vt:lpstr>
      <vt:lpstr>Strategimidler 2020-23 – Omfang</vt:lpstr>
      <vt:lpstr>Strategimidler 2020-23 – Utfordringer</vt:lpstr>
      <vt:lpstr>De største tiltakene innen IT i forskning i 2020-23</vt:lpstr>
      <vt:lpstr>UH-sektoren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 av ny personvernforordning (GDPR)</dc:title>
  <dc:creator>Bjørn Ness</dc:creator>
  <cp:lastModifiedBy>Bjørn Ness</cp:lastModifiedBy>
  <cp:revision>2</cp:revision>
  <cp:lastPrinted>2023-05-10T12:15:09Z</cp:lastPrinted>
  <dcterms:created xsi:type="dcterms:W3CDTF">2017-12-06T10:51:10Z</dcterms:created>
  <dcterms:modified xsi:type="dcterms:W3CDTF">2023-10-16T10:29:16Z</dcterms:modified>
</cp:coreProperties>
</file>