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9.xml" ContentType="application/vnd.openxmlformats-officedocument.theme+xml"/>
  <Override PartName="/ppt/theme/theme6.xml" ContentType="application/vnd.openxmlformats-officedocument.theme+xml"/>
  <Override PartName="/ppt/theme/theme11.xml" ContentType="application/vnd.openxmlformats-officedocument.theme+xml"/>
  <Override PartName="/ppt/theme/theme10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Masters/notesMaster1.xml" ContentType="application/vnd.openxmlformats-officedocument.presentationml.notesMaster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Masters/slideMaster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  <p:sldMasterId id="2147483653" r:id="rId4"/>
    <p:sldMasterId id="2147483655" r:id="rId5"/>
    <p:sldMasterId id="2147483657" r:id="rId6"/>
    <p:sldMasterId id="2147483658" r:id="rId7"/>
    <p:sldMasterId id="2147483659" r:id="rId8"/>
    <p:sldMasterId id="2147483660" r:id="rId9"/>
    <p:sldMasterId id="2147483661" r:id="rId10"/>
    <p:sldMasterId id="2147483662" r:id="rId11"/>
    <p:sldMasterId id="2147483663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 defTabSz="914400">
              <a:lnSpc>
                <a:spcPct val="90000"/>
              </a:lnSpc>
            </a:pPr>
            <a:r>
              <a:rPr lang="nb-NO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move the slide</a:t>
            </a:r>
            <a:endParaRPr lang="nb-NO" sz="6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nb-NO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notes format</a:t>
            </a:r>
            <a:endParaRPr lang="nb-NO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nb-NO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&lt;header&gt;</a:t>
            </a:r>
            <a:endParaRPr lang="nb-NO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dt" idx="3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nb-NO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r>
              <a:rPr lang="nb-NO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  <a:endParaRPr lang="nb-NO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ftr" idx="3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nb-NO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nb-NO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&lt;footer&gt;</a:t>
            </a:r>
            <a:endParaRPr lang="nb-NO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2" name="PlaceHolder 6"/>
          <p:cNvSpPr>
            <a:spLocks noGrp="1"/>
          </p:cNvSpPr>
          <p:nvPr>
            <p:ph type="sldNum" idx="3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nb-NO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fld id="{10F9ECCD-C52B-4757-AF43-A2FC31869CF0}" type="slidenum">
              <a:rPr lang="nb-NO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&lt;number&gt;</a:t>
            </a:fld>
            <a:endParaRPr lang="nb-NO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nb-NO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sldNum" idx="5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8CEB6A0-2FBD-444B-AA08-464C354EA740}" type="slidenum">
              <a: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dt" idx="55"/>
          </p:nvPr>
        </p:nvSpPr>
        <p:spPr>
          <a:xfrm>
            <a:off x="3884760" y="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6. desember 2017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ftr" idx="56"/>
          </p:nvPr>
        </p:nvSpPr>
        <p:spPr>
          <a:xfrm>
            <a:off x="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Styringsdokument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 type="hdr"/>
          </p:nvPr>
        </p:nvSpPr>
        <p:spPr>
          <a:xfrm>
            <a:off x="0" y="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Innføring av ny personvernforordning (GDPR)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nb-NO" sz="20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nb-NO" sz="20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nb-NO" sz="20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nb-NO" sz="20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nb-NO" sz="20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nb-NO" sz="20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nb-NO" sz="20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nb-NO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sldNum" idx="5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BB9E678-5062-4BCA-9236-C6B94A191741}" type="slidenum">
              <a: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dt" idx="58"/>
          </p:nvPr>
        </p:nvSpPr>
        <p:spPr>
          <a:xfrm>
            <a:off x="3884760" y="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6. desember 2017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ftr" idx="59"/>
          </p:nvPr>
        </p:nvSpPr>
        <p:spPr>
          <a:xfrm>
            <a:off x="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Styringsdokument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9" name="PlaceHolder 6"/>
          <p:cNvSpPr>
            <a:spLocks noGrp="1"/>
          </p:cNvSpPr>
          <p:nvPr>
            <p:ph type="hdr"/>
          </p:nvPr>
        </p:nvSpPr>
        <p:spPr>
          <a:xfrm>
            <a:off x="0" y="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Innføring av ny personvernforordning (GDPR)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 defTabSz="914400">
              <a:lnSpc>
                <a:spcPct val="90000"/>
              </a:lnSpc>
              <a:buNone/>
            </a:pP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None/>
            </a:pP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6A37BF5-F75E-4BFD-9FDE-0337CF9487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 defTabSz="914400">
              <a:lnSpc>
                <a:spcPct val="90000"/>
              </a:lnSpc>
              <a:buNone/>
            </a:pP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nb-NO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C9C7A60-25AE-4CD3-B5F1-F704E1A711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 defTabSz="914400">
              <a:lnSpc>
                <a:spcPct val="90000"/>
              </a:lnSpc>
              <a:buNone/>
            </a:pP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None/>
            </a:pP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7A4771F-3148-4B71-99C0-F3FAAC09B02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 defTabSz="914400">
              <a:lnSpc>
                <a:spcPct val="90000"/>
              </a:lnSpc>
              <a:buNone/>
            </a:pP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None/>
            </a:pP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5F462B3-085E-43B3-9041-C97CECC0780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 defTabSz="914400">
              <a:lnSpc>
                <a:spcPct val="90000"/>
              </a:lnSpc>
              <a:buNone/>
            </a:pP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None/>
            </a:pP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D7D01D7-F6CF-447C-B7EA-66AF68EFB8B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5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solidFill>
            <a:schemeClr val="lt1">
              <a:lumMod val="85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nb-NO" sz="6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8085663B-26F1-4443-803D-797F0F8C2FEE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nb-NO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38080" y="711360"/>
            <a:ext cx="10515240" cy="701280"/>
          </a:xfrm>
          <a:prstGeom prst="rect">
            <a:avLst/>
          </a:prstGeom>
          <a:solidFill>
            <a:schemeClr val="lt1">
              <a:lumMod val="85000"/>
              <a:alpha val="30000"/>
            </a:schemeClr>
          </a:solidFill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C7EDD5F-B014-4F97-9B54-311B10D0E8BE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solidFill>
            <a:schemeClr val="lt1">
              <a:lumMod val="85000"/>
              <a:alpha val="30000"/>
            </a:schemeClr>
          </a:solidFill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4D55D37-CFDB-4879-8EE3-330A459E716D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  <a:defRPr lang="en-US" sz="2800" b="1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  <a:lvl2pPr lvl="1" algn="l" defTabSz="914400">
              <a:lnSpc>
                <a:spcPct val="110000"/>
              </a:lnSpc>
              <a:spcBef>
                <a:spcPts val="499"/>
              </a:spcBef>
              <a:spcAft>
                <a:spcPts val="201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2">
                    <a:lumMod val="50000"/>
                    <a:lumOff val="50000"/>
                  </a:schemeClr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en-US" sz="2800" b="1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text styles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864000" lvl="1" indent="-324000" algn="l" defTabSz="914400">
              <a:lnSpc>
                <a:spcPct val="110000"/>
              </a:lnSpc>
              <a:spcBef>
                <a:spcPts val="499"/>
              </a:spcBef>
              <a:spcAft>
                <a:spcPts val="201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Calibri"/>
              </a:rPr>
              <a:t>Second level</a:t>
            </a:r>
            <a:endParaRPr lang="nb-NO" sz="2400" b="0" u="none" strike="noStrike">
              <a:solidFill>
                <a:schemeClr val="dk1">
                  <a:lumMod val="65000"/>
                  <a:lumOff val="35000"/>
                </a:schemeClr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2">
                    <a:lumMod val="50000"/>
                    <a:lumOff val="50000"/>
                  </a:schemeClr>
                </a:solidFill>
                <a:effectLst/>
                <a:uFillTx/>
                <a:latin typeface="Calibri"/>
              </a:rPr>
              <a:t>Third level</a:t>
            </a:r>
            <a:endParaRPr lang="nb-NO" sz="2400" b="0" u="none" strike="noStrike">
              <a:solidFill>
                <a:schemeClr val="dk2">
                  <a:lumMod val="50000"/>
                  <a:lumOff val="50000"/>
                </a:schemeClr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62C06DC4-EE02-4191-A0EF-1B3146344376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solidFill>
            <a:schemeClr val="lt1">
              <a:lumMod val="85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nb-NO" sz="6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24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697680"/>
            <a:ext cx="10515240" cy="948240"/>
          </a:xfrm>
          <a:prstGeom prst="rect">
            <a:avLst/>
          </a:prstGeom>
          <a:solidFill>
            <a:schemeClr val="lt1">
              <a:lumMod val="85000"/>
              <a:alpha val="30000"/>
            </a:schemeClr>
          </a:solidFill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E0774209-763C-42D1-A88C-8D9F19E1B3AA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9880" y="678960"/>
            <a:ext cx="10515240" cy="734040"/>
          </a:xfrm>
          <a:prstGeom prst="rect">
            <a:avLst/>
          </a:prstGeom>
          <a:solidFill>
            <a:schemeClr val="lt1">
              <a:lumMod val="85000"/>
              <a:alpha val="30000"/>
            </a:schemeClr>
          </a:solidFill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nb-NO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8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</a:t>
            </a:r>
            <a:fld id="{4BD50DB0-5743-4813-8161-7F7B61B03C76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711360"/>
            <a:ext cx="10515240" cy="701280"/>
          </a:xfrm>
          <a:prstGeom prst="rect">
            <a:avLst/>
          </a:prstGeom>
          <a:solidFill>
            <a:schemeClr val="lt1">
              <a:lumMod val="85000"/>
              <a:alpha val="30000"/>
            </a:schemeClr>
          </a:solidFill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A2F1EAE5-3BD3-4ACA-A6EC-CB5F7419AFA2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</a:t>
            </a:r>
            <a:fld id="{F69025CC-DDE7-42C9-9B40-78441A154273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9880" y="664920"/>
            <a:ext cx="3931920" cy="1392120"/>
          </a:xfrm>
          <a:prstGeom prst="rect">
            <a:avLst/>
          </a:prstGeom>
          <a:solidFill>
            <a:schemeClr val="lt1">
              <a:lumMod val="85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nb-NO" sz="3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nb-NO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nb-NO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nb-NO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</a:t>
            </a:r>
            <a:fld id="{ACF3B338-A4CC-4D63-BBA7-A0765837AD28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solidFill>
            <a:schemeClr val="lt1">
              <a:lumMod val="85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nb-NO" sz="3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Drag picture to placeholder or click icon to add</a:t>
            </a:r>
            <a:endParaRPr lang="nb-NO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nb-NO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&lt;footer&gt;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</a:t>
            </a:r>
            <a:fld id="{151E148E-9980-40AC-ABCF-648FEF196EEE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www.uio.no/tjenester/it/forskning/kompetansehuber/biphub/" TargetMode="External"/><Relationship Id="rId2" Type="http://schemas.openxmlformats.org/officeDocument/2006/relationships/hyperlink" Target="https://www-int.usit.uio.no/om/it-dir/strategi/masterplan/sk/sk-itf/portefolje/2025/rapporter/biphub.pdf" TargetMode="External"/><Relationship Id="rId3" Type="http://schemas.openxmlformats.org/officeDocument/2006/relationships/hyperlink" Target="https://www-int.usit.uio.no/om/it-dir/strategi/masterplan/sk/sk-itf/portefolje/2025/regnskaper/biphub.pdf" TargetMode="External"/><Relationship Id="rId4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ub.uio.no/bibliotekene/dsc/berut/" TargetMode="External"/><Relationship Id="rId2" Type="http://schemas.openxmlformats.org/officeDocument/2006/relationships/hyperlink" Target="https://www-int.usit.uio.no/om/it-dir/strategi/masterplan/sk/sk-itf/portefolje/2025/rapporter/barut.pdf" TargetMode="External"/><Relationship Id="rId3" Type="http://schemas.openxmlformats.org/officeDocument/2006/relationships/hyperlink" Target="https://www-int.usit.uio.no/om/it-dir/strategi/masterplan/sk/sk-itf/portefolje/2025/regnskaper/barut.pdf" TargetMode="External"/><Relationship Id="rId4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capro.dev/" TargetMode="External"/><Relationship Id="rId2" Type="http://schemas.openxmlformats.org/officeDocument/2006/relationships/hyperlink" Target="https://www-int.usit.uio.no/om/it-dir/strategi/masterplan/sk/sk-itf/portefolje/2025/rapporter/capretto.pdf" TargetMode="External"/><Relationship Id="rId3" Type="http://schemas.openxmlformats.org/officeDocument/2006/relationships/hyperlink" Target="https://www-int.usit.uio.no/om/it-dir/strategi/masterplan/sk/sk-itf/portefolje/2025/regnskaper/capretto.pdf" TargetMode="External"/><Relationship Id="rId4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uio.no/tjenester/it/forskning/kompetansehuber/kosthub/" TargetMode="External"/><Relationship Id="rId2" Type="http://schemas.openxmlformats.org/officeDocument/2006/relationships/hyperlink" Target="https://www-int.usit.uio.no/om/it-dir/strategi/masterplan/sk/sk-itf/portefolje/2025/rapporter/kosthub.pdf" TargetMode="External"/><Relationship Id="rId3" Type="http://schemas.openxmlformats.org/officeDocument/2006/relationships/hyperlink" Target="https://www-int.usit.uio.no/om/it-dir/strategi/masterplan/sk/sk-itf/portefolje/2025/regnskaper/kosthub.pdf" TargetMode="External"/><Relationship Id="rId4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github.com/norment/redcap" TargetMode="External"/><Relationship Id="rId2" Type="http://schemas.openxmlformats.org/officeDocument/2006/relationships/hyperlink" Target="https://www-int.usit.uio.no/om/it-dir/strategi/masterplan/sk/sk-itf/portefolje/2025/rapporter/multisens.pdf" TargetMode="External"/><Relationship Id="rId3" Type="http://schemas.openxmlformats.org/officeDocument/2006/relationships/hyperlink" Target="https://www-int.usit.uio.no/om/it-dir/strategi/masterplan/sk/sk-itf/portefolje/2025/regnskaper/multisens.pdf" TargetMode="External"/><Relationship Id="rId4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s://www-int.uio.no/english/services/it/research/competency-hubs/sharebrain/" TargetMode="External"/><Relationship Id="rId2" Type="http://schemas.openxmlformats.org/officeDocument/2006/relationships/hyperlink" Target="https://www-int.usit.uio.no/om/it-dir/strategi/masterplan/sk/sk-itf/portefolje/2025/rapporter/sharebrain.pdf" TargetMode="External"/><Relationship Id="rId3" Type="http://schemas.openxmlformats.org/officeDocument/2006/relationships/hyperlink" Target="https://www-int.usit.uio.no/om/it-dir/strategi/masterplan/sk/sk-itf/portefolje/2025/regnskaper/sharebrain.pdf" TargetMode="External"/><Relationship Id="rId4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hyperlink" Target="https://www.sv.uio.no/isv/forskning/grupper/survey/index.html" TargetMode="External"/><Relationship Id="rId2" Type="http://schemas.openxmlformats.org/officeDocument/2006/relationships/hyperlink" Target="https://www-int.usit.uio.no/om/it-dir/strategi/masterplan/sk/sk-itf/portefolje/2025/rapporter/survey.pdf" TargetMode="External"/><Relationship Id="rId3" Type="http://schemas.openxmlformats.org/officeDocument/2006/relationships/hyperlink" Target="https://www-int.usit.uio.no/om/it-dir/strategi/masterplan/sk/sk-itf/portefolje/2025/regnskaper/survey.pdf" TargetMode="External"/><Relationship Id="rId4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www.khm.uio.no/english/research/projects/ui3d/" TargetMode="External"/><Relationship Id="rId2" Type="http://schemas.openxmlformats.org/officeDocument/2006/relationships/hyperlink" Target="https://www-int.usit.uio.no/om/it-dir/strategi/masterplan/sk/sk-itf/portefolje/2025/rapporter/ui3d.pdf" TargetMode="External"/><Relationship Id="rId3" Type="http://schemas.openxmlformats.org/officeDocument/2006/relationships/hyperlink" Target="https://www-int.usit.uio.no/om/it-dir/strategi/masterplan/sk/sk-itf/portefolje/2025/regnskaper/survey.pdf" TargetMode="External"/><Relationship Id="rId4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258200" y="1214280"/>
            <a:ext cx="9675000" cy="2387160"/>
          </a:xfrm>
          <a:prstGeom prst="rect">
            <a:avLst/>
          </a:prstGeom>
          <a:solidFill>
            <a:schemeClr val="lt1">
              <a:lumMod val="85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rm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lang="nb-NO" sz="4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Hub/node-virksomheten i 2025</a:t>
            </a:r>
            <a:br>
              <a:rPr sz="6000"/>
            </a:br>
            <a:br>
              <a:rPr sz="3600"/>
            </a:br>
            <a:endParaRPr lang="nb-NO" sz="48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1523880" y="3944880"/>
            <a:ext cx="9213840" cy="1655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Møte 13. mars 2026 i Fagråd for IT i forskning</a:t>
            </a:r>
            <a:endParaRPr lang="nb-NO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Hub/node-rapport/regnskap 2025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8 hub/noder med finansiering i 2024-26, samt oppstartmidler høsten 2023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Alle har levert årsrapport og årsregnskap for 2025 og alle har et nettsted å vise ti</a:t>
            </a:r>
            <a:r>
              <a:rPr lang="nb-NO" sz="2800" b="1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l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11160" indent="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None/>
              <a:tabLst>
                <a:tab pos="0" algn="l"/>
              </a:tabLst>
            </a:pP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13. mars 2026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A97A408C-51C8-4797-B012-80C8A87E30E6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BIP Hub – Bioimage Processing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1"/>
              </a:rPr>
              <a:t>Nettsted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2"/>
              </a:rPr>
              <a:t>Årsrapport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3"/>
              </a:rPr>
              <a:t>Årsregnskap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Støttetjenester for prosessering og analyse av mikroskopbilder fra kjernefasiliteten for mikroskopi og ressurser bygd av hub/noden Bioimaging (som hadde finansiering tom 2024)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Ansatt senioringeniør i 50% stilling for opplæring og brukerstøtte i de 4 nodene i nodenettverket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Godt mottatt og god oppslutning, men stor belastning på støtteressursen, trenger egentlig en pr node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Hub/noden ble forsinket 1 år i påvente av av tilsetting, ber om at hub/noden får fortsette ett år (ut 2027), finansiert av ubrukte midler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13. mars 2026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sldNum" idx="3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55016E26-FD55-40FD-BB65-054C1A84D333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Bær ut! Bærekraftige digitale utgaver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1"/>
              </a:rPr>
              <a:t>Nettsted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2"/>
              </a:rPr>
              <a:t>Årsrapport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3"/>
              </a:rPr>
              <a:t>Årsregnskap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(Støtte-)tjeneste for digitalisering av ikke-digitalt kildemateriale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Fungerende nodenettverk (HF, TF, KHM og UB), vansker med å involvere IT-avdelingen og HUM IT, 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Gjennomført vesentlige kartleggings- og kompetansebygging, inkludert digitaliseringsressurser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Noe forsinket av endringer i tilsetting og usikkerhet knyttet til  omorganisering av UB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Tilrettelegger for at virksomheten kan inngå i UBs Avdeling for forskningsstøtte når hub/node-finansieringen avsluttes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3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13. mars 2026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sldNum" idx="3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1E203A1D-4704-47E8-AB2A-BC39FBF1EBE7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Capretto (tidligere Capro)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1"/>
              </a:rPr>
              <a:t>Nettsted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2"/>
              </a:rPr>
              <a:t>Årsrapport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3"/>
              </a:rPr>
              <a:t>Årsregnskap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Infrastruktur og støtte med sikte på fleksibel, sikker og sporbar håndtering av forskningsdata i akademiske omgivelser innenfor og utenfor TSD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Hovedsak i 2025 var utvikling den TSD-baserte forskningsdatabasen GOAT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Samarbeid med IT-avdelingen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Hub/noden ble sterkt forsinket på grunn av langvarig sykdom og replanla/–budsjetterte i 2025 virksomheten og ønsker å bruke ubrukte midler til å avslutte hub/noden i 2027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indent="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None/>
            </a:pP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dt" idx="4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13. mars 2026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sldNum" idx="4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B48CB547-BE69-4399-9D5F-2257D6F6409F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Kosthub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1"/>
              </a:rPr>
              <a:t>Nettsted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2"/>
              </a:rPr>
              <a:t>Årsrapport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3"/>
              </a:rPr>
              <a:t>Årsregnskap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Etablere plattform for å introdusere digitale metoder i kostholdsforsking og bygge kompetanse på metodene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Nodenettverk omfatter universitetene i Bergen, Tromsø og Agder, tett samarbeid med IT-avdelingen om utvikling og integrasjon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Utvikligsarbeidet antas avsluttet i 2026 og resultatet videreføres som et leiested 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indent="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None/>
            </a:pP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4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13. mars 2026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sldNum" idx="4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FDC3FAEC-288C-4396-AA1E-548CBEF49680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Multisens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1"/>
              </a:rPr>
              <a:t>Nettsted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2"/>
              </a:rPr>
              <a:t>Årsrapport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3"/>
              </a:rPr>
              <a:t>Årsregnskap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Etablere databaseløsning basert på REDCap for multimodale data, integrere dette med TSD og Nettskjema med sikte på å strømlinje datainnsamling, interoperabilitet og datadeling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Omfattende nodenettverk der en rekke forskningsprosjekter er representert, tett samarbeid med IT-avdelingen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Hub-en avsluttes i 2026 ved at tjenestene inngår i TSD basert på en sitelisens for REDCap’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dt" idx="4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13. mars 2026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sldNum" idx="4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010D84E3-01B8-4D19-879E-4EC4E69D11BD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SHAREbrain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1"/>
              </a:rPr>
              <a:t>Nettsted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2"/>
              </a:rPr>
              <a:t>Årsrapport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3"/>
              </a:rPr>
              <a:t>Årsregnskap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Etablertperativ SHAREbrain arbeidsflyt for avanserte funksjonelle nevrodata og ditto for deling av sensitive data i TSD, samt tilrettalgt og gjennomført publisering av data i eBRAINS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Vesentlig aktivitet knyttet til informasjon om og dokumentasjon av arbeidet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Fungerende nodenettverk, mye samarbeid med IT-avdelingen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Resultater og kompetanse vil bli videreført ved etablering av norsk eBRAINS-node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dt" idx="4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13. mars 2026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sldNum" idx="4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C6B39DB1-1815-45C9-B464-76657E801B75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rm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SURVEY – Infrastructure for Social Science …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1"/>
              </a:rPr>
              <a:t>Nettsted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2"/>
              </a:rPr>
              <a:t>Årsrapport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3"/>
              </a:rPr>
              <a:t>Årsregnskap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Styrket kompetanse i gjennomføring av survey-eksperimenter, bidratt til utvikling av survey-funksjonalitet i Nettskjema, bidratt til at flere prosjekter har kunnet gjennomføre datainnsamling ved hjelp av KODEM-infrastrukturen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Stort nodenettverk, nært samarbeid med IT-avdelingen og Senter for digital forskerstøtte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Gjennomført flere opplærings- og informasjonstiltak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Ny funksjonalitet implementeres i Nettskjema når finansieringen av hub/noden avsluttes, samtidig videreføres tilknytningen til KODEM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dt" idx="4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13. mars 2026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sldNum" idx="4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044BD9FA-8B23-4663-8F9B-27F06A0D7410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rm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UI3D – Understanding and immersion in 3D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1"/>
              </a:rPr>
              <a:t>Nettsted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2"/>
              </a:rPr>
              <a:t>Årsrapport</a:t>
            </a: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 – </a:t>
            </a:r>
            <a:r>
              <a:rPr lang="nb-NO" sz="2800" b="0" u="sng" strike="noStrike">
                <a:solidFill>
                  <a:schemeClr val="dk1"/>
                </a:solidFill>
                <a:effectLst/>
                <a:uFillTx/>
                <a:latin typeface="Calibri Light"/>
                <a:hlinkClick r:id="rId3"/>
              </a:rPr>
              <a:t>Årsregnskap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Bygd flere løsninger og mye kompetanse innen 3D både i museumsvirksomhet og i utdannings- og forskningsvirksomhet, noe som har medført økt bruk av 3D-teknologi og –tjenester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Omfattende presentasjons- og publiseringsvirksomhet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Aktivt nodenettverk, noe samarbeid med IT-avdelingen om bruk av VDI-er i hub/nodens arbeid, nært samarbeid med det SK/ITU-finansierte prosjektet “3D og virtuelle læremidler”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dt" idx="5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13. mars 2026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sldNum" idx="5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267929DE-D251-4E43-B737-F7A8BBE7BC37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/>
          </p:nvPr>
        </p:nvSpPr>
        <p:spPr>
          <a:xfrm>
            <a:off x="914400" y="161280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Hub/nodene ble tildelt omlag 28 millioner kroner fordelt på årene 2023-26: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720000" lvl="1" indent="-276120" algn="l" defTabSz="914400">
              <a:lnSpc>
                <a:spcPct val="110000"/>
              </a:lnSpc>
              <a:spcBef>
                <a:spcPts val="499"/>
              </a:spcBef>
              <a:spcAft>
                <a:spcPts val="201"/>
              </a:spcAft>
              <a:buClr>
                <a:srgbClr val="595959"/>
              </a:buClr>
              <a:buFont typeface="Wingdings" charset="2"/>
              <a:buChar char=""/>
            </a:pPr>
            <a:r>
              <a:rPr lang="nb-NO" sz="2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2023: 1,1 mkr (oppstartsmidler)</a:t>
            </a:r>
            <a:endParaRPr lang="nb-NO" sz="2200" b="0" u="none" strike="noStrike">
              <a:solidFill>
                <a:schemeClr val="dk1">
                  <a:lumMod val="65000"/>
                  <a:lumOff val="35000"/>
                </a:schemeClr>
              </a:solidFill>
              <a:effectLst/>
              <a:uFillTx/>
              <a:latin typeface="Calibri"/>
            </a:endParaRPr>
          </a:p>
          <a:p>
            <a:pPr marL="720000" lvl="1" indent="-276120" algn="l" defTabSz="914400">
              <a:lnSpc>
                <a:spcPct val="110000"/>
              </a:lnSpc>
              <a:spcBef>
                <a:spcPts val="499"/>
              </a:spcBef>
              <a:spcAft>
                <a:spcPts val="201"/>
              </a:spcAft>
              <a:buClr>
                <a:srgbClr val="595959"/>
              </a:buClr>
              <a:buFont typeface="Wingdings" charset="2"/>
              <a:buChar char=""/>
            </a:pPr>
            <a:r>
              <a:rPr lang="nb-NO" sz="2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2024: 10,1 mkr</a:t>
            </a:r>
            <a:endParaRPr lang="nb-NO" sz="2200" b="0" u="none" strike="noStrike">
              <a:solidFill>
                <a:schemeClr val="dk1">
                  <a:lumMod val="65000"/>
                  <a:lumOff val="35000"/>
                </a:schemeClr>
              </a:solidFill>
              <a:effectLst/>
              <a:uFillTx/>
              <a:latin typeface="Calibri"/>
            </a:endParaRPr>
          </a:p>
          <a:p>
            <a:pPr marL="720000" lvl="1" indent="-276120" algn="l" defTabSz="914400">
              <a:lnSpc>
                <a:spcPct val="110000"/>
              </a:lnSpc>
              <a:spcBef>
                <a:spcPts val="499"/>
              </a:spcBef>
              <a:spcAft>
                <a:spcPts val="201"/>
              </a:spcAft>
              <a:buClr>
                <a:srgbClr val="595959"/>
              </a:buClr>
              <a:buFont typeface="Wingdings" charset="2"/>
              <a:buChar char=""/>
            </a:pPr>
            <a:r>
              <a:rPr lang="nb-NO" sz="2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2025: 9,3 mkr</a:t>
            </a:r>
            <a:endParaRPr lang="nb-NO" sz="2200" b="0" u="none" strike="noStrike">
              <a:solidFill>
                <a:schemeClr val="dk1">
                  <a:lumMod val="65000"/>
                  <a:lumOff val="35000"/>
                </a:schemeClr>
              </a:solidFill>
              <a:effectLst/>
              <a:uFillTx/>
              <a:latin typeface="Calibri"/>
            </a:endParaRPr>
          </a:p>
          <a:p>
            <a:pPr marL="720000" lvl="1" indent="-276120" algn="l" defTabSz="914400">
              <a:lnSpc>
                <a:spcPct val="110000"/>
              </a:lnSpc>
              <a:spcBef>
                <a:spcPts val="499"/>
              </a:spcBef>
              <a:spcAft>
                <a:spcPts val="201"/>
              </a:spcAft>
              <a:buClr>
                <a:srgbClr val="595959"/>
              </a:buClr>
              <a:buFont typeface="Wingdings" charset="2"/>
              <a:buChar char=""/>
            </a:pPr>
            <a:r>
              <a:rPr lang="nb-NO" sz="2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[+2026: 7,5 mkr]</a:t>
            </a:r>
            <a:endParaRPr lang="nb-NO" sz="2200" b="0" u="none" strike="noStrike">
              <a:solidFill>
                <a:schemeClr val="dk1">
                  <a:lumMod val="65000"/>
                  <a:lumOff val="35000"/>
                </a:schemeClr>
              </a:solidFill>
              <a:effectLst/>
              <a:uFillTx/>
              <a:latin typeface="Calibri"/>
            </a:endParaRPr>
          </a:p>
          <a:p>
            <a:pPr marL="358920" indent="-34776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Clr>
                <a:srgbClr val="000000"/>
              </a:buClr>
              <a:buFont typeface="Wingdings" charset="2"/>
              <a:buChar char=""/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Pr 31. desember 2025 har hub/nodene  brukt 13,5 mkr</a:t>
            </a: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marL="720000" lvl="1" indent="-276120" algn="l" defTabSz="914400">
              <a:lnSpc>
                <a:spcPct val="110000"/>
              </a:lnSpc>
              <a:spcBef>
                <a:spcPts val="499"/>
              </a:spcBef>
              <a:spcAft>
                <a:spcPts val="201"/>
              </a:spcAft>
              <a:buClr>
                <a:srgbClr val="595959"/>
              </a:buClr>
              <a:buFont typeface="Wingdings" charset="2"/>
              <a:buChar char=""/>
            </a:pPr>
            <a:r>
              <a:rPr lang="nb-NO" sz="2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Dette representerer et underforbruk på 7,1 mkr i forhold til tildelte midler for 2023-25 på 20,5 mkr (1,1+10,1+9,3 mkr)</a:t>
            </a:r>
            <a:endParaRPr lang="nb-NO" sz="2200" b="0" u="none" strike="noStrike">
              <a:solidFill>
                <a:schemeClr val="dk1">
                  <a:lumMod val="65000"/>
                  <a:lumOff val="35000"/>
                </a:schemeClr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None/>
            </a:pPr>
            <a:endParaRPr lang="nb-NO" sz="22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indent="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None/>
            </a:pP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indent="0" algn="l" defTabSz="914400">
              <a:lnSpc>
                <a:spcPct val="110000"/>
              </a:lnSpc>
              <a:spcBef>
                <a:spcPts val="499"/>
              </a:spcBef>
              <a:spcAft>
                <a:spcPts val="201"/>
              </a:spcAft>
              <a:buNone/>
            </a:pPr>
            <a:endParaRPr lang="nb-NO" sz="24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  <a:p>
            <a:pPr indent="0" algn="l" defTabSz="914400">
              <a:lnSpc>
                <a:spcPct val="110000"/>
              </a:lnSpc>
              <a:spcBef>
                <a:spcPts val="499"/>
              </a:spcBef>
              <a:spcAft>
                <a:spcPts val="499"/>
              </a:spcAft>
              <a:buNone/>
            </a:pPr>
            <a:endParaRPr lang="nb-NO" sz="2800" b="1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solidFill>
            <a:schemeClr val="lt2">
              <a:lumMod val="90000"/>
              <a:alpha val="30000"/>
            </a:schemeClr>
          </a:solidFill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Oppsummert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dt" idx="5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13. mars 2026</a:t>
            </a:r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sldNum" idx="5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Side </a:t>
            </a:r>
            <a:fld id="{183BE9CF-6F0C-4656-AC2C-8A3721616403}" type="slidenum">
              <a:rPr lang="nb-NO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nb-NO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838080" y="692640"/>
            <a:ext cx="10515240" cy="84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nb-NO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Oppsummert</a:t>
            </a:r>
            <a:endParaRPr lang="nb-NO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pic>
        <p:nvPicPr>
          <p:cNvPr id="116" name=""/>
          <p:cNvPicPr/>
          <p:nvPr/>
        </p:nvPicPr>
        <p:blipFill>
          <a:blip r:embed="rId1"/>
          <a:stretch/>
        </p:blipFill>
        <p:spPr>
          <a:xfrm>
            <a:off x="914400" y="1600200"/>
            <a:ext cx="10662840" cy="3625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7" name=""/>
          <p:cNvSpPr txBox="1"/>
          <p:nvPr/>
        </p:nvSpPr>
        <p:spPr>
          <a:xfrm>
            <a:off x="4655880" y="2528640"/>
            <a:ext cx="2879640" cy="395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endParaRPr lang="nb-NO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Hub/node-virksomheten i 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Custom Design">
  <a:themeElements>
    <a:clrScheme name="Gre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ny-powerpoint-mal</Template>
  <TotalTime>2782</TotalTime>
  <Application>LibreOffice/26.2.1.2$MacOSX_AARCH64 LibreOffice_project/8399f6259d8c87f40e7255cdb3c9b958f5e08948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2017-12-06T10:51:10Z</dcterms:created>
  <dc:creator>Bjørn Ness</dc:creator>
  <dc:description/>
  <dc:language>en-US</dc:language>
  <cp:lastModifiedBy/>
  <cp:lastPrinted>2023-05-10T12:15:09Z</cp:lastPrinted>
  <dcterms:modified xsi:type="dcterms:W3CDTF">2026-03-10T08:40:51Z</dcterms:modified>
  <cp:revision>18</cp:revision>
  <dc:subject/>
  <dc:title>Innføring av ny personvernforordning (GDPR)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</vt:r8>
  </property>
  <property fmtid="{D5CDD505-2E9C-101B-9397-08002B2CF9AE}" pid="3" name="PresentationFormat">
    <vt:lpwstr>Widescreen</vt:lpwstr>
  </property>
  <property fmtid="{D5CDD505-2E9C-101B-9397-08002B2CF9AE}" pid="4" name="Slides">
    <vt:r8>12</vt:r8>
  </property>
</Properties>
</file>