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1" r:id="rId5"/>
    <p:sldMasterId id="2147483780" r:id="rId6"/>
    <p:sldMasterId id="2147483790" r:id="rId7"/>
    <p:sldMasterId id="2147483817" r:id="rId8"/>
  </p:sldMasterIdLst>
  <p:notesMasterIdLst>
    <p:notesMasterId r:id="rId10"/>
  </p:notesMasterIdLst>
  <p:handoutMasterIdLst>
    <p:handoutMasterId r:id="rId11"/>
  </p:handoutMasterIdLst>
  <p:sldIdLst>
    <p:sldId id="305" r:id="rId9"/>
  </p:sldIdLst>
  <p:sldSz cx="12192000" cy="6858000"/>
  <p:notesSz cx="7099300" cy="10234613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37" autoAdjust="0"/>
  </p:normalViewPr>
  <p:slideViewPr>
    <p:cSldViewPr snapToGrid="0">
      <p:cViewPr>
        <p:scale>
          <a:sx n="202" d="100"/>
          <a:sy n="202" d="100"/>
        </p:scale>
        <p:origin x="36" y="-2088"/>
      </p:cViewPr>
      <p:guideLst/>
    </p:cSldViewPr>
  </p:slideViewPr>
  <p:outlineViewPr>
    <p:cViewPr>
      <p:scale>
        <a:sx n="33" d="100"/>
        <a:sy n="33" d="100"/>
      </p:scale>
      <p:origin x="0" y="-80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06" tIns="47453" rIns="94906" bIns="474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4906" tIns="47453" rIns="94906" bIns="474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100" dirty="0" err="1"/>
              <a:t>Overførte</a:t>
            </a:r>
            <a:r>
              <a:rPr lang="en-US" sz="2100" dirty="0"/>
              <a:t> </a:t>
            </a:r>
            <a:r>
              <a:rPr lang="en-US" sz="2100" dirty="0" err="1"/>
              <a:t>fra</a:t>
            </a:r>
            <a:r>
              <a:rPr lang="en-US" sz="2100" dirty="0"/>
              <a:t> </a:t>
            </a:r>
            <a:r>
              <a:rPr lang="en-US" sz="2100" dirty="0" err="1"/>
              <a:t>lokal</a:t>
            </a:r>
            <a:r>
              <a:rPr lang="en-US" sz="2100" dirty="0"/>
              <a:t> IT</a:t>
            </a:r>
          </a:p>
          <a:p>
            <a:pPr lvl="1"/>
            <a:r>
              <a:rPr lang="nb-NO" sz="1900" dirty="0"/>
              <a:t>Omtrent som i dag, bytter «linje», nye seksjoner </a:t>
            </a:r>
            <a:r>
              <a:rPr lang="nb-NO" sz="1900" dirty="0" err="1"/>
              <a:t>områdenær</a:t>
            </a:r>
            <a:r>
              <a:rPr lang="nb-NO" sz="1900" dirty="0"/>
              <a:t> IT</a:t>
            </a:r>
          </a:p>
          <a:p>
            <a:pPr lvl="1"/>
            <a:r>
              <a:rPr lang="nb-NO" sz="1900" dirty="0"/>
              <a:t>Deltager i team etter behov, kompetanse og interesse (AV, forskning, utdanning, infrastruktur, mm)</a:t>
            </a:r>
          </a:p>
          <a:p>
            <a:r>
              <a:rPr lang="nb-NO" sz="2100" dirty="0"/>
              <a:t>Overførte fra USIT</a:t>
            </a:r>
          </a:p>
          <a:p>
            <a:pPr lvl="1"/>
            <a:r>
              <a:rPr lang="nb-NO" sz="1900" dirty="0"/>
              <a:t>Samme oppgaver som i dag</a:t>
            </a:r>
          </a:p>
          <a:p>
            <a:pPr lvl="1"/>
            <a:r>
              <a:rPr lang="nb-NO" sz="1900" dirty="0"/>
              <a:t>Delvis ny organisering </a:t>
            </a:r>
          </a:p>
          <a:p>
            <a:pPr lvl="0"/>
            <a:r>
              <a:rPr lang="nb-NO" sz="2100" dirty="0"/>
              <a:t>Ledere fra lokal IT og USIT</a:t>
            </a:r>
          </a:p>
          <a:p>
            <a:pPr lvl="1"/>
            <a:r>
              <a:rPr lang="nb-NO" sz="1900" dirty="0"/>
              <a:t>Blir endringer for noen</a:t>
            </a:r>
          </a:p>
          <a:p>
            <a:pPr lvl="1"/>
            <a:r>
              <a:rPr lang="nb-NO" sz="1900" dirty="0"/>
              <a:t>Mange relativt likt</a:t>
            </a:r>
          </a:p>
          <a:p>
            <a:pPr lvl="0"/>
            <a:r>
              <a:rPr lang="nb-NO" sz="2100" dirty="0"/>
              <a:t>Alle</a:t>
            </a:r>
          </a:p>
          <a:p>
            <a:pPr lvl="1"/>
            <a:r>
              <a:rPr lang="nb-NO" sz="1900" dirty="0"/>
              <a:t>Del av et større kompetansemiljø</a:t>
            </a:r>
          </a:p>
          <a:p>
            <a:pPr lvl="1"/>
            <a:r>
              <a:rPr lang="nb-NO" sz="1900" dirty="0"/>
              <a:t>Kompetansedeling og utvikling</a:t>
            </a:r>
          </a:p>
          <a:p>
            <a:pPr lvl="1"/>
            <a:r>
              <a:rPr lang="nb-NO" sz="1900" dirty="0"/>
              <a:t>Jobbe annerledes, utvikle organisasjonskulturen</a:t>
            </a:r>
          </a:p>
          <a:p>
            <a:pPr lvl="1"/>
            <a:r>
              <a:rPr lang="nb-NO" sz="1900" dirty="0"/>
              <a:t>Fleksibilitet, nye muligheter, stor bredde i oppgaver</a:t>
            </a:r>
          </a:p>
          <a:p>
            <a:pPr lvl="1"/>
            <a:r>
              <a:rPr lang="nb-NO" sz="1900" dirty="0"/>
              <a:t>Samhandling, internt </a:t>
            </a:r>
            <a:r>
              <a:rPr lang="nb-NO" sz="1900" dirty="0" err="1"/>
              <a:t>UiO:IT</a:t>
            </a:r>
            <a:r>
              <a:rPr lang="nb-NO" sz="1900" dirty="0"/>
              <a:t> og mot enhetene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24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6996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5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5" y="12357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1" y="0"/>
            <a:ext cx="18489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4" y="5456640"/>
            <a:ext cx="1025421" cy="102542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4890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1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07289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686900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5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5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865217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3768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233336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9" y="653144"/>
            <a:ext cx="5075367" cy="120468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05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79007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9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6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87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5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576"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05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291174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12895" marR="0" lvl="0" indent="-112895" algn="l" defTabSz="823002" rtl="0" eaLnBrk="1" fontAlgn="auto" latinLnBrk="0" hangingPunct="1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9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05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4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131149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–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94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9" y="1003336"/>
            <a:ext cx="5469089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1" y="1704042"/>
            <a:ext cx="5469088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2" y="1003336"/>
            <a:ext cx="5469089" cy="494749"/>
          </a:xfrm>
        </p:spPr>
        <p:txBody>
          <a:bodyPr/>
          <a:lstStyle>
            <a:lvl1pPr marL="0" indent="0"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2" y="1704042"/>
            <a:ext cx="5469089" cy="4354852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30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9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8" y="5875994"/>
            <a:ext cx="4152735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0" y="161944"/>
            <a:ext cx="5715831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70" y="1003336"/>
            <a:ext cx="5715831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715831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5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Tx/>
              <a:buNone/>
              <a:defRPr sz="135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5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3" y="1710200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2" y="2793529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2" y="1720928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9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4" y="1710200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6" y="2793529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9" y="1002717"/>
            <a:ext cx="3558980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49" y="2604950"/>
            <a:ext cx="355809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8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9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49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9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8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8" y="2307943"/>
            <a:ext cx="2703713" cy="3361015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4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4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20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20" y="2307943"/>
            <a:ext cx="2703713" cy="3361013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70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8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50"/>
            <a:ext cx="2716859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1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7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7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9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3" y="1040822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3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3" y="3292762"/>
            <a:ext cx="2716859" cy="2376197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70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4"/>
            <a:ext cx="5611760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2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4" y="5875994"/>
            <a:ext cx="5583887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16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1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3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5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35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7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11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733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1938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5547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4839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186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12353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15206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838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9550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763107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7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307064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40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3508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4121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97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843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62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2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2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35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0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06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52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680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6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8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02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05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79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0091630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71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89815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89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3792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027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7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25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178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3162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69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5841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39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5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97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590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70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9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67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132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17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5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9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30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8" y="6263529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2" y="6280142"/>
            <a:ext cx="1021263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74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823002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5" indent="-112895" algn="l" defTabSz="823002" rtl="0" eaLnBrk="1" latinLnBrk="0" hangingPunct="1">
        <a:lnSpc>
          <a:spcPct val="100000"/>
        </a:lnSpc>
        <a:spcBef>
          <a:spcPts val="103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617251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51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63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53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755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50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3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5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6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503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9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5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2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849630"/>
            <a:ext cx="11127316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624" y="1981200"/>
            <a:ext cx="1113177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0624" y="6400800"/>
            <a:ext cx="3105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1934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4233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Kobling: vinkel 32">
            <a:extLst>
              <a:ext uri="{FF2B5EF4-FFF2-40B4-BE49-F238E27FC236}">
                <a16:creationId xmlns:a16="http://schemas.microsoft.com/office/drawing/2014/main" id="{A5014C8E-004B-4B5A-B08E-9B2B3302E124}"/>
              </a:ext>
            </a:extLst>
          </p:cNvPr>
          <p:cNvCxnSpPr>
            <a:cxnSpLocks/>
            <a:stCxn id="62" idx="2"/>
            <a:endCxn id="73" idx="0"/>
          </p:cNvCxnSpPr>
          <p:nvPr/>
        </p:nvCxnSpPr>
        <p:spPr bwMode="auto">
          <a:xfrm rot="5400000">
            <a:off x="4086446" y="-167378"/>
            <a:ext cx="259229" cy="36499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ktangel 61">
            <a:extLst>
              <a:ext uri="{FF2B5EF4-FFF2-40B4-BE49-F238E27FC236}">
                <a16:creationId xmlns:a16="http://schemas.microsoft.com/office/drawing/2014/main" id="{22B8AE75-E6AB-410A-9407-660109BC8E75}"/>
              </a:ext>
            </a:extLst>
          </p:cNvPr>
          <p:cNvSpPr/>
          <p:nvPr/>
        </p:nvSpPr>
        <p:spPr bwMode="auto">
          <a:xfrm>
            <a:off x="5263356" y="936569"/>
            <a:ext cx="1555373" cy="59142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92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92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</a:t>
            </a:r>
            <a:endParaRPr lang="nb-NO" sz="192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A830E8C-A797-4D03-A09F-F1CED62DCA43}"/>
              </a:ext>
            </a:extLst>
          </p:cNvPr>
          <p:cNvSpPr/>
          <p:nvPr/>
        </p:nvSpPr>
        <p:spPr bwMode="auto">
          <a:xfrm>
            <a:off x="1560898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00" dirty="0" err="1">
                <a:solidFill>
                  <a:srgbClr val="333399"/>
                </a:solidFill>
                <a:latin typeface="Arial"/>
                <a:ea typeface="ヒラギノ角ゴ Pro W3"/>
              </a:rPr>
              <a:t>Interdepartmental</a:t>
            </a:r>
            <a:r>
              <a:rPr lang="nb-NO" sz="1600" dirty="0">
                <a:solidFill>
                  <a:srgbClr val="333399"/>
                </a:solidFill>
                <a:latin typeface="Arial"/>
                <a:ea typeface="ヒラギノ角ゴ Pro W3"/>
              </a:rPr>
              <a:t> Support Services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64039C78-268C-4878-A5E8-6F913CA16D9E}"/>
              </a:ext>
            </a:extLst>
          </p:cNvPr>
          <p:cNvSpPr/>
          <p:nvPr/>
        </p:nvSpPr>
        <p:spPr bwMode="auto">
          <a:xfrm>
            <a:off x="6275043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in Research,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Dissemination</a:t>
            </a: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 and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Education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79CB46C2-8F55-4DD7-A4BF-2A001B243B12}"/>
              </a:ext>
            </a:extLst>
          </p:cNvPr>
          <p:cNvSpPr/>
          <p:nvPr/>
        </p:nvSpPr>
        <p:spPr bwMode="auto">
          <a:xfrm>
            <a:off x="3571000" y="1787218"/>
            <a:ext cx="1826400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80" dirty="0">
                <a:solidFill>
                  <a:srgbClr val="333399"/>
                </a:solidFill>
                <a:latin typeface="Arial"/>
                <a:ea typeface="ヒラギノ角ゴ Pro W3"/>
              </a:rPr>
              <a:t>IT User Contact and Service Center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81" name="Kobling: vinkel 80">
            <a:extLst>
              <a:ext uri="{FF2B5EF4-FFF2-40B4-BE49-F238E27FC236}">
                <a16:creationId xmlns:a16="http://schemas.microsoft.com/office/drawing/2014/main" id="{A5B1ACA7-0B0B-4E04-ADF7-8D5AA358AFCF}"/>
              </a:ext>
            </a:extLst>
          </p:cNvPr>
          <p:cNvCxnSpPr>
            <a:cxnSpLocks/>
            <a:stCxn id="62" idx="2"/>
            <a:endCxn id="74" idx="0"/>
          </p:cNvCxnSpPr>
          <p:nvPr/>
        </p:nvCxnSpPr>
        <p:spPr bwMode="auto">
          <a:xfrm rot="5400000">
            <a:off x="5080157" y="826332"/>
            <a:ext cx="259229" cy="1662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Kobling: vinkel 84">
            <a:extLst>
              <a:ext uri="{FF2B5EF4-FFF2-40B4-BE49-F238E27FC236}">
                <a16:creationId xmlns:a16="http://schemas.microsoft.com/office/drawing/2014/main" id="{5B7848B3-E8B4-44F9-AE59-8B09572248E0}"/>
              </a:ext>
            </a:extLst>
          </p:cNvPr>
          <p:cNvCxnSpPr>
            <a:cxnSpLocks/>
            <a:stCxn id="62" idx="2"/>
            <a:endCxn id="75" idx="0"/>
          </p:cNvCxnSpPr>
          <p:nvPr/>
        </p:nvCxnSpPr>
        <p:spPr bwMode="auto">
          <a:xfrm rot="16200000" flipH="1">
            <a:off x="6376298" y="1192732"/>
            <a:ext cx="259229" cy="9297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Kobling: vinkel 87">
            <a:extLst>
              <a:ext uri="{FF2B5EF4-FFF2-40B4-BE49-F238E27FC236}">
                <a16:creationId xmlns:a16="http://schemas.microsoft.com/office/drawing/2014/main" id="{A61E9316-C65B-4686-9140-1737F9825030}"/>
              </a:ext>
            </a:extLst>
          </p:cNvPr>
          <p:cNvCxnSpPr>
            <a:cxnSpLocks/>
            <a:stCxn id="62" idx="2"/>
            <a:endCxn id="76" idx="0"/>
          </p:cNvCxnSpPr>
          <p:nvPr/>
        </p:nvCxnSpPr>
        <p:spPr bwMode="auto">
          <a:xfrm rot="16200000" flipH="1">
            <a:off x="7802058" y="-233027"/>
            <a:ext cx="259229" cy="37812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C40218C8-DDCC-4777-A63C-FA55317F892B}"/>
              </a:ext>
            </a:extLst>
          </p:cNvPr>
          <p:cNvSpPr/>
          <p:nvPr/>
        </p:nvSpPr>
        <p:spPr bwMode="auto">
          <a:xfrm>
            <a:off x="1586287" y="2737724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Director’s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Office</a:t>
            </a:r>
          </a:p>
        </p:txBody>
      </p:sp>
      <p:cxnSp>
        <p:nvCxnSpPr>
          <p:cNvPr id="24" name="Kobling: vinkel 23">
            <a:extLst>
              <a:ext uri="{FF2B5EF4-FFF2-40B4-BE49-F238E27FC236}">
                <a16:creationId xmlns:a16="http://schemas.microsoft.com/office/drawing/2014/main" id="{52EE87FB-F983-455C-AE8D-8B0974BF397E}"/>
              </a:ext>
            </a:extLst>
          </p:cNvPr>
          <p:cNvCxnSpPr>
            <a:cxnSpLocks/>
            <a:stCxn id="73" idx="1"/>
            <a:endCxn id="23" idx="1"/>
          </p:cNvCxnSpPr>
          <p:nvPr/>
        </p:nvCxnSpPr>
        <p:spPr bwMode="auto">
          <a:xfrm rot="10800000" flipH="1" flipV="1">
            <a:off x="1560897" y="2168761"/>
            <a:ext cx="25390" cy="827495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4C8090AB-AE10-4042-A201-F8D2E939D9E5}"/>
              </a:ext>
            </a:extLst>
          </p:cNvPr>
          <p:cNvSpPr/>
          <p:nvPr/>
        </p:nvSpPr>
        <p:spPr bwMode="auto">
          <a:xfrm>
            <a:off x="1586287" y="3310542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Finance and Business</a:t>
            </a:r>
          </a:p>
        </p:txBody>
      </p:sp>
      <p:cxnSp>
        <p:nvCxnSpPr>
          <p:cNvPr id="28" name="Kobling: vinkel 27">
            <a:extLst>
              <a:ext uri="{FF2B5EF4-FFF2-40B4-BE49-F238E27FC236}">
                <a16:creationId xmlns:a16="http://schemas.microsoft.com/office/drawing/2014/main" id="{2487476B-211C-4178-A2E1-AEA2D1F32C1A}"/>
              </a:ext>
            </a:extLst>
          </p:cNvPr>
          <p:cNvCxnSpPr>
            <a:cxnSpLocks/>
            <a:stCxn id="73" idx="1"/>
            <a:endCxn id="27" idx="1"/>
          </p:cNvCxnSpPr>
          <p:nvPr/>
        </p:nvCxnSpPr>
        <p:spPr bwMode="auto">
          <a:xfrm rot="10800000" flipH="1" flipV="1">
            <a:off x="1560897" y="2168761"/>
            <a:ext cx="25390" cy="1400312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354C082-97A7-4F07-8B4D-4A93C241DB42}"/>
              </a:ext>
            </a:extLst>
          </p:cNvPr>
          <p:cNvSpPr/>
          <p:nvPr/>
        </p:nvSpPr>
        <p:spPr bwMode="auto">
          <a:xfrm>
            <a:off x="1586287" y="3883359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HR and Projects</a:t>
            </a:r>
          </a:p>
        </p:txBody>
      </p:sp>
      <p:cxnSp>
        <p:nvCxnSpPr>
          <p:cNvPr id="30" name="Kobling: vinkel 29">
            <a:extLst>
              <a:ext uri="{FF2B5EF4-FFF2-40B4-BE49-F238E27FC236}">
                <a16:creationId xmlns:a16="http://schemas.microsoft.com/office/drawing/2014/main" id="{6E3185F9-29C3-4CF3-A0B7-8DCC6BC86284}"/>
              </a:ext>
            </a:extLst>
          </p:cNvPr>
          <p:cNvCxnSpPr>
            <a:cxnSpLocks/>
            <a:stCxn id="73" idx="1"/>
            <a:endCxn id="29" idx="1"/>
          </p:cNvCxnSpPr>
          <p:nvPr/>
        </p:nvCxnSpPr>
        <p:spPr bwMode="auto">
          <a:xfrm rot="10800000" flipH="1" flipV="1">
            <a:off x="1560897" y="2168761"/>
            <a:ext cx="25390" cy="1973130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ktangel 31">
            <a:extLst>
              <a:ext uri="{FF2B5EF4-FFF2-40B4-BE49-F238E27FC236}">
                <a16:creationId xmlns:a16="http://schemas.microsoft.com/office/drawing/2014/main" id="{09AD7C1E-A1DA-495A-95B3-449A6F483ACB}"/>
              </a:ext>
            </a:extLst>
          </p:cNvPr>
          <p:cNvSpPr/>
          <p:nvPr/>
        </p:nvSpPr>
        <p:spPr bwMode="auto">
          <a:xfrm>
            <a:off x="1586287" y="4456177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Security and Law</a:t>
            </a:r>
          </a:p>
        </p:txBody>
      </p:sp>
      <p:cxnSp>
        <p:nvCxnSpPr>
          <p:cNvPr id="34" name="Kobling: vinkel 33">
            <a:extLst>
              <a:ext uri="{FF2B5EF4-FFF2-40B4-BE49-F238E27FC236}">
                <a16:creationId xmlns:a16="http://schemas.microsoft.com/office/drawing/2014/main" id="{1B86B4E7-24AE-4B3D-8891-03F459DE13A5}"/>
              </a:ext>
            </a:extLst>
          </p:cNvPr>
          <p:cNvCxnSpPr>
            <a:cxnSpLocks/>
            <a:stCxn id="73" idx="1"/>
            <a:endCxn id="32" idx="1"/>
          </p:cNvCxnSpPr>
          <p:nvPr/>
        </p:nvCxnSpPr>
        <p:spPr bwMode="auto">
          <a:xfrm rot="10800000" flipH="1" flipV="1">
            <a:off x="1560897" y="2168760"/>
            <a:ext cx="25390" cy="2545948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ktangel 35">
            <a:extLst>
              <a:ext uri="{FF2B5EF4-FFF2-40B4-BE49-F238E27FC236}">
                <a16:creationId xmlns:a16="http://schemas.microsoft.com/office/drawing/2014/main" id="{5C5557D4-75D2-4739-A6E9-E115FD72ACD2}"/>
              </a:ext>
            </a:extLst>
          </p:cNvPr>
          <p:cNvSpPr/>
          <p:nvPr/>
        </p:nvSpPr>
        <p:spPr bwMode="auto">
          <a:xfrm>
            <a:off x="6314508" y="2737724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Advanced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Contact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7" name="Kobling: vinkel 36">
            <a:extLst>
              <a:ext uri="{FF2B5EF4-FFF2-40B4-BE49-F238E27FC236}">
                <a16:creationId xmlns:a16="http://schemas.microsoft.com/office/drawing/2014/main" id="{38B603F2-F918-4EB8-9C86-F4C82F47CC62}"/>
              </a:ext>
            </a:extLst>
          </p:cNvPr>
          <p:cNvCxnSpPr>
            <a:cxnSpLocks/>
            <a:stCxn id="74" idx="1"/>
            <a:endCxn id="36" idx="1"/>
          </p:cNvCxnSpPr>
          <p:nvPr/>
        </p:nvCxnSpPr>
        <p:spPr bwMode="auto">
          <a:xfrm rot="10800000" flipH="1" flipV="1">
            <a:off x="6275042" y="2168761"/>
            <a:ext cx="39466" cy="832351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ktangel 37">
            <a:extLst>
              <a:ext uri="{FF2B5EF4-FFF2-40B4-BE49-F238E27FC236}">
                <a16:creationId xmlns:a16="http://schemas.microsoft.com/office/drawing/2014/main" id="{9B08BCF7-DB9A-4798-881D-5537DAADCA09}"/>
              </a:ext>
            </a:extLst>
          </p:cNvPr>
          <p:cNvSpPr/>
          <p:nvPr/>
        </p:nvSpPr>
        <p:spPr bwMode="auto">
          <a:xfrm>
            <a:off x="6314508" y="329800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Design and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Experience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9" name="Kobling: vinkel 38">
            <a:extLst>
              <a:ext uri="{FF2B5EF4-FFF2-40B4-BE49-F238E27FC236}">
                <a16:creationId xmlns:a16="http://schemas.microsoft.com/office/drawing/2014/main" id="{7301A9AF-33C9-4046-96AD-0C0DDC283BAD}"/>
              </a:ext>
            </a:extLst>
          </p:cNvPr>
          <p:cNvCxnSpPr>
            <a:cxnSpLocks/>
            <a:stCxn id="74" idx="1"/>
            <a:endCxn id="38" idx="1"/>
          </p:cNvCxnSpPr>
          <p:nvPr/>
        </p:nvCxnSpPr>
        <p:spPr bwMode="auto">
          <a:xfrm rot="10800000" flipH="1" flipV="1">
            <a:off x="6275042" y="2168760"/>
            <a:ext cx="39466" cy="1392628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44F0A9-D0D9-4902-A178-D27DB71B5E12}"/>
              </a:ext>
            </a:extLst>
          </p:cNvPr>
          <p:cNvSpPr/>
          <p:nvPr/>
        </p:nvSpPr>
        <p:spPr bwMode="auto">
          <a:xfrm>
            <a:off x="3619442" y="273772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Help</a:t>
            </a:r>
          </a:p>
        </p:txBody>
      </p:sp>
      <p:cxnSp>
        <p:nvCxnSpPr>
          <p:cNvPr id="61" name="Kobling: vinkel 60">
            <a:extLst>
              <a:ext uri="{FF2B5EF4-FFF2-40B4-BE49-F238E27FC236}">
                <a16:creationId xmlns:a16="http://schemas.microsoft.com/office/drawing/2014/main" id="{DD0EFB88-1DCB-4B05-8232-6539BAD27E08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3613642" y="2168761"/>
            <a:ext cx="48440" cy="82749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ktangel 62">
            <a:extLst>
              <a:ext uri="{FF2B5EF4-FFF2-40B4-BE49-F238E27FC236}">
                <a16:creationId xmlns:a16="http://schemas.microsoft.com/office/drawing/2014/main" id="{8FF2C5FF-39CA-4DD0-A471-FA22ABAF4C53}"/>
              </a:ext>
            </a:extLst>
          </p:cNvPr>
          <p:cNvSpPr/>
          <p:nvPr/>
        </p:nvSpPr>
        <p:spPr bwMode="auto">
          <a:xfrm>
            <a:off x="3630487" y="3324745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City Center</a:t>
            </a:r>
          </a:p>
        </p:txBody>
      </p:sp>
      <p:cxnSp>
        <p:nvCxnSpPr>
          <p:cNvPr id="64" name="Kobling: vinkel 63">
            <a:extLst>
              <a:ext uri="{FF2B5EF4-FFF2-40B4-BE49-F238E27FC236}">
                <a16:creationId xmlns:a16="http://schemas.microsoft.com/office/drawing/2014/main" id="{4E214AA0-2070-4093-893E-47D3E96AC11E}"/>
              </a:ext>
            </a:extLst>
          </p:cNvPr>
          <p:cNvCxnSpPr>
            <a:cxnSpLocks/>
            <a:stCxn id="76" idx="1"/>
            <a:endCxn id="63" idx="1"/>
          </p:cNvCxnSpPr>
          <p:nvPr/>
        </p:nvCxnSpPr>
        <p:spPr bwMode="auto">
          <a:xfrm rot="10800000" flipH="1" flipV="1">
            <a:off x="3570999" y="2168761"/>
            <a:ext cx="59487" cy="1414515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ktangel 39">
            <a:extLst>
              <a:ext uri="{FF2B5EF4-FFF2-40B4-BE49-F238E27FC236}">
                <a16:creationId xmlns:a16="http://schemas.microsoft.com/office/drawing/2014/main" id="{BA0CB9A6-7925-46E3-AC04-5F38DF64EDD3}"/>
              </a:ext>
            </a:extLst>
          </p:cNvPr>
          <p:cNvSpPr/>
          <p:nvPr/>
        </p:nvSpPr>
        <p:spPr bwMode="auto">
          <a:xfrm>
            <a:off x="6314508" y="4418553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 Development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28660F75-23AC-43DF-BA04-AC48F8AD0FB5}"/>
              </a:ext>
            </a:extLst>
          </p:cNvPr>
          <p:cNvSpPr/>
          <p:nvPr/>
        </p:nvSpPr>
        <p:spPr bwMode="auto">
          <a:xfrm>
            <a:off x="6314508" y="497883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Scientific Computing Services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F4A3AFB-B15F-4FB2-B8ED-E849AFEEB8CC}"/>
              </a:ext>
            </a:extLst>
          </p:cNvPr>
          <p:cNvSpPr/>
          <p:nvPr/>
        </p:nvSpPr>
        <p:spPr bwMode="auto">
          <a:xfrm>
            <a:off x="6314508" y="5539106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Research Platforms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15BC443-4919-4786-808B-C8F0D4F02566}"/>
              </a:ext>
            </a:extLst>
          </p:cNvPr>
          <p:cNvSpPr/>
          <p:nvPr/>
        </p:nvSpPr>
        <p:spPr bwMode="auto">
          <a:xfrm>
            <a:off x="6314508" y="6099379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 Management</a:t>
            </a:r>
          </a:p>
        </p:txBody>
      </p:sp>
      <p:cxnSp>
        <p:nvCxnSpPr>
          <p:cNvPr id="44" name="Kobling: vinkel 43">
            <a:extLst>
              <a:ext uri="{FF2B5EF4-FFF2-40B4-BE49-F238E27FC236}">
                <a16:creationId xmlns:a16="http://schemas.microsoft.com/office/drawing/2014/main" id="{74DA094B-DA7C-400C-B280-E064F599C252}"/>
              </a:ext>
            </a:extLst>
          </p:cNvPr>
          <p:cNvCxnSpPr>
            <a:cxnSpLocks/>
            <a:stCxn id="74" idx="1"/>
            <a:endCxn id="40" idx="1"/>
          </p:cNvCxnSpPr>
          <p:nvPr/>
        </p:nvCxnSpPr>
        <p:spPr bwMode="auto">
          <a:xfrm rot="10800000" flipH="1" flipV="1">
            <a:off x="6275042" y="2168761"/>
            <a:ext cx="39466" cy="2513180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Kobling: vinkel 44">
            <a:extLst>
              <a:ext uri="{FF2B5EF4-FFF2-40B4-BE49-F238E27FC236}">
                <a16:creationId xmlns:a16="http://schemas.microsoft.com/office/drawing/2014/main" id="{4F3C17AA-90C7-4ED7-8C55-5C61DA52D8DE}"/>
              </a:ext>
            </a:extLst>
          </p:cNvPr>
          <p:cNvCxnSpPr>
            <a:cxnSpLocks/>
            <a:stCxn id="74" idx="1"/>
            <a:endCxn id="41" idx="1"/>
          </p:cNvCxnSpPr>
          <p:nvPr/>
        </p:nvCxnSpPr>
        <p:spPr bwMode="auto">
          <a:xfrm rot="10800000" flipH="1" flipV="1">
            <a:off x="6275042" y="2168761"/>
            <a:ext cx="39466" cy="3073457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49AF2966-7C38-4453-AA63-A063F282C04F}"/>
              </a:ext>
            </a:extLst>
          </p:cNvPr>
          <p:cNvCxnSpPr>
            <a:cxnSpLocks/>
            <a:stCxn id="74" idx="1"/>
            <a:endCxn id="42" idx="1"/>
          </p:cNvCxnSpPr>
          <p:nvPr/>
        </p:nvCxnSpPr>
        <p:spPr bwMode="auto">
          <a:xfrm rot="10800000" flipH="1" flipV="1">
            <a:off x="6275042" y="2168761"/>
            <a:ext cx="39466" cy="3633733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Kobling: vinkel 46">
            <a:extLst>
              <a:ext uri="{FF2B5EF4-FFF2-40B4-BE49-F238E27FC236}">
                <a16:creationId xmlns:a16="http://schemas.microsoft.com/office/drawing/2014/main" id="{9D836173-EA27-4B71-865F-2562C41FC36B}"/>
              </a:ext>
            </a:extLst>
          </p:cNvPr>
          <p:cNvCxnSpPr>
            <a:cxnSpLocks/>
            <a:stCxn id="74" idx="1"/>
            <a:endCxn id="43" idx="1"/>
          </p:cNvCxnSpPr>
          <p:nvPr/>
        </p:nvCxnSpPr>
        <p:spPr bwMode="auto">
          <a:xfrm rot="10800000" flipH="1" flipV="1">
            <a:off x="6275042" y="2168761"/>
            <a:ext cx="39466" cy="4194006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Rektangel 85">
            <a:extLst>
              <a:ext uri="{FF2B5EF4-FFF2-40B4-BE49-F238E27FC236}">
                <a16:creationId xmlns:a16="http://schemas.microsoft.com/office/drawing/2014/main" id="{5BFF19F5-BB47-43CC-A05C-68666BB6AB91}"/>
              </a:ext>
            </a:extLst>
          </p:cNvPr>
          <p:cNvSpPr/>
          <p:nvPr/>
        </p:nvSpPr>
        <p:spPr bwMode="auto">
          <a:xfrm>
            <a:off x="3630487" y="443914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Lower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cxnSp>
        <p:nvCxnSpPr>
          <p:cNvPr id="132" name="Kobling: vinkel 131">
            <a:extLst>
              <a:ext uri="{FF2B5EF4-FFF2-40B4-BE49-F238E27FC236}">
                <a16:creationId xmlns:a16="http://schemas.microsoft.com/office/drawing/2014/main" id="{6A12C303-2CBB-42CE-A8F3-26E87FE589F7}"/>
              </a:ext>
            </a:extLst>
          </p:cNvPr>
          <p:cNvCxnSpPr>
            <a:cxnSpLocks/>
            <a:stCxn id="76" idx="1"/>
            <a:endCxn id="86" idx="1"/>
          </p:cNvCxnSpPr>
          <p:nvPr/>
        </p:nvCxnSpPr>
        <p:spPr bwMode="auto">
          <a:xfrm rot="10800000" flipH="1" flipV="1">
            <a:off x="3570999" y="2168762"/>
            <a:ext cx="59487" cy="2528914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Kobling: vinkel 132">
            <a:extLst>
              <a:ext uri="{FF2B5EF4-FFF2-40B4-BE49-F238E27FC236}">
                <a16:creationId xmlns:a16="http://schemas.microsoft.com/office/drawing/2014/main" id="{04908531-9973-4FA7-A625-9B0B7999739E}"/>
              </a:ext>
            </a:extLst>
          </p:cNvPr>
          <p:cNvCxnSpPr>
            <a:cxnSpLocks/>
            <a:stCxn id="76" idx="1"/>
            <a:endCxn id="99" idx="1"/>
          </p:cNvCxnSpPr>
          <p:nvPr/>
        </p:nvCxnSpPr>
        <p:spPr bwMode="auto">
          <a:xfrm rot="10800000" flipH="1" flipV="1">
            <a:off x="3570999" y="2168762"/>
            <a:ext cx="59487" cy="1971714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ktangel 98">
            <a:extLst>
              <a:ext uri="{FF2B5EF4-FFF2-40B4-BE49-F238E27FC236}">
                <a16:creationId xmlns:a16="http://schemas.microsoft.com/office/drawing/2014/main" id="{D8B30CD0-3814-4270-A81D-074DC06F0E7B}"/>
              </a:ext>
            </a:extLst>
          </p:cNvPr>
          <p:cNvSpPr/>
          <p:nvPr/>
        </p:nvSpPr>
        <p:spPr bwMode="auto">
          <a:xfrm>
            <a:off x="3630487" y="388194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Upper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8A92A1-C659-46EB-BEFA-F93E99E0D8E4}"/>
              </a:ext>
            </a:extLst>
          </p:cNvPr>
          <p:cNvSpPr/>
          <p:nvPr/>
        </p:nvSpPr>
        <p:spPr bwMode="auto">
          <a:xfrm>
            <a:off x="3630487" y="4996344"/>
            <a:ext cx="1660364" cy="47759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Gaustad and Geitmyrsveien</a:t>
            </a:r>
          </a:p>
        </p:txBody>
      </p:sp>
      <p:cxnSp>
        <p:nvCxnSpPr>
          <p:cNvPr id="102" name="Kobling: vinkel 101">
            <a:extLst>
              <a:ext uri="{FF2B5EF4-FFF2-40B4-BE49-F238E27FC236}">
                <a16:creationId xmlns:a16="http://schemas.microsoft.com/office/drawing/2014/main" id="{2C3C24D7-1457-443C-AE76-85F0164506E0}"/>
              </a:ext>
            </a:extLst>
          </p:cNvPr>
          <p:cNvCxnSpPr>
            <a:cxnSpLocks/>
            <a:stCxn id="76" idx="1"/>
            <a:endCxn id="100" idx="1"/>
          </p:cNvCxnSpPr>
          <p:nvPr/>
        </p:nvCxnSpPr>
        <p:spPr bwMode="auto">
          <a:xfrm rot="10800000" flipH="1" flipV="1">
            <a:off x="3570999" y="2168762"/>
            <a:ext cx="59487" cy="3066380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ktangel 120">
            <a:extLst>
              <a:ext uri="{FF2B5EF4-FFF2-40B4-BE49-F238E27FC236}">
                <a16:creationId xmlns:a16="http://schemas.microsoft.com/office/drawing/2014/main" id="{8475B788-49F2-4A00-9ABD-99C9DB7A977F}"/>
              </a:ext>
            </a:extLst>
          </p:cNvPr>
          <p:cNvSpPr/>
          <p:nvPr/>
        </p:nvSpPr>
        <p:spPr bwMode="auto">
          <a:xfrm>
            <a:off x="3571767" y="3292259"/>
            <a:ext cx="1772351" cy="2233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5" name="Rektangel 124">
            <a:extLst>
              <a:ext uri="{FF2B5EF4-FFF2-40B4-BE49-F238E27FC236}">
                <a16:creationId xmlns:a16="http://schemas.microsoft.com/office/drawing/2014/main" id="{D841F3BE-CBF8-4DA4-A0AF-AF4B876AEDDF}"/>
              </a:ext>
            </a:extLst>
          </p:cNvPr>
          <p:cNvSpPr/>
          <p:nvPr/>
        </p:nvSpPr>
        <p:spPr bwMode="auto">
          <a:xfrm>
            <a:off x="1828801" y="1100899"/>
            <a:ext cx="2602290" cy="25883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Chief Information Security </a:t>
            </a:r>
            <a:r>
              <a:rPr lang="nb-NO" sz="1320" i="1" dirty="0" err="1">
                <a:solidFill>
                  <a:srgbClr val="000000"/>
                </a:solidFill>
                <a:latin typeface="Arial"/>
                <a:ea typeface="ヒラギノ角ゴ Pro W3"/>
              </a:rPr>
              <a:t>Officer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146" name="Kobling: vinkel 145">
            <a:extLst>
              <a:ext uri="{FF2B5EF4-FFF2-40B4-BE49-F238E27FC236}">
                <a16:creationId xmlns:a16="http://schemas.microsoft.com/office/drawing/2014/main" id="{D747282D-667C-455D-8111-680B123D94B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412551" y="1230317"/>
            <a:ext cx="242514" cy="3484392"/>
          </a:xfrm>
          <a:prstGeom prst="bentConnector3">
            <a:avLst>
              <a:gd name="adj1" fmla="val 194263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Kobling: vinkel 91">
            <a:extLst>
              <a:ext uri="{FF2B5EF4-FFF2-40B4-BE49-F238E27FC236}">
                <a16:creationId xmlns:a16="http://schemas.microsoft.com/office/drawing/2014/main" id="{288446AD-C455-46A7-AABA-BC16B57409E0}"/>
              </a:ext>
            </a:extLst>
          </p:cNvPr>
          <p:cNvCxnSpPr>
            <a:cxnSpLocks/>
            <a:stCxn id="62" idx="1"/>
            <a:endCxn id="125" idx="3"/>
          </p:cNvCxnSpPr>
          <p:nvPr/>
        </p:nvCxnSpPr>
        <p:spPr bwMode="auto">
          <a:xfrm rot="10800000">
            <a:off x="4431092" y="1230317"/>
            <a:ext cx="832265" cy="19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Rektangel 126">
            <a:extLst>
              <a:ext uri="{FF2B5EF4-FFF2-40B4-BE49-F238E27FC236}">
                <a16:creationId xmlns:a16="http://schemas.microsoft.com/office/drawing/2014/main" id="{A61EAFF6-E9A5-4E08-BD80-409C1E8FE6C3}"/>
              </a:ext>
            </a:extLst>
          </p:cNvPr>
          <p:cNvSpPr/>
          <p:nvPr/>
        </p:nvSpPr>
        <p:spPr bwMode="auto">
          <a:xfrm>
            <a:off x="6314508" y="3858277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Web Development</a:t>
            </a:r>
          </a:p>
        </p:txBody>
      </p:sp>
      <p:cxnSp>
        <p:nvCxnSpPr>
          <p:cNvPr id="128" name="Kobling: vinkel 127">
            <a:extLst>
              <a:ext uri="{FF2B5EF4-FFF2-40B4-BE49-F238E27FC236}">
                <a16:creationId xmlns:a16="http://schemas.microsoft.com/office/drawing/2014/main" id="{615FF151-9B1E-4691-8802-19169AF34158}"/>
              </a:ext>
            </a:extLst>
          </p:cNvPr>
          <p:cNvCxnSpPr>
            <a:cxnSpLocks/>
            <a:stCxn id="74" idx="1"/>
            <a:endCxn id="127" idx="1"/>
          </p:cNvCxnSpPr>
          <p:nvPr/>
        </p:nvCxnSpPr>
        <p:spPr bwMode="auto">
          <a:xfrm rot="10800000" flipH="1" flipV="1">
            <a:off x="6275042" y="2168761"/>
            <a:ext cx="39466" cy="1952904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B5E0ADB1-D39E-43F8-AC75-2C1E52BBC5D3}"/>
              </a:ext>
            </a:extLst>
          </p:cNvPr>
          <p:cNvSpPr/>
          <p:nvPr/>
        </p:nvSpPr>
        <p:spPr bwMode="auto">
          <a:xfrm>
            <a:off x="7743519" y="1102239"/>
            <a:ext cx="1298135" cy="26595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Advisors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90" name="Kobling: vinkel 89">
            <a:extLst>
              <a:ext uri="{FF2B5EF4-FFF2-40B4-BE49-F238E27FC236}">
                <a16:creationId xmlns:a16="http://schemas.microsoft.com/office/drawing/2014/main" id="{4CA9DD7B-6A92-4A2E-8ACB-E15C3F9AF089}"/>
              </a:ext>
            </a:extLst>
          </p:cNvPr>
          <p:cNvCxnSpPr>
            <a:cxnSpLocks/>
            <a:stCxn id="89" idx="1"/>
            <a:endCxn id="62" idx="3"/>
          </p:cNvCxnSpPr>
          <p:nvPr/>
        </p:nvCxnSpPr>
        <p:spPr bwMode="auto">
          <a:xfrm rot="10800000">
            <a:off x="6818729" y="1232280"/>
            <a:ext cx="924790" cy="293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ktangel 74">
            <a:extLst>
              <a:ext uri="{FF2B5EF4-FFF2-40B4-BE49-F238E27FC236}">
                <a16:creationId xmlns:a16="http://schemas.microsoft.com/office/drawing/2014/main" id="{90B89B43-05EA-4294-8FF9-D0C2DE9CF0EF}"/>
              </a:ext>
            </a:extLst>
          </p:cNvPr>
          <p:cNvSpPr/>
          <p:nvPr/>
        </p:nvSpPr>
        <p:spPr bwMode="auto">
          <a:xfrm>
            <a:off x="9047927" y="1787218"/>
            <a:ext cx="1826400" cy="60486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Infrastructure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78" name="Kobling: vinkel 49">
            <a:extLst>
              <a:ext uri="{FF2B5EF4-FFF2-40B4-BE49-F238E27FC236}">
                <a16:creationId xmlns:a16="http://schemas.microsoft.com/office/drawing/2014/main" id="{D1E56A25-7FA6-415C-9311-ACC745A6D464}"/>
              </a:ext>
            </a:extLst>
          </p:cNvPr>
          <p:cNvCxnSpPr>
            <a:cxnSpLocks/>
            <a:stCxn id="77" idx="1"/>
          </p:cNvCxnSpPr>
          <p:nvPr/>
        </p:nvCxnSpPr>
        <p:spPr bwMode="auto">
          <a:xfrm rot="10800000" flipV="1">
            <a:off x="8578576" y="2089651"/>
            <a:ext cx="469351" cy="86407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ktangel 50">
            <a:extLst>
              <a:ext uri="{FF2B5EF4-FFF2-40B4-BE49-F238E27FC236}">
                <a16:creationId xmlns:a16="http://schemas.microsoft.com/office/drawing/2014/main" id="{BA3FE4C3-D235-4A62-9EAC-EF4D8A1D338C}"/>
              </a:ext>
            </a:extLst>
          </p:cNvPr>
          <p:cNvSpPr/>
          <p:nvPr/>
        </p:nvSpPr>
        <p:spPr bwMode="auto">
          <a:xfrm>
            <a:off x="8578576" y="3143916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dirty="0">
                <a:solidFill>
                  <a:srgbClr val="FFFFFF"/>
                </a:solidFill>
                <a:latin typeface="Arial"/>
                <a:ea typeface="ヒラギノ角ゴ Pro W3"/>
              </a:rPr>
              <a:t>Server and Storage Management</a:t>
            </a:r>
          </a:p>
        </p:txBody>
      </p:sp>
      <p:cxnSp>
        <p:nvCxnSpPr>
          <p:cNvPr id="80" name="Kobling: vinkel 51">
            <a:extLst>
              <a:ext uri="{FF2B5EF4-FFF2-40B4-BE49-F238E27FC236}">
                <a16:creationId xmlns:a16="http://schemas.microsoft.com/office/drawing/2014/main" id="{F8B90419-F0A8-4D1C-A0A9-0FAD1AB23F94}"/>
              </a:ext>
            </a:extLst>
          </p:cNvPr>
          <p:cNvCxnSpPr>
            <a:cxnSpLocks/>
            <a:stCxn id="77" idx="1"/>
            <a:endCxn id="79" idx="1"/>
          </p:cNvCxnSpPr>
          <p:nvPr/>
        </p:nvCxnSpPr>
        <p:spPr bwMode="auto">
          <a:xfrm rot="10800000" flipV="1">
            <a:off x="8578576" y="2089651"/>
            <a:ext cx="469351" cy="1270265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ktangel 52">
            <a:extLst>
              <a:ext uri="{FF2B5EF4-FFF2-40B4-BE49-F238E27FC236}">
                <a16:creationId xmlns:a16="http://schemas.microsoft.com/office/drawing/2014/main" id="{A7283949-45B7-4305-858D-5FCFF54E9C74}"/>
              </a:ext>
            </a:extLst>
          </p:cNvPr>
          <p:cNvSpPr/>
          <p:nvPr/>
        </p:nvSpPr>
        <p:spPr bwMode="auto">
          <a:xfrm>
            <a:off x="8578576" y="3550111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IoT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83" name="Kobling: vinkel 53">
            <a:extLst>
              <a:ext uri="{FF2B5EF4-FFF2-40B4-BE49-F238E27FC236}">
                <a16:creationId xmlns:a16="http://schemas.microsoft.com/office/drawing/2014/main" id="{28A153DA-2A74-4524-833F-585A25467816}"/>
              </a:ext>
            </a:extLst>
          </p:cNvPr>
          <p:cNvCxnSpPr>
            <a:cxnSpLocks/>
            <a:stCxn id="77" idx="1"/>
            <a:endCxn id="82" idx="1"/>
          </p:cNvCxnSpPr>
          <p:nvPr/>
        </p:nvCxnSpPr>
        <p:spPr bwMode="auto">
          <a:xfrm rot="10800000" flipV="1">
            <a:off x="8578576" y="2089651"/>
            <a:ext cx="469351" cy="167646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Rektangel 54">
            <a:extLst>
              <a:ext uri="{FF2B5EF4-FFF2-40B4-BE49-F238E27FC236}">
                <a16:creationId xmlns:a16="http://schemas.microsoft.com/office/drawing/2014/main" id="{01842B40-697D-4F06-9A3A-A29D6320E0F6}"/>
              </a:ext>
            </a:extLst>
          </p:cNvPr>
          <p:cNvSpPr/>
          <p:nvPr/>
        </p:nvSpPr>
        <p:spPr bwMode="auto">
          <a:xfrm>
            <a:off x="8578576" y="4111473"/>
            <a:ext cx="1267690" cy="60323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Operations, Data Collection and Automation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94" name="Kobling: vinkel 55">
            <a:extLst>
              <a:ext uri="{FF2B5EF4-FFF2-40B4-BE49-F238E27FC236}">
                <a16:creationId xmlns:a16="http://schemas.microsoft.com/office/drawing/2014/main" id="{4AC4219C-931B-449A-85A9-0689E78796B3}"/>
              </a:ext>
            </a:extLst>
          </p:cNvPr>
          <p:cNvCxnSpPr>
            <a:cxnSpLocks/>
            <a:stCxn id="77" idx="1"/>
            <a:endCxn id="91" idx="1"/>
          </p:cNvCxnSpPr>
          <p:nvPr/>
        </p:nvCxnSpPr>
        <p:spPr bwMode="auto">
          <a:xfrm rot="10800000" flipV="1">
            <a:off x="8578576" y="2089651"/>
            <a:ext cx="469351" cy="2323439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ktangel 86">
            <a:extLst>
              <a:ext uri="{FF2B5EF4-FFF2-40B4-BE49-F238E27FC236}">
                <a16:creationId xmlns:a16="http://schemas.microsoft.com/office/drawing/2014/main" id="{84B93CB1-38B5-4F11-B734-B1005DDFCBFB}"/>
              </a:ext>
            </a:extLst>
          </p:cNvPr>
          <p:cNvSpPr/>
          <p:nvPr/>
        </p:nvSpPr>
        <p:spPr bwMode="auto">
          <a:xfrm>
            <a:off x="8578576" y="474099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Integrations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Identities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97" name="Rektangel 106">
            <a:extLst>
              <a:ext uri="{FF2B5EF4-FFF2-40B4-BE49-F238E27FC236}">
                <a16:creationId xmlns:a16="http://schemas.microsoft.com/office/drawing/2014/main" id="{8D964C4B-A208-497B-839E-1A1E4F78D18A}"/>
              </a:ext>
            </a:extLst>
          </p:cNvPr>
          <p:cNvSpPr/>
          <p:nvPr/>
        </p:nvSpPr>
        <p:spPr bwMode="auto">
          <a:xfrm>
            <a:off x="8578576" y="5147189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Application Platforms</a:t>
            </a:r>
          </a:p>
        </p:txBody>
      </p:sp>
      <p:sp>
        <p:nvSpPr>
          <p:cNvPr id="98" name="Rektangel 107">
            <a:extLst>
              <a:ext uri="{FF2B5EF4-FFF2-40B4-BE49-F238E27FC236}">
                <a16:creationId xmlns:a16="http://schemas.microsoft.com/office/drawing/2014/main" id="{7756BAE6-F9C6-4909-8F50-65C22E99B1C7}"/>
              </a:ext>
            </a:extLst>
          </p:cNvPr>
          <p:cNvSpPr/>
          <p:nvPr/>
        </p:nvSpPr>
        <p:spPr bwMode="auto">
          <a:xfrm>
            <a:off x="8578576" y="555338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Database Operations</a:t>
            </a:r>
          </a:p>
        </p:txBody>
      </p:sp>
      <p:sp>
        <p:nvSpPr>
          <p:cNvPr id="101" name="Rektangel 108">
            <a:extLst>
              <a:ext uri="{FF2B5EF4-FFF2-40B4-BE49-F238E27FC236}">
                <a16:creationId xmlns:a16="http://schemas.microsoft.com/office/drawing/2014/main" id="{93BB5E91-C6F4-4079-9686-ACCFD9EC5AFC}"/>
              </a:ext>
            </a:extLst>
          </p:cNvPr>
          <p:cNvSpPr/>
          <p:nvPr/>
        </p:nvSpPr>
        <p:spPr bwMode="auto">
          <a:xfrm>
            <a:off x="10054379" y="3624765"/>
            <a:ext cx="1153513" cy="53580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Digital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Communication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Platforms</a:t>
            </a:r>
          </a:p>
        </p:txBody>
      </p:sp>
      <p:sp>
        <p:nvSpPr>
          <p:cNvPr id="103" name="Rektangel 109">
            <a:extLst>
              <a:ext uri="{FF2B5EF4-FFF2-40B4-BE49-F238E27FC236}">
                <a16:creationId xmlns:a16="http://schemas.microsoft.com/office/drawing/2014/main" id="{A0B9536A-FCA3-47AC-8133-C03B4FE7C722}"/>
              </a:ext>
            </a:extLst>
          </p:cNvPr>
          <p:cNvSpPr/>
          <p:nvPr/>
        </p:nvSpPr>
        <p:spPr bwMode="auto">
          <a:xfrm>
            <a:off x="10044747" y="2729063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Windows Applications</a:t>
            </a:r>
          </a:p>
        </p:txBody>
      </p:sp>
      <p:sp>
        <p:nvSpPr>
          <p:cNvPr id="104" name="Rektangel 110">
            <a:extLst>
              <a:ext uri="{FF2B5EF4-FFF2-40B4-BE49-F238E27FC236}">
                <a16:creationId xmlns:a16="http://schemas.microsoft.com/office/drawing/2014/main" id="{5B35E21B-E4CE-4DD4-AA49-E973DE0F0C37}"/>
              </a:ext>
            </a:extLst>
          </p:cNvPr>
          <p:cNvSpPr/>
          <p:nvPr/>
        </p:nvSpPr>
        <p:spPr bwMode="auto">
          <a:xfrm>
            <a:off x="10054380" y="4190134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Operating Systems</a:t>
            </a:r>
          </a:p>
        </p:txBody>
      </p:sp>
      <p:cxnSp>
        <p:nvCxnSpPr>
          <p:cNvPr id="105" name="Kobling: vinkel 111">
            <a:extLst>
              <a:ext uri="{FF2B5EF4-FFF2-40B4-BE49-F238E27FC236}">
                <a16:creationId xmlns:a16="http://schemas.microsoft.com/office/drawing/2014/main" id="{2ECC97F9-7A6A-4236-AF5B-838819385C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033" y="2089649"/>
            <a:ext cx="469351" cy="282139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Kobling: vinkel 112">
            <a:extLst>
              <a:ext uri="{FF2B5EF4-FFF2-40B4-BE49-F238E27FC236}">
                <a16:creationId xmlns:a16="http://schemas.microsoft.com/office/drawing/2014/main" id="{047B3220-3317-4450-BCA3-1E6CC0A7B2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72303" y="2089573"/>
            <a:ext cx="469351" cy="3268213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Kobling: vinkel 113">
            <a:extLst>
              <a:ext uri="{FF2B5EF4-FFF2-40B4-BE49-F238E27FC236}">
                <a16:creationId xmlns:a16="http://schemas.microsoft.com/office/drawing/2014/main" id="{C6C0F4B6-5CDE-4089-89EE-41ECD1AE0F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499" y="2087466"/>
            <a:ext cx="469351" cy="371502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Kobling: vinkel 114">
            <a:extLst>
              <a:ext uri="{FF2B5EF4-FFF2-40B4-BE49-F238E27FC236}">
                <a16:creationId xmlns:a16="http://schemas.microsoft.com/office/drawing/2014/main" id="{067D89D9-0058-4DC5-9DC0-F0B7A0F9D1A8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3932" cy="881527"/>
          </a:xfrm>
          <a:prstGeom prst="bentConnector3">
            <a:avLst>
              <a:gd name="adj1" fmla="val 18468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Kobling: vinkel 115">
            <a:extLst>
              <a:ext uri="{FF2B5EF4-FFF2-40B4-BE49-F238E27FC236}">
                <a16:creationId xmlns:a16="http://schemas.microsoft.com/office/drawing/2014/main" id="{BE5C0048-FB64-4F6D-B322-5BC7698C4967}"/>
              </a:ext>
            </a:extLst>
          </p:cNvPr>
          <p:cNvCxnSpPr>
            <a:cxnSpLocks/>
          </p:cNvCxnSpPr>
          <p:nvPr/>
        </p:nvCxnSpPr>
        <p:spPr bwMode="auto">
          <a:xfrm>
            <a:off x="10874327" y="2073750"/>
            <a:ext cx="333564" cy="1826869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Kobling: vinkel 116">
            <a:extLst>
              <a:ext uri="{FF2B5EF4-FFF2-40B4-BE49-F238E27FC236}">
                <a16:creationId xmlns:a16="http://schemas.microsoft.com/office/drawing/2014/main" id="{8F854C35-AAA7-4F1A-ABC5-F199BB9B113B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33565" cy="2340336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ktangel 92">
            <a:extLst>
              <a:ext uri="{FF2B5EF4-FFF2-40B4-BE49-F238E27FC236}">
                <a16:creationId xmlns:a16="http://schemas.microsoft.com/office/drawing/2014/main" id="{5E328D1B-B738-44EC-96C0-66626023E8EE}"/>
              </a:ext>
            </a:extLst>
          </p:cNvPr>
          <p:cNvSpPr/>
          <p:nvPr/>
        </p:nvSpPr>
        <p:spPr bwMode="auto">
          <a:xfrm>
            <a:off x="10049991" y="3160426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Workspace</a:t>
            </a:r>
          </a:p>
        </p:txBody>
      </p:sp>
      <p:sp>
        <p:nvSpPr>
          <p:cNvPr id="129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45424" y="2699790"/>
            <a:ext cx="1353262" cy="129985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1" name="Kobling: vinkel 129">
            <a:extLst>
              <a:ext uri="{FF2B5EF4-FFF2-40B4-BE49-F238E27FC236}">
                <a16:creationId xmlns:a16="http://schemas.microsoft.com/office/drawing/2014/main" id="{104B23B7-785C-4C72-BA53-37130C0A2091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9176" cy="1310628"/>
          </a:xfrm>
          <a:prstGeom prst="bentConnector3">
            <a:avLst>
              <a:gd name="adj1" fmla="val 18333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ktangel 48">
            <a:extLst>
              <a:ext uri="{FF2B5EF4-FFF2-40B4-BE49-F238E27FC236}">
                <a16:creationId xmlns:a16="http://schemas.microsoft.com/office/drawing/2014/main" id="{4ADF9134-11FE-4042-AA68-BE72E72C2DB7}"/>
              </a:ext>
            </a:extLst>
          </p:cNvPr>
          <p:cNvSpPr/>
          <p:nvPr/>
        </p:nvSpPr>
        <p:spPr bwMode="auto">
          <a:xfrm>
            <a:off x="8585674" y="2720685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Network Operations</a:t>
            </a:r>
          </a:p>
        </p:txBody>
      </p:sp>
      <p:sp>
        <p:nvSpPr>
          <p:cNvPr id="87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35790" y="4091064"/>
            <a:ext cx="1362896" cy="193022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9986837" y="2699789"/>
            <a:ext cx="1292072" cy="198215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78E0CB-099D-A46D-6F30-AA14A93685E0}"/>
              </a:ext>
            </a:extLst>
          </p:cNvPr>
          <p:cNvCxnSpPr>
            <a:endCxn id="125" idx="1"/>
          </p:cNvCxnSpPr>
          <p:nvPr/>
        </p:nvCxnSpPr>
        <p:spPr bwMode="auto">
          <a:xfrm>
            <a:off x="1655066" y="1230316"/>
            <a:ext cx="173735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5F55152-F349-BF81-A973-576E4C4EB007}"/>
              </a:ext>
            </a:extLst>
          </p:cNvPr>
          <p:cNvSpPr/>
          <p:nvPr/>
        </p:nvSpPr>
        <p:spPr bwMode="auto">
          <a:xfrm>
            <a:off x="3590369" y="2116541"/>
            <a:ext cx="45838" cy="193699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54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3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5.xml><?xml version="1.0" encoding="utf-8"?>
<a:theme xmlns:a="http://schemas.openxmlformats.org/drawingml/2006/main" name="3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D1722C5417E428A4C08AC84E2D0D1" ma:contentTypeVersion="2" ma:contentTypeDescription="Create a new document." ma:contentTypeScope="" ma:versionID="2d943a95def0323a13dd5035a9c1083d">
  <xsd:schema xmlns:xsd="http://www.w3.org/2001/XMLSchema" xmlns:xs="http://www.w3.org/2001/XMLSchema" xmlns:p="http://schemas.microsoft.com/office/2006/metadata/properties" xmlns:ns2="51cbbaba-69d4-4370-93dc-027b4c3535ca" targetNamespace="http://schemas.microsoft.com/office/2006/metadata/properties" ma:root="true" ma:fieldsID="450d32cd9400e44143311b2d9047a5ab" ns2:_="">
    <xsd:import namespace="51cbbaba-69d4-4370-93dc-027b4c353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bbaba-69d4-4370-93dc-027b4c3535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51cbbaba-69d4-4370-93dc-027b4c3535c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FBF75E6-C040-44FD-A894-7FA95550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cbbaba-69d4-4370-93dc-027b4c353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2155</TotalTime>
  <Words>195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Arial, sans-serif</vt:lpstr>
      <vt:lpstr>Calibri</vt:lpstr>
      <vt:lpstr>Office Theme</vt:lpstr>
      <vt:lpstr>1_Office Theme</vt:lpstr>
      <vt:lpstr>3_UIONorsk16-10</vt:lpstr>
      <vt:lpstr>2_Office Theme</vt:lpstr>
      <vt:lpstr>3_Office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Gyda Kjekshus</cp:lastModifiedBy>
  <cp:revision>84</cp:revision>
  <cp:lastPrinted>2024-12-06T13:01:57Z</cp:lastPrinted>
  <dcterms:created xsi:type="dcterms:W3CDTF">2021-08-18T11:48:17Z</dcterms:created>
  <dcterms:modified xsi:type="dcterms:W3CDTF">2024-12-06T13:08:10Z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0x0101001EED1722C5417E428A4C08AC84E2D0D1</vt:lpwstr>
  </property>
  <property fmtid="{D5CDD505-2E9C-101B-9397-08002B2CF9AE}" pid="3" name="_dlc_DocIdItemGuid">
    <vt:lpwstr>60f82c51-e997-4246-8d27-ec3536cdfe10</vt:lpwstr>
  </property>
</Properties>
</file>