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73" r:id="rId3"/>
    <p:sldId id="274" r:id="rId4"/>
    <p:sldId id="257" r:id="rId5"/>
    <p:sldId id="275" r:id="rId6"/>
    <p:sldId id="271" r:id="rId7"/>
    <p:sldId id="276" r:id="rId8"/>
    <p:sldId id="270" r:id="rId9"/>
    <p:sldId id="296" r:id="rId10"/>
    <p:sldId id="297" r:id="rId11"/>
    <p:sldId id="300" r:id="rId12"/>
    <p:sldId id="299" r:id="rId13"/>
    <p:sldId id="298" r:id="rId14"/>
    <p:sldId id="301" r:id="rId15"/>
    <p:sldId id="284" r:id="rId16"/>
    <p:sldId id="281" r:id="rId17"/>
    <p:sldId id="282" r:id="rId18"/>
    <p:sldId id="283" r:id="rId19"/>
    <p:sldId id="310" r:id="rId20"/>
    <p:sldId id="307" r:id="rId21"/>
    <p:sldId id="295" r:id="rId22"/>
    <p:sldId id="279" r:id="rId23"/>
    <p:sldId id="280" r:id="rId24"/>
    <p:sldId id="304" r:id="rId25"/>
    <p:sldId id="305" r:id="rId26"/>
    <p:sldId id="286" r:id="rId27"/>
    <p:sldId id="303" r:id="rId28"/>
    <p:sldId id="306" r:id="rId29"/>
    <p:sldId id="287" r:id="rId30"/>
    <p:sldId id="302" r:id="rId31"/>
    <p:sldId id="292" r:id="rId32"/>
    <p:sldId id="293" r:id="rId33"/>
    <p:sldId id="294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3"/>
    <p:restoredTop sz="65015"/>
  </p:normalViewPr>
  <p:slideViewPr>
    <p:cSldViewPr snapToGrid="0">
      <p:cViewPr varScale="1">
        <p:scale>
          <a:sx n="72" d="100"/>
          <a:sy n="72" d="100"/>
        </p:scale>
        <p:origin x="12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4FA87-E135-4643-85D8-707BB4835369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15637-1881-2B4E-B845-99027ACDFB8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2913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Motivasjon – få til ting sammen</a:t>
            </a:r>
          </a:p>
          <a:p>
            <a:r>
              <a:rPr lang="en-NO" dirty="0"/>
              <a:t>Å være til glede og nytte for folk</a:t>
            </a:r>
          </a:p>
          <a:p>
            <a:r>
              <a:rPr lang="en-NO" dirty="0"/>
              <a:t>Vanskelige oppgaver / utfordringer</a:t>
            </a:r>
          </a:p>
          <a:p>
            <a:r>
              <a:rPr lang="en-NO" dirty="0"/>
              <a:t>Å bli vist tillit</a:t>
            </a:r>
          </a:p>
          <a:p>
            <a:r>
              <a:rPr lang="en-NO" dirty="0"/>
              <a:t>Nyvinning</a:t>
            </a:r>
          </a:p>
          <a:p>
            <a:r>
              <a:rPr lang="en-NO" dirty="0"/>
              <a:t>Innovasjon</a:t>
            </a:r>
          </a:p>
          <a:p>
            <a:r>
              <a:rPr lang="en-NO" dirty="0"/>
              <a:t>Improvisasjon</a:t>
            </a:r>
          </a:p>
          <a:p>
            <a:r>
              <a:rPr lang="en-NO" dirty="0"/>
              <a:t>Flinke og motiverte medarbeidere</a:t>
            </a:r>
          </a:p>
          <a:p>
            <a:r>
              <a:rPr lang="en-NO" dirty="0"/>
              <a:t>Gode tilbakemeldinger</a:t>
            </a:r>
          </a:p>
          <a:p>
            <a:r>
              <a:rPr lang="en-NO" dirty="0"/>
              <a:t>Penger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6846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61658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Slurv</a:t>
            </a:r>
          </a:p>
          <a:p>
            <a:r>
              <a:rPr lang="en-NO" dirty="0"/>
              <a:t>Latskap / dårlig innsatsvilje</a:t>
            </a:r>
          </a:p>
          <a:p>
            <a:r>
              <a:rPr lang="en-NO" dirty="0"/>
              <a:t>Lureri / unnasluntring</a:t>
            </a:r>
          </a:p>
          <a:p>
            <a:r>
              <a:rPr lang="en-NO" dirty="0"/>
              <a:t>Upålitelighet / ikke holde avtaler</a:t>
            </a:r>
          </a:p>
          <a:p>
            <a:r>
              <a:rPr lang="en-NO" dirty="0"/>
              <a:t>Treghet</a:t>
            </a:r>
          </a:p>
          <a:p>
            <a:r>
              <a:rPr lang="en-NO" dirty="0"/>
              <a:t>Ubesluttsomhet / vegring mot handling</a:t>
            </a:r>
          </a:p>
          <a:p>
            <a:r>
              <a:rPr lang="en-NO" dirty="0"/>
              <a:t>Monotoni</a:t>
            </a:r>
          </a:p>
          <a:p>
            <a:r>
              <a:rPr lang="en-NO" dirty="0"/>
              <a:t>Byråkrati</a:t>
            </a:r>
          </a:p>
          <a:p>
            <a:r>
              <a:rPr lang="en-NO" dirty="0"/>
              <a:t>For mange regler</a:t>
            </a:r>
          </a:p>
          <a:p>
            <a:r>
              <a:rPr lang="en-NO" dirty="0"/>
              <a:t>Feil fokus</a:t>
            </a:r>
          </a:p>
          <a:p>
            <a:r>
              <a:rPr lang="en-NO" dirty="0"/>
              <a:t>Micromgmt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3600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Cand Scient </a:t>
            </a:r>
            <a:r>
              <a:rPr lang="en-GB" dirty="0"/>
              <a:t>I Education 1995-2000 </a:t>
            </a:r>
            <a:r>
              <a:rPr lang="en-GB" dirty="0" err="1"/>
              <a:t>ved</a:t>
            </a:r>
            <a:r>
              <a:rPr lang="en-GB" dirty="0"/>
              <a:t> </a:t>
            </a:r>
            <a:r>
              <a:rPr lang="en-GB" dirty="0" err="1"/>
              <a:t>UiO</a:t>
            </a:r>
            <a:endParaRPr lang="en-GB" dirty="0"/>
          </a:p>
          <a:p>
            <a:r>
              <a:rPr lang="en-GB" dirty="0" err="1"/>
              <a:t>Grunder</a:t>
            </a:r>
            <a:r>
              <a:rPr lang="en-GB" dirty="0"/>
              <a:t> </a:t>
            </a:r>
            <a:r>
              <a:rPr lang="en-GB" dirty="0" err="1"/>
              <a:t>konsulent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daglig</a:t>
            </a:r>
            <a:r>
              <a:rPr lang="en-GB" dirty="0"/>
              <a:t> </a:t>
            </a:r>
            <a:r>
              <a:rPr lang="en-GB" dirty="0" err="1"/>
              <a:t>leder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LENT</a:t>
            </a:r>
          </a:p>
          <a:p>
            <a:r>
              <a:rPr lang="en-GB" dirty="0" err="1"/>
              <a:t>Opplæringskonsulent</a:t>
            </a:r>
            <a:r>
              <a:rPr lang="en-GB" dirty="0"/>
              <a:t> ICA</a:t>
            </a:r>
          </a:p>
          <a:p>
            <a:r>
              <a:rPr lang="en-GB" dirty="0" err="1"/>
              <a:t>Leder</a:t>
            </a:r>
            <a:r>
              <a:rPr lang="en-GB" dirty="0"/>
              <a:t> I </a:t>
            </a:r>
            <a:r>
              <a:rPr lang="en-GB" dirty="0" err="1"/>
              <a:t>organisasjonsutvikling</a:t>
            </a:r>
            <a:r>
              <a:rPr lang="en-GB" dirty="0"/>
              <a:t> for </a:t>
            </a:r>
            <a:r>
              <a:rPr lang="en-GB" dirty="0" err="1"/>
              <a:t>Vinmonopolet</a:t>
            </a:r>
            <a:endParaRPr lang="en-GB" dirty="0"/>
          </a:p>
          <a:p>
            <a:r>
              <a:rPr lang="en-GB" dirty="0" err="1"/>
              <a:t>Konsulent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Prospera</a:t>
            </a:r>
            <a:endParaRPr lang="en-GB" dirty="0"/>
          </a:p>
          <a:p>
            <a:r>
              <a:rPr lang="en-GB" dirty="0"/>
              <a:t>Redd </a:t>
            </a:r>
            <a:r>
              <a:rPr lang="en-GB" dirty="0" err="1"/>
              <a:t>Barna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14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88035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I lys av ny IT-org… </a:t>
            </a:r>
          </a:p>
          <a:p>
            <a:endParaRPr lang="en-NO" dirty="0"/>
          </a:p>
          <a:p>
            <a:r>
              <a:rPr lang="en-NO" dirty="0"/>
              <a:t>Nå er ihvertfall HJELP </a:t>
            </a:r>
            <a:r>
              <a:rPr lang="en-GB" dirty="0"/>
              <a:t>I</a:t>
            </a:r>
            <a:r>
              <a:rPr lang="en-NO" dirty="0"/>
              <a:t> samme linje og kan løfte ting; </a:t>
            </a:r>
          </a:p>
          <a:p>
            <a:r>
              <a:rPr lang="en-NO" dirty="0"/>
              <a:t>- </a:t>
            </a:r>
            <a:r>
              <a:rPr lang="en-GB" dirty="0"/>
              <a:t>H</a:t>
            </a:r>
            <a:r>
              <a:rPr lang="en-NO" dirty="0"/>
              <a:t>vordan melde og ta </a:t>
            </a:r>
            <a:r>
              <a:rPr lang="en-GB" dirty="0"/>
              <a:t>I</a:t>
            </a:r>
            <a:r>
              <a:rPr lang="en-NO" dirty="0"/>
              <a:t> mot ? Forslagskasser, github-issues, FFU-kontakt, hva er kontakt </a:t>
            </a:r>
            <a:r>
              <a:rPr lang="en-GB" dirty="0" err="1"/>
              <a:t>i</a:t>
            </a:r>
            <a:r>
              <a:rPr lang="en-GB" dirty="0"/>
              <a:t> ITI </a:t>
            </a:r>
            <a:r>
              <a:rPr lang="en-GB" dirty="0" err="1"/>
              <a:t>og</a:t>
            </a:r>
            <a:r>
              <a:rPr lang="en-GB" dirty="0"/>
              <a:t> SST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15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43027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17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17579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25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05140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15637-1881-2B4E-B845-99027ACDFB8A}" type="slidenum">
              <a:rPr lang="en-NO" smtClean="0"/>
              <a:t>30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8118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3307-2583-D348-8FA2-F63762B7D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33F63-F376-525E-FB61-742D81EEE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057C8-C2EA-394C-5DC1-F496C4F9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F8992-C4CE-76F5-5AFD-30B69DECE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9001-A211-7848-BF35-1DA1D65A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3397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C3AC-C14E-02D5-C860-1179FA7D1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65CBA-0820-AD71-B0E4-A77E26F02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BF370-9B00-3594-D5C1-24A339024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33F93-6B2B-CD73-47CB-669B277C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7099B-0ABB-7946-A5F8-66DA06DE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2399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7293-A20A-743E-6CDE-B4234855B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34706-A097-B538-5DC0-DBD24D132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A00A7-BCF1-1E5A-D53A-2617CF8C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2C091-0EF5-6133-FA96-18D3A894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EED9B-D9F1-D23F-0B04-CF8AA140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0531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46C8-35BB-731A-7C92-D33F7480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94700-2484-FF51-FFB1-8D10D039A5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79718-F871-8039-73AD-F22A43328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DCE72-CC99-35B3-E7BB-BFB4F7D0E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4CB67-C0EC-A8D5-826B-A539A100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A5797-D641-AF67-2979-B9A4BD38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995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5E67-7715-6B8A-1A81-F8C2CCFF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05458-57E2-A365-9245-325AD1821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771B4-3420-B666-5802-2513B5F9E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42130-9FED-DC4C-ED6B-DF27035E7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3F9EC5-DCE7-B609-2F11-C50220995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CE737F-7B9D-6054-C94A-DDA40CBD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F86ED3-F9BF-3652-2EAB-5B94A0891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16FD8E-7AF8-3984-84B8-81E54D9A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9953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5A7F-FCF0-79BB-17C3-3A5BC6D2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3BD3E8-AB7D-C433-AF1B-97468730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91A04-7988-5C24-6FF0-7AE35387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C591F-D217-8DAF-CF57-8CC584AAA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4154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7F7F8A-6301-FCB7-6DCF-D3DC95883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E996D9-D332-3002-8570-F9235CCCF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7613E-5773-916F-1827-8B52C403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7745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22FB-0BDE-1FF4-21F1-EAE847E43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FD1CD-69E4-797D-ED8B-D93E78687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AFA50-D8F9-AA4F-5264-CA62878D8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6B17D-7019-EC2A-93E4-88EF3DBF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F4393-A7A9-C18C-C64E-1F5B17D74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14349-A1A5-313D-C479-4845CAAE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1338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FBB2-C0FA-9856-CE15-A9F6740C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5B53D5-44BA-94F6-2CB0-F8F2C5AE5F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A4283-6356-1891-A08D-60DBA890F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424F3-8BBD-DCF7-CF8C-78969300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6284E-D64A-9B2B-E328-C7B29814B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9DBC9-F68E-3202-D918-4CC0632B0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8528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DFE46-2245-2222-1B74-CDA87499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97075-DFBE-3669-02A5-0E8B45FB4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418BF-FDD5-9135-24DF-9C8785F4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1685-ACCB-DDC1-D706-CEA45943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88982-3C55-6481-3943-4159928D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83373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4F9C36-A914-04BC-037E-F94B907B6C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0884D3-AACC-1DD4-1A44-FE9866158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ED5FB-0D5D-1B0B-75EB-8FC26A66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5DCDB-22E9-BF04-1BD2-06DBD6F60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6CB36-1E8D-6C1E-DFDE-6D86C668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0882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8C7284-ACAD-E3E4-070A-F7151656A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2C59D-30C8-2BCD-1B57-6FC59869B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E5E18-18B1-A863-0791-9375F6DB7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C4A4A-756A-EE4C-A33E-15DDD2116FA6}" type="datetimeFigureOut">
              <a:rPr lang="en-NO" smtClean="0"/>
              <a:t>24/05/2023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6F0D5-314C-E6FB-3117-A233E2CEF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DEAA4-5DD3-6F02-59B4-0149162DF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29785-DD91-774F-8B0A-B0C62D120A33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7497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it.uio.no/om/it-dir/planer/2023/" TargetMode="External"/><Relationship Id="rId2" Type="http://schemas.openxmlformats.org/officeDocument/2006/relationships/hyperlink" Target="https://www.usit.uio.n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4B93-2A85-6D66-1F23-3F6F314BC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Gard Thomassen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AB66C-DA16-0C97-C00A-519F89BE8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O" dirty="0"/>
              <a:t>IT-avdelingen</a:t>
            </a:r>
          </a:p>
          <a:p>
            <a:r>
              <a:rPr lang="en-NO" dirty="0"/>
              <a:t>UiO</a:t>
            </a:r>
          </a:p>
        </p:txBody>
      </p:sp>
    </p:spTree>
    <p:extLst>
      <p:ext uri="{BB962C8B-B14F-4D97-AF65-F5344CB8AC3E}">
        <p14:creationId xmlns:p14="http://schemas.microsoft.com/office/powerpoint/2010/main" val="115766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56003C-4CB5-AA75-9ACA-3C700AADF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2" y="0"/>
            <a:ext cx="4651663" cy="2982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2EF03C-1DD4-2DA8-9742-5B0190139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3970831"/>
            <a:ext cx="1891534" cy="25220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0DFAB8-C8ED-33A6-EE14-FD140440E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740" y="2249189"/>
            <a:ext cx="3976885" cy="2982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4F4562-7189-B210-E650-3A1B469104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86801"/>
            <a:ext cx="3199540" cy="2963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69DD2B-759E-5F3C-5A02-C772016CCF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208"/>
            <a:ext cx="3024332" cy="195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7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nn fram til Institutt for informatikk - Institutt for informatikk">
            <a:extLst>
              <a:ext uri="{FF2B5EF4-FFF2-40B4-BE49-F238E27FC236}">
                <a16:creationId xmlns:a16="http://schemas.microsoft.com/office/drawing/2014/main" id="{B86B26CE-65AD-F7F2-D72A-017B83414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136"/>
            <a:ext cx="7635189" cy="195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ünderskolen » Uncategorized">
            <a:extLst>
              <a:ext uri="{FF2B5EF4-FFF2-40B4-BE49-F238E27FC236}">
                <a16:creationId xmlns:a16="http://schemas.microsoft.com/office/drawing/2014/main" id="{F1E67867-4DED-DDAD-94B8-8E1EDEB76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073" y="3052620"/>
            <a:ext cx="36068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BF33676-D7B7-515A-FB87-E1BA556A8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89200" y="4003775"/>
            <a:ext cx="1929245" cy="2854225"/>
          </a:xfrm>
        </p:spPr>
      </p:pic>
      <p:pic>
        <p:nvPicPr>
          <p:cNvPr id="1030" name="Picture 6" descr="Rikshospitalet - Oslo universitetssykehus">
            <a:extLst>
              <a:ext uri="{FF2B5EF4-FFF2-40B4-BE49-F238E27FC236}">
                <a16:creationId xmlns:a16="http://schemas.microsoft.com/office/drawing/2014/main" id="{38F4A4C8-4869-CCEC-DEF0-6BAD3820F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290" y="0"/>
            <a:ext cx="5361709" cy="179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lstrand Hotel &amp; Bad | Hotels | Os | Norway">
            <a:extLst>
              <a:ext uri="{FF2B5EF4-FFF2-40B4-BE49-F238E27FC236}">
                <a16:creationId xmlns:a16="http://schemas.microsoft.com/office/drawing/2014/main" id="{C1EF4853-B8E5-9104-1916-124D87FB8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58361" cy="170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24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39EDE5-3C35-D405-BF2B-4E8E56C5B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95" y="773401"/>
            <a:ext cx="3420341" cy="4560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0FC003-9EA4-F2F4-FD1D-E93E19062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528" y="1021628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1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tegory:Kristen Nygaards hus - Wikimedia Commons">
            <a:extLst>
              <a:ext uri="{FF2B5EF4-FFF2-40B4-BE49-F238E27FC236}">
                <a16:creationId xmlns:a16="http://schemas.microsoft.com/office/drawing/2014/main" id="{EFAEF2C4-6570-F9A4-9F9A-D0A361E65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127" y="1105476"/>
            <a:ext cx="6983268" cy="464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81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liter du med motivasjonen | practise.no">
            <a:extLst>
              <a:ext uri="{FF2B5EF4-FFF2-40B4-BE49-F238E27FC236}">
                <a16:creationId xmlns:a16="http://schemas.microsoft.com/office/drawing/2014/main" id="{68891A4A-F061-E78F-F2A9-0FF06C452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055" y="1511382"/>
            <a:ext cx="6414653" cy="416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38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>
            <a:extLst>
              <a:ext uri="{FF2B5EF4-FFF2-40B4-BE49-F238E27FC236}">
                <a16:creationId xmlns:a16="http://schemas.microsoft.com/office/drawing/2014/main" id="{1046CBE3-52F1-AC3A-62D8-7F0AFE45A9BF}"/>
              </a:ext>
            </a:extLst>
          </p:cNvPr>
          <p:cNvSpPr/>
          <p:nvPr/>
        </p:nvSpPr>
        <p:spPr>
          <a:xfrm>
            <a:off x="3916623" y="387927"/>
            <a:ext cx="3370462" cy="1066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5122" name="Picture 2" descr="Services for sensitive data (TSD) - University of Oslo">
            <a:extLst>
              <a:ext uri="{FF2B5EF4-FFF2-40B4-BE49-F238E27FC236}">
                <a16:creationId xmlns:a16="http://schemas.microsoft.com/office/drawing/2014/main" id="{84C95333-B1EA-4F2C-D4F6-BC7838EC5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089" y="346363"/>
            <a:ext cx="1981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TLAS images gallery | CERN">
            <a:extLst>
              <a:ext uri="{FF2B5EF4-FFF2-40B4-BE49-F238E27FC236}">
                <a16:creationId xmlns:a16="http://schemas.microsoft.com/office/drawing/2014/main" id="{D64EC3BA-EDE5-C6E5-0CD6-7BB5DD334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400" y="0"/>
            <a:ext cx="353060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rontpage | Sigma2">
            <a:extLst>
              <a:ext uri="{FF2B5EF4-FFF2-40B4-BE49-F238E27FC236}">
                <a16:creationId xmlns:a16="http://schemas.microsoft.com/office/drawing/2014/main" id="{4BEA928F-234A-1E31-5B3E-F60DDBA11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234" y="6169175"/>
            <a:ext cx="2218660" cy="5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igitalt feltmuseum - Kulturhistorisk museum">
            <a:extLst>
              <a:ext uri="{FF2B5EF4-FFF2-40B4-BE49-F238E27FC236}">
                <a16:creationId xmlns:a16="http://schemas.microsoft.com/office/drawing/2014/main" id="{C397A396-6213-7624-511D-C6870FB2C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4486565"/>
            <a:ext cx="37973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64CD6-F8AE-E138-C619-99435DC04365}"/>
              </a:ext>
            </a:extLst>
          </p:cNvPr>
          <p:cNvSpPr txBox="1"/>
          <p:nvPr/>
        </p:nvSpPr>
        <p:spPr>
          <a:xfrm>
            <a:off x="4187364" y="723384"/>
            <a:ext cx="2828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Norsk Kunstig Intelligens sky</a:t>
            </a:r>
          </a:p>
        </p:txBody>
      </p:sp>
      <p:pic>
        <p:nvPicPr>
          <p:cNvPr id="5132" name="Picture 12" descr="Mine studier">
            <a:extLst>
              <a:ext uri="{FF2B5EF4-FFF2-40B4-BE49-F238E27FC236}">
                <a16:creationId xmlns:a16="http://schemas.microsoft.com/office/drawing/2014/main" id="{0FF58BC8-7E65-DC6C-41A5-F034ED362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643" y="3809930"/>
            <a:ext cx="2006930" cy="175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Nettskjema i ny drakt - Universitetet i Oslo">
            <a:extLst>
              <a:ext uri="{FF2B5EF4-FFF2-40B4-BE49-F238E27FC236}">
                <a16:creationId xmlns:a16="http://schemas.microsoft.com/office/drawing/2014/main" id="{1A28687F-5F17-9133-DDAB-92BF0892D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125" y="1878446"/>
            <a:ext cx="37084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Mobile løsninger til forskning - Universitetet i Oslo">
            <a:extLst>
              <a:ext uri="{FF2B5EF4-FFF2-40B4-BE49-F238E27FC236}">
                <a16:creationId xmlns:a16="http://schemas.microsoft.com/office/drawing/2014/main" id="{DC93F3E6-092B-E280-E323-079058BCA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47" y="3013364"/>
            <a:ext cx="4639384" cy="175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E48F06-E0FC-7F31-CA2C-50F8E77FE4F0}"/>
              </a:ext>
            </a:extLst>
          </p:cNvPr>
          <p:cNvSpPr txBox="1"/>
          <p:nvPr/>
        </p:nvSpPr>
        <p:spPr>
          <a:xfrm>
            <a:off x="110547" y="921327"/>
            <a:ext cx="1140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SK-ITF</a:t>
            </a:r>
          </a:p>
          <a:p>
            <a:r>
              <a:rPr lang="en-NO" dirty="0"/>
              <a:t>FI-utvalg</a:t>
            </a:r>
          </a:p>
          <a:p>
            <a:r>
              <a:rPr lang="en-NO" dirty="0"/>
              <a:t>Fagråd ITF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874AE-2864-7538-E94D-5819F388C5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241" y="5553365"/>
            <a:ext cx="2019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70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work demotivation, learn how to avoid this and keep your team happy">
            <a:extLst>
              <a:ext uri="{FF2B5EF4-FFF2-40B4-BE49-F238E27FC236}">
                <a16:creationId xmlns:a16="http://schemas.microsoft.com/office/drawing/2014/main" id="{C2D2292A-5EF6-B0D8-FF4E-D356255CD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882" y="1673514"/>
            <a:ext cx="6250235" cy="328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19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AD39F-8AE0-D046-3070-5D5785BB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Planer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90CFE-B5B3-9511-017C-D15049A32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https://www.usit.uio.no/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https://www.usit.uio.no/om/it-dir/planer/2023/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682223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58DD-1981-9EE0-95A8-06CF3FB0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563" y="552053"/>
            <a:ext cx="10515600" cy="1325563"/>
          </a:xfrm>
        </p:spPr>
        <p:txBody>
          <a:bodyPr/>
          <a:lstStyle/>
          <a:p>
            <a:r>
              <a:rPr lang="en-NO" dirty="0"/>
              <a:t>Hovedsatsninger 2023</a:t>
            </a:r>
          </a:p>
        </p:txBody>
      </p:sp>
    </p:spTree>
    <p:extLst>
      <p:ext uri="{BB962C8B-B14F-4D97-AF65-F5344CB8AC3E}">
        <p14:creationId xmlns:p14="http://schemas.microsoft.com/office/powerpoint/2010/main" val="415170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Vi bytter sak- og arkivsystem | Aktuelt">
            <a:extLst>
              <a:ext uri="{FF2B5EF4-FFF2-40B4-BE49-F238E27FC236}">
                <a16:creationId xmlns:a16="http://schemas.microsoft.com/office/drawing/2014/main" id="{C7A3F024-2190-7B6D-8A88-880482B75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101600"/>
            <a:ext cx="9728200" cy="665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77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kal vi omorganisere?">
            <a:extLst>
              <a:ext uri="{FF2B5EF4-FFF2-40B4-BE49-F238E27FC236}">
                <a16:creationId xmlns:a16="http://schemas.microsoft.com/office/drawing/2014/main" id="{BB2DA180-060B-B068-17AD-19275007C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362" y="736304"/>
            <a:ext cx="8377276" cy="538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211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OS 7 får slakt for dårlig brukervennlighet - Tek.no">
            <a:extLst>
              <a:ext uri="{FF2B5EF4-FFF2-40B4-BE49-F238E27FC236}">
                <a16:creationId xmlns:a16="http://schemas.microsoft.com/office/drawing/2014/main" id="{5BFB045B-B50D-FA00-8615-302B92897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397" y="915498"/>
            <a:ext cx="8347693" cy="467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146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F6AD7-6A25-FA16-47E7-F4E057553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Linn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Huse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-Amundsen,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Direktør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Mennesker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og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Teknologi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, Redd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 pitchFamily="2" charset="0"/>
              </a:rPr>
              <a:t>Barna</a:t>
            </a:r>
            <a:endParaRPr lang="en-NO" dirty="0"/>
          </a:p>
        </p:txBody>
      </p:sp>
      <p:pic>
        <p:nvPicPr>
          <p:cNvPr id="9218" name="Picture 2" descr="Mangfoldsledelse høyt på agendaen hos Redd Barna | Front Leadership">
            <a:extLst>
              <a:ext uri="{FF2B5EF4-FFF2-40B4-BE49-F238E27FC236}">
                <a16:creationId xmlns:a16="http://schemas.microsoft.com/office/drawing/2014/main" id="{FBF48F77-1583-CAEF-591C-0FCDB6A40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366" y="2105246"/>
            <a:ext cx="2878765" cy="383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08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E71A-8122-D018-8773-41545209F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Refleksjon over ReddBarna innlegget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B6E0A-4ACE-B1F6-10FD-17C93D3EA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Tar vi tak i våre brukeres utfordringer, bruker vi våre egne leveranser? </a:t>
            </a:r>
          </a:p>
          <a:p>
            <a:r>
              <a:rPr lang="nb-NO" dirty="0"/>
              <a:t>Rom for endringer i egne planer og prioriteringer? </a:t>
            </a:r>
          </a:p>
          <a:p>
            <a:r>
              <a:rPr lang="nb-NO" dirty="0"/>
              <a:t>Når tok dere selv tak i noe og så det gjennomført, i stedet for å klage på at sånn og sånn er det fordi sånn og sånn?</a:t>
            </a:r>
          </a:p>
          <a:p>
            <a:r>
              <a:rPr lang="nb-NO" dirty="0"/>
              <a:t>Hvordan skal IT-avdelingen fange opp behovene?</a:t>
            </a:r>
          </a:p>
          <a:p>
            <a:r>
              <a:rPr lang="nb-NO" dirty="0"/>
              <a:t>Hvordan skal vi klare å omsette og prioritere ønsker og behov?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Pause: 11:00-11:10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 pausen : Snakk med noen du vanligvis ikke snakker med!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1229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396D-A27E-74BF-9073-0ECCA75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87687"/>
            <a:ext cx="10515600" cy="1325563"/>
          </a:xfrm>
        </p:spPr>
        <p:txBody>
          <a:bodyPr/>
          <a:lstStyle/>
          <a:p>
            <a:r>
              <a:rPr lang="en-NO" dirty="0"/>
              <a:t>AI; The good, the Bad and the Ugly ? </a:t>
            </a:r>
          </a:p>
        </p:txBody>
      </p:sp>
      <p:pic>
        <p:nvPicPr>
          <p:cNvPr id="1028" name="Picture 4" descr="10 Incredible Behind The Scenes Facts About The Good, The Bad &amp; The Ugly">
            <a:extLst>
              <a:ext uri="{FF2B5EF4-FFF2-40B4-BE49-F238E27FC236}">
                <a16:creationId xmlns:a16="http://schemas.microsoft.com/office/drawing/2014/main" id="{61E12DF1-651E-6263-364C-CA75A9152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140" y="1940858"/>
            <a:ext cx="9735671" cy="486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796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BDE0-1DEA-9148-5F6F-A0A54B44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63" y="197828"/>
            <a:ext cx="10515600" cy="1325563"/>
          </a:xfrm>
        </p:spPr>
        <p:txBody>
          <a:bodyPr/>
          <a:lstStyle/>
          <a:p>
            <a:r>
              <a:rPr lang="en-NO" dirty="0"/>
              <a:t>USIT AI strategi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71B05-C188-4803-C225-D7E35B91C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163" y="1832464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NO" dirty="0"/>
              <a:t>Co-pilot ++</a:t>
            </a:r>
          </a:p>
          <a:p>
            <a:r>
              <a:rPr lang="en-NO" dirty="0"/>
              <a:t>Chat-GPT</a:t>
            </a:r>
          </a:p>
          <a:p>
            <a:r>
              <a:rPr lang="en-NO" dirty="0"/>
              <a:t>Data – tilgang til data</a:t>
            </a:r>
          </a:p>
          <a:p>
            <a:r>
              <a:rPr lang="en-NO" dirty="0"/>
              <a:t>AI-team</a:t>
            </a:r>
          </a:p>
          <a:p>
            <a:r>
              <a:rPr lang="en-NO" dirty="0"/>
              <a:t>Verdiskapning</a:t>
            </a:r>
          </a:p>
          <a:p>
            <a:r>
              <a:rPr lang="en-NO" dirty="0"/>
              <a:t>Raske leveranser…(digi)</a:t>
            </a:r>
          </a:p>
          <a:p>
            <a:r>
              <a:rPr lang="en-NO" dirty="0"/>
              <a:t>Hackaton ? </a:t>
            </a:r>
          </a:p>
          <a:p>
            <a:r>
              <a:rPr lang="en-NO" dirty="0"/>
              <a:t>Utviklerforum</a:t>
            </a:r>
          </a:p>
          <a:p>
            <a:r>
              <a:rPr lang="en-NO" dirty="0"/>
              <a:t>Digital studieassistent</a:t>
            </a:r>
          </a:p>
          <a:p>
            <a:r>
              <a:rPr lang="en-NO" dirty="0"/>
              <a:t>Spre kunnskaper  </a:t>
            </a:r>
            <a:br>
              <a:rPr lang="en-NO" dirty="0"/>
            </a:br>
            <a:br>
              <a:rPr lang="en-NO" dirty="0"/>
            </a:br>
            <a:r>
              <a:rPr lang="en-NO" dirty="0"/>
              <a:t>-&gt; Først og best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sektoren</a:t>
            </a:r>
            <a:r>
              <a:rPr lang="en-GB" dirty="0"/>
              <a:t>!</a:t>
            </a:r>
            <a:endParaRPr lang="en-NO" dirty="0"/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66CDFA-74AF-863B-FEF7-613AC05ED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680" y="377059"/>
            <a:ext cx="7520320" cy="611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8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0F55-F3B9-6BFB-3F55-6871A71D7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UIO AI strategi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1F04F-1E16-A3F8-3A57-A97B5006E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Tilgang til data ? </a:t>
            </a:r>
          </a:p>
          <a:p>
            <a:r>
              <a:rPr lang="en-NO" dirty="0"/>
              <a:t>GDPR</a:t>
            </a:r>
          </a:p>
          <a:p>
            <a:r>
              <a:rPr lang="en-NO" dirty="0"/>
              <a:t>Retningslinjer</a:t>
            </a:r>
          </a:p>
          <a:p>
            <a:r>
              <a:rPr lang="en-NO" dirty="0"/>
              <a:t>USITs rolle ? </a:t>
            </a:r>
          </a:p>
          <a:p>
            <a:endParaRPr lang="en-NO" dirty="0"/>
          </a:p>
        </p:txBody>
      </p:sp>
      <p:pic>
        <p:nvPicPr>
          <p:cNvPr id="8196" name="Picture 4" descr="Want to get serious about artificial intelligence? You'll need an AI  strategy — Oxford Insights">
            <a:extLst>
              <a:ext uri="{FF2B5EF4-FFF2-40B4-BE49-F238E27FC236}">
                <a16:creationId xmlns:a16="http://schemas.microsoft.com/office/drawing/2014/main" id="{46CB2EE2-7D75-CEB4-9ABD-ADC2B32CC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410" y="701749"/>
            <a:ext cx="6117375" cy="545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5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delene med idémyldring for gruppearbeid - Du er mamma">
            <a:extLst>
              <a:ext uri="{FF2B5EF4-FFF2-40B4-BE49-F238E27FC236}">
                <a16:creationId xmlns:a16="http://schemas.microsoft.com/office/drawing/2014/main" id="{0808F9E4-8828-0217-9E79-BA19C5455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3" y="-105508"/>
            <a:ext cx="10410093" cy="684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182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1EFA0-6779-9707-8C70-F5D3604B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AI &amp; JUSS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FE074-812D-C294-41FA-386F1C028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Vilde – 10 minutter om “ordning och reda”</a:t>
            </a:r>
          </a:p>
        </p:txBody>
      </p:sp>
    </p:spTree>
    <p:extLst>
      <p:ext uri="{BB962C8B-B14F-4D97-AF65-F5344CB8AC3E}">
        <p14:creationId xmlns:p14="http://schemas.microsoft.com/office/powerpoint/2010/main" val="2116951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6F28-1E93-7A39-3532-79BA9758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www.usit.uio.no</a:t>
            </a:r>
            <a:r>
              <a:rPr lang="en-GB" dirty="0"/>
              <a:t>/om/formal-</a:t>
            </a:r>
            <a:r>
              <a:rPr lang="en-GB" dirty="0" err="1"/>
              <a:t>og</a:t>
            </a:r>
            <a:r>
              <a:rPr lang="en-GB" dirty="0"/>
              <a:t>-</a:t>
            </a:r>
            <a:r>
              <a:rPr lang="en-GB" dirty="0" err="1"/>
              <a:t>verdier.html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3F277-6696-4BDE-8978-A047E938A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186678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05B12-F7B3-E637-BE70-19E19AB6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Fokus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04C7C-5CBD-AC1B-10FC-7471D72EB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11059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CBBD3-C789-0ABE-CC3F-C5AA98A9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Prioriteringer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E8E67-8B51-2E3E-847B-F85C318A2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4732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 have a cunning plan… - Mackenzie Jones">
            <a:extLst>
              <a:ext uri="{FF2B5EF4-FFF2-40B4-BE49-F238E27FC236}">
                <a16:creationId xmlns:a16="http://schemas.microsoft.com/office/drawing/2014/main" id="{D1F7D728-8CDF-F77A-5968-04EFDA27B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6" y="110788"/>
            <a:ext cx="9590567" cy="638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918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5D96-69B6-FAD5-F101-3EC7B2DE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42DA5-5563-B245-C7A3-D62295B82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6146" name="Picture 2" descr="Terry Pratchett Quote: “Why bother with a cunning plan when a simple one  will do?”">
            <a:extLst>
              <a:ext uri="{FF2B5EF4-FFF2-40B4-BE49-F238E27FC236}">
                <a16:creationId xmlns:a16="http://schemas.microsoft.com/office/drawing/2014/main" id="{472DD8FA-ACFD-5637-2202-408CDF748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79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6BFF-6578-1E73-4D00-D6C42F056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Planer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3CB5A-7BFA-010A-81E9-341F12406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Measure what matters</a:t>
            </a:r>
          </a:p>
          <a:p>
            <a:r>
              <a:rPr lang="en-NO" dirty="0"/>
              <a:t>Feire fremgang</a:t>
            </a:r>
          </a:p>
          <a:p>
            <a:r>
              <a:rPr lang="en-NO" dirty="0"/>
              <a:t>Rapportere og informere om motgang og fremgang</a:t>
            </a:r>
          </a:p>
          <a:p>
            <a:r>
              <a:rPr lang="en-NO" dirty="0"/>
              <a:t>Se muligheter og løfte dem, ikke nødvendigvis bare “gjøre”, infoflyt er viktig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981442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6246-6FDD-5AB1-1098-B931953F9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Planer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A0333-F89D-6BBE-7510-02516010D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Enkle – slik at alle kan forstå (også ledelsen)</a:t>
            </a:r>
          </a:p>
          <a:p>
            <a:r>
              <a:rPr lang="en-NO" dirty="0"/>
              <a:t>Alle mål må og skal være målbare og ha en tidsfrist</a:t>
            </a:r>
          </a:p>
          <a:p>
            <a:r>
              <a:rPr lang="en-NO" dirty="0"/>
              <a:t>Løpende aktiviteter fortjener også ha målbare mål </a:t>
            </a:r>
          </a:p>
          <a:p>
            <a:r>
              <a:rPr lang="en-NO" dirty="0"/>
              <a:t>De fleste planer er utdaterte det øyeblikket de er klare</a:t>
            </a:r>
            <a:br>
              <a:rPr lang="en-NO" dirty="0"/>
            </a:br>
            <a:r>
              <a:rPr lang="en-NO" dirty="0"/>
              <a:t>….men det er statistisk sett betydelig større sjanse for nå et mål om det har blitt skrevet ned!</a:t>
            </a:r>
          </a:p>
          <a:p>
            <a:pPr marL="0" indent="0">
              <a:buNone/>
            </a:pPr>
            <a:endParaRPr lang="en-NO" dirty="0"/>
          </a:p>
          <a:p>
            <a:pPr marL="0" indent="0">
              <a:buNone/>
            </a:pPr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862778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aking Changes After Construction has Started">
            <a:extLst>
              <a:ext uri="{FF2B5EF4-FFF2-40B4-BE49-F238E27FC236}">
                <a16:creationId xmlns:a16="http://schemas.microsoft.com/office/drawing/2014/main" id="{6135E534-DDE0-D0C0-DEED-11CF25D26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127" y="690184"/>
            <a:ext cx="9569745" cy="547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871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EF66-F477-2193-5FAF-8ECE9755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489" y="0"/>
            <a:ext cx="10515600" cy="1325563"/>
          </a:xfrm>
        </p:spPr>
        <p:txBody>
          <a:bodyPr/>
          <a:lstStyle/>
          <a:p>
            <a:r>
              <a:rPr lang="en-NO" dirty="0"/>
              <a:t>Ledelse….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767CB-236E-17E6-8D14-B0AB1ABEF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9828" y="1552576"/>
            <a:ext cx="10515600" cy="4351338"/>
          </a:xfrm>
        </p:spPr>
        <p:txBody>
          <a:bodyPr>
            <a:noAutofit/>
          </a:bodyPr>
          <a:lstStyle/>
          <a:p>
            <a:r>
              <a:rPr lang="en-NO" dirty="0"/>
              <a:t>Forventninger</a:t>
            </a:r>
          </a:p>
          <a:p>
            <a:r>
              <a:rPr lang="en-NO" dirty="0"/>
              <a:t>Ingenting kommer gratis</a:t>
            </a:r>
          </a:p>
          <a:p>
            <a:r>
              <a:rPr lang="en-NO" dirty="0"/>
              <a:t>Eksempelets makt</a:t>
            </a:r>
          </a:p>
          <a:p>
            <a:r>
              <a:rPr lang="en-NO" dirty="0"/>
              <a:t>Forbilde enten man vil eller ikke</a:t>
            </a:r>
          </a:p>
          <a:p>
            <a:r>
              <a:rPr lang="en-NO" dirty="0"/>
              <a:t>Avstand og nærhet</a:t>
            </a:r>
          </a:p>
          <a:p>
            <a:r>
              <a:rPr lang="en-NO" dirty="0"/>
              <a:t>Tillit</a:t>
            </a:r>
          </a:p>
          <a:p>
            <a:r>
              <a:rPr lang="en-NO" dirty="0"/>
              <a:t>Kommunikasjon</a:t>
            </a:r>
          </a:p>
          <a:p>
            <a:r>
              <a:rPr lang="en-NO" dirty="0"/>
              <a:t>Ikke la ting surre å gå </a:t>
            </a:r>
          </a:p>
          <a:p>
            <a:r>
              <a:rPr lang="en-NO" dirty="0"/>
              <a:t>Lytte til fagkompetansen </a:t>
            </a:r>
            <a:r>
              <a:rPr lang="en-GB" dirty="0"/>
              <a:t>i</a:t>
            </a:r>
            <a:r>
              <a:rPr lang="en-NO" dirty="0"/>
              <a:t> egen og andres avdelinger</a:t>
            </a:r>
          </a:p>
          <a:p>
            <a:r>
              <a:rPr lang="en-NO" dirty="0"/>
              <a:t>Nysgjerrig</a:t>
            </a:r>
          </a:p>
        </p:txBody>
      </p:sp>
    </p:spTree>
    <p:extLst>
      <p:ext uri="{BB962C8B-B14F-4D97-AF65-F5344CB8AC3E}">
        <p14:creationId xmlns:p14="http://schemas.microsoft.com/office/powerpoint/2010/main" val="21541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6C58-0CB6-DA07-6CC6-CEBAAF35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Hvordan behandle medarbeider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D09F0-1A87-9366-ECB0-7CBB20B0F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O" dirty="0"/>
              <a:t>Se, snakk, smil! </a:t>
            </a:r>
          </a:p>
          <a:p>
            <a:endParaRPr lang="en-NO" dirty="0"/>
          </a:p>
          <a:p>
            <a:r>
              <a:rPr lang="en-NO" dirty="0"/>
              <a:t>Bli sett</a:t>
            </a:r>
          </a:p>
          <a:p>
            <a:endParaRPr lang="en-NO" dirty="0"/>
          </a:p>
          <a:p>
            <a:r>
              <a:rPr lang="en-NO" dirty="0"/>
              <a:t>Feire seiere</a:t>
            </a:r>
          </a:p>
          <a:p>
            <a:endParaRPr lang="en-NO" dirty="0"/>
          </a:p>
          <a:p>
            <a:r>
              <a:rPr lang="en-NO" dirty="0"/>
              <a:t>Hjelpe til med utveier ved nederlag, ikke gjøre vondt værre</a:t>
            </a:r>
          </a:p>
          <a:p>
            <a:endParaRPr lang="en-NO" dirty="0"/>
          </a:p>
          <a:p>
            <a:r>
              <a:rPr lang="en-NO" dirty="0"/>
              <a:t>Ta tak i problematiske ting snarest</a:t>
            </a:r>
          </a:p>
        </p:txBody>
      </p:sp>
    </p:spTree>
    <p:extLst>
      <p:ext uri="{BB962C8B-B14F-4D97-AF65-F5344CB8AC3E}">
        <p14:creationId xmlns:p14="http://schemas.microsoft.com/office/powerpoint/2010/main" val="321974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1045-9502-D298-890E-37CD7FDB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42CED-F18B-FADA-BC02-314483830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10526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385BD-58F8-3DDA-AB60-17A944299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0DC0-04DC-EE7A-E417-2BCCB9FC4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84570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55F3-8FE0-D141-D8EB-06BCD5DF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B9869-AA51-2D5F-3B5C-E69DBA184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84204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308CD-B826-3218-6CFC-BFF07034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Keep people informed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12C57-DEBA-13D1-C665-D5D1751F3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20251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47F9F-ACB0-68B0-8EB6-2C146E84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Keep people 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2BA40-F154-3EA7-60C6-565E77F78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48508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8E82-6D6B-CAA5-373F-F8A1342D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Keep people interested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48A4-DB5C-DBDC-94E8-3FE0B6E41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26217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B6E0B-BC8B-3EB0-1F9C-41EDD97C9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Keep people inspired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C5197-677E-899B-4022-3F199B1E8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26889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4923</TotalTime>
  <Words>529</Words>
  <Application>Microsoft Macintosh PowerPoint</Application>
  <PresentationFormat>Widescreen</PresentationFormat>
  <Paragraphs>123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Helvetica</vt:lpstr>
      <vt:lpstr>Office Theme</vt:lpstr>
      <vt:lpstr>Gard Thomassen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Planer</vt:lpstr>
      <vt:lpstr>Hovedsatsninger 2023</vt:lpstr>
      <vt:lpstr>PowerPoint Presentation</vt:lpstr>
      <vt:lpstr>PowerPoint Presentation</vt:lpstr>
      <vt:lpstr>PowerPoint Presentation</vt:lpstr>
      <vt:lpstr>Linn Huse-Amundsen, Direktør Mennesker og Teknologi, Redd Barna</vt:lpstr>
      <vt:lpstr>Refleksjon over ReddBarna innlegget</vt:lpstr>
      <vt:lpstr>AI; The good, the Bad and the Ugly ? </vt:lpstr>
      <vt:lpstr>USIT AI strategi</vt:lpstr>
      <vt:lpstr>UIO AI strategi</vt:lpstr>
      <vt:lpstr>PowerPoint Presentation</vt:lpstr>
      <vt:lpstr>AI &amp; JUSS</vt:lpstr>
      <vt:lpstr>https://www.usit.uio.no/om/formal-og-verdier.html</vt:lpstr>
      <vt:lpstr>Fokus</vt:lpstr>
      <vt:lpstr>Prioriteringer</vt:lpstr>
      <vt:lpstr>PowerPoint Presentation</vt:lpstr>
      <vt:lpstr>PowerPoint Presentation</vt:lpstr>
      <vt:lpstr>Planer</vt:lpstr>
      <vt:lpstr>Planer</vt:lpstr>
      <vt:lpstr>PowerPoint Presentation</vt:lpstr>
      <vt:lpstr>Ledelse….</vt:lpstr>
      <vt:lpstr>Hvordan behandle medarbeider</vt:lpstr>
      <vt:lpstr>PowerPoint Presentation</vt:lpstr>
      <vt:lpstr>PowerPoint Presentation</vt:lpstr>
      <vt:lpstr>KPI</vt:lpstr>
      <vt:lpstr>Keep people informed</vt:lpstr>
      <vt:lpstr>Keep people involved</vt:lpstr>
      <vt:lpstr>Keep people interested</vt:lpstr>
      <vt:lpstr>Keep people inspired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</dc:title>
  <dc:creator>Microsoft Office User</dc:creator>
  <cp:lastModifiedBy>Microsoft Office User</cp:lastModifiedBy>
  <cp:revision>33</cp:revision>
  <dcterms:created xsi:type="dcterms:W3CDTF">2023-02-01T21:02:13Z</dcterms:created>
  <dcterms:modified xsi:type="dcterms:W3CDTF">2023-05-25T08:36:07Z</dcterms:modified>
</cp:coreProperties>
</file>