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470" r:id="rId2"/>
    <p:sldId id="550" r:id="rId3"/>
    <p:sldId id="456" r:id="rId4"/>
    <p:sldId id="531" r:id="rId5"/>
    <p:sldId id="523" r:id="rId6"/>
    <p:sldId id="273" r:id="rId7"/>
    <p:sldId id="547" r:id="rId8"/>
    <p:sldId id="553" r:id="rId9"/>
    <p:sldId id="554" r:id="rId10"/>
    <p:sldId id="555" r:id="rId11"/>
    <p:sldId id="556" r:id="rId12"/>
    <p:sldId id="557" r:id="rId13"/>
    <p:sldId id="480" r:id="rId14"/>
    <p:sldId id="393" r:id="rId15"/>
    <p:sldId id="391" r:id="rId16"/>
    <p:sldId id="471" r:id="rId17"/>
    <p:sldId id="373" r:id="rId18"/>
    <p:sldId id="374" r:id="rId19"/>
    <p:sldId id="472" r:id="rId20"/>
    <p:sldId id="473" r:id="rId21"/>
    <p:sldId id="474" r:id="rId22"/>
    <p:sldId id="475" r:id="rId23"/>
    <p:sldId id="476" r:id="rId24"/>
    <p:sldId id="477" r:id="rId25"/>
    <p:sldId id="548" r:id="rId26"/>
    <p:sldId id="537" r:id="rId27"/>
    <p:sldId id="541" r:id="rId28"/>
    <p:sldId id="542" r:id="rId29"/>
    <p:sldId id="446" r:id="rId30"/>
    <p:sldId id="543" r:id="rId31"/>
    <p:sldId id="479" r:id="rId32"/>
    <p:sldId id="552" r:id="rId33"/>
    <p:sldId id="467" r:id="rId34"/>
    <p:sldId id="551" r:id="rId35"/>
    <p:sldId id="491" r:id="rId36"/>
    <p:sldId id="492" r:id="rId37"/>
    <p:sldId id="493" r:id="rId38"/>
    <p:sldId id="494" r:id="rId39"/>
    <p:sldId id="496" r:id="rId40"/>
    <p:sldId id="549" r:id="rId41"/>
    <p:sldId id="558" r:id="rId42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1496"/>
  </p:normalViewPr>
  <p:slideViewPr>
    <p:cSldViewPr>
      <p:cViewPr varScale="1">
        <p:scale>
          <a:sx n="124" d="100"/>
          <a:sy n="124" d="100"/>
        </p:scale>
        <p:origin x="176" y="496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LetsGo</a:t>
            </a:r>
            <a:r>
              <a:rPr lang="nb-NO" dirty="0"/>
              <a:t> kommer nå med AI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26588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LetsGo</a:t>
            </a:r>
            <a:r>
              <a:rPr lang="nb-NO" dirty="0"/>
              <a:t> kommer nå med AI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130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29.03.2019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6.tiff"/><Relationship Id="rId7" Type="http://schemas.openxmlformats.org/officeDocument/2006/relationships/image" Target="../media/image1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10" Type="http://schemas.openxmlformats.org/officeDocument/2006/relationships/image" Target="../media/image13.tiff"/><Relationship Id="rId4" Type="http://schemas.openxmlformats.org/officeDocument/2006/relationships/image" Target="../media/image7.png"/><Relationship Id="rId9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bergsag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B7B4D-BD7C-0A47-BED3-13247E3470E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883155" y="1725414"/>
            <a:ext cx="7543800" cy="1566415"/>
          </a:xfrm>
        </p:spPr>
        <p:txBody>
          <a:bodyPr/>
          <a:lstStyle/>
          <a:p>
            <a:r>
              <a:rPr lang="nb-NO" sz="4800" dirty="0"/>
              <a:t>Datainnsamling i forskning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797C1F-C58E-E145-9B9C-444CEFC9A17D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883155" y="3291830"/>
            <a:ext cx="7543800" cy="1656184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Dagfinn Bergsager fra </a:t>
            </a:r>
            <a:r>
              <a:rPr lang="nb-NO" dirty="0" err="1"/>
              <a:t>nettskjema.no</a:t>
            </a:r>
            <a:r>
              <a:rPr lang="nb-NO" dirty="0"/>
              <a:t> og </a:t>
            </a:r>
            <a:r>
              <a:rPr lang="nb-NO" dirty="0" err="1"/>
              <a:t>uio.no</a:t>
            </a:r>
            <a:r>
              <a:rPr lang="nb-NO" dirty="0"/>
              <a:t>/</a:t>
            </a:r>
            <a:r>
              <a:rPr lang="nb-NO" dirty="0" err="1"/>
              <a:t>tsd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3083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CF6CC1-5672-A64B-9919-143F620A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8235C5-65D6-B347-9930-ADAB2EE29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7F8E42-D06F-2848-B4ED-4F3E8F9C8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8EC3608-C545-0A4C-BECE-FAEF78341D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6035944-D2C4-5E43-8A2F-A1D348D45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3" y="0"/>
            <a:ext cx="73892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44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46934F-6023-2A46-AE81-B3247FC18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TSD - Tjenester for Sensitive Data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82D7D1-16A1-AC4F-839A-D657AD7B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AE6328-9D8F-5643-8FEB-AC98DE6B8E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  <p:pic>
        <p:nvPicPr>
          <p:cNvPr id="8" name="tsd_norsk_tekst.mp4">
            <a:hlinkClick r:id="" action="ppaction://media"/>
            <a:extLst>
              <a:ext uri="{FF2B5EF4-FFF2-40B4-BE49-F238E27FC236}">
                <a16:creationId xmlns:a16="http://schemas.microsoft.com/office/drawing/2014/main" id="{03D3ED33-4A91-C242-B6C7-8F5F625DBBC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-14883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380312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A2DC26-6FC3-DE41-B5C3-9144FEA15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38" y="1995686"/>
            <a:ext cx="7921625" cy="858679"/>
          </a:xfrm>
        </p:spPr>
        <p:txBody>
          <a:bodyPr/>
          <a:lstStyle/>
          <a:p>
            <a:r>
              <a:rPr lang="nb-NO" sz="3200" dirty="0"/>
              <a:t>Kort oppsummering Nettskjema og TSD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2EC545-B4BD-944C-BF75-2DC8FEA8F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7DE2C48-BEB7-0E4D-9909-72AE8D4C28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85740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013" y="323776"/>
            <a:ext cx="616761" cy="109701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Pil høyre 7"/>
          <p:cNvSpPr/>
          <p:nvPr/>
        </p:nvSpPr>
        <p:spPr bwMode="auto">
          <a:xfrm rot="20461190">
            <a:off x="1734714" y="3450749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3797633"/>
            <a:ext cx="1152129" cy="1245750"/>
          </a:xfrm>
          <a:prstGeom prst="rect">
            <a:avLst/>
          </a:prstGeom>
        </p:spPr>
      </p:pic>
      <p:sp>
        <p:nvSpPr>
          <p:cNvPr id="12" name="Pil høyre 11">
            <a:extLst>
              <a:ext uri="{FF2B5EF4-FFF2-40B4-BE49-F238E27FC236}">
                <a16:creationId xmlns:a16="http://schemas.microsoft.com/office/drawing/2014/main" id="{57B504D1-4F17-C447-8D48-EF9E26B4D2C3}"/>
              </a:ext>
            </a:extLst>
          </p:cNvPr>
          <p:cNvSpPr/>
          <p:nvPr/>
        </p:nvSpPr>
        <p:spPr bwMode="auto">
          <a:xfrm>
            <a:off x="5521997" y="422793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lassholder for innhold 6">
            <a:extLst>
              <a:ext uri="{FF2B5EF4-FFF2-40B4-BE49-F238E27FC236}">
                <a16:creationId xmlns:a16="http://schemas.microsoft.com/office/drawing/2014/main" id="{3694F0C8-A10E-034B-A1C4-66E0A459B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9248" y="3614132"/>
            <a:ext cx="1203078" cy="1503360"/>
          </a:xfrm>
        </p:spPr>
      </p:pic>
      <p:sp>
        <p:nvSpPr>
          <p:cNvPr id="16" name="Pil høyre 15">
            <a:extLst>
              <a:ext uri="{FF2B5EF4-FFF2-40B4-BE49-F238E27FC236}">
                <a16:creationId xmlns:a16="http://schemas.microsoft.com/office/drawing/2014/main" id="{EE6F3011-154B-B541-9812-52A793D24311}"/>
              </a:ext>
            </a:extLst>
          </p:cNvPr>
          <p:cNvSpPr/>
          <p:nvPr/>
        </p:nvSpPr>
        <p:spPr bwMode="auto">
          <a:xfrm rot="373830">
            <a:off x="1670558" y="2441000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Pil høyre 16">
            <a:extLst>
              <a:ext uri="{FF2B5EF4-FFF2-40B4-BE49-F238E27FC236}">
                <a16:creationId xmlns:a16="http://schemas.microsoft.com/office/drawing/2014/main" id="{E22C787A-326D-F24D-8C82-3EF0718B3F23}"/>
              </a:ext>
            </a:extLst>
          </p:cNvPr>
          <p:cNvSpPr/>
          <p:nvPr/>
        </p:nvSpPr>
        <p:spPr bwMode="auto">
          <a:xfrm rot="1264065">
            <a:off x="1736471" y="152882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57C26CF-35F9-8F47-BBDE-F3580BEC85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231" y="2427734"/>
            <a:ext cx="1152129" cy="1152129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9BA9632-5D84-174F-BC7E-69B6DB2FE8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0758" y="987574"/>
            <a:ext cx="1507626" cy="1131590"/>
          </a:xfrm>
          <a:prstGeom prst="rect">
            <a:avLst/>
          </a:prstGeom>
        </p:spPr>
      </p:pic>
      <p:sp>
        <p:nvSpPr>
          <p:cNvPr id="19" name="Pil høyre 18">
            <a:extLst>
              <a:ext uri="{FF2B5EF4-FFF2-40B4-BE49-F238E27FC236}">
                <a16:creationId xmlns:a16="http://schemas.microsoft.com/office/drawing/2014/main" id="{E42ACA9F-EB9F-2845-BF29-CFF70A2BDCD5}"/>
              </a:ext>
            </a:extLst>
          </p:cNvPr>
          <p:cNvSpPr/>
          <p:nvPr/>
        </p:nvSpPr>
        <p:spPr bwMode="auto">
          <a:xfrm>
            <a:off x="5594005" y="141962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Pil høyre 19">
            <a:extLst>
              <a:ext uri="{FF2B5EF4-FFF2-40B4-BE49-F238E27FC236}">
                <a16:creationId xmlns:a16="http://schemas.microsoft.com/office/drawing/2014/main" id="{8A0324D1-4B13-0B46-A64F-E2BA14AA589A}"/>
              </a:ext>
            </a:extLst>
          </p:cNvPr>
          <p:cNvSpPr/>
          <p:nvPr/>
        </p:nvSpPr>
        <p:spPr bwMode="auto">
          <a:xfrm>
            <a:off x="5521997" y="285978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3C9843D-D7ED-5241-BF98-8C78C0F0D6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1005" y="49270"/>
            <a:ext cx="2917099" cy="5143500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CE28A6DF-2837-F04F-ADD2-9036BA6485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54615" y="2402259"/>
            <a:ext cx="1203078" cy="120307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3DFC2A5-6D01-3D46-AC98-FFB4F2B60D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708" y="1566451"/>
            <a:ext cx="1274599" cy="127459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C5B900CF-17F7-444B-917D-570FF7A95E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29" y="299095"/>
            <a:ext cx="756644" cy="163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79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Skjemaløsning på web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Egenutviklet applikasjon</a:t>
            </a:r>
          </a:p>
          <a:p>
            <a:r>
              <a:rPr lang="nb-NO" dirty="0"/>
              <a:t>Kjører kun på USITs servere</a:t>
            </a:r>
          </a:p>
          <a:p>
            <a:r>
              <a:rPr lang="nb-NO" dirty="0"/>
              <a:t>Innlogging med FEIDE eller ID-porten</a:t>
            </a:r>
          </a:p>
          <a:p>
            <a:r>
              <a:rPr lang="nb-NO" dirty="0"/>
              <a:t>Ledende sektorløsning</a:t>
            </a:r>
          </a:p>
          <a:p>
            <a:r>
              <a:rPr lang="nb-NO" dirty="0"/>
              <a:t>Høy fokus på sikkerhet og personvern</a:t>
            </a:r>
          </a:p>
          <a:p>
            <a:r>
              <a:rPr lang="nb-NO" dirty="0"/>
              <a:t>Mottar daglig mellom 5 000 og 50 000 svar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6638">
            <a:off x="4740282" y="584315"/>
            <a:ext cx="4429183" cy="184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64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84346F-7C65-074F-B539-484EFDD4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Nye GDPR-tiltak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4FA132-5F0B-504B-A4C8-B5B9F61CB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1485900"/>
            <a:ext cx="7942263" cy="3086100"/>
          </a:xfrm>
        </p:spPr>
        <p:txBody>
          <a:bodyPr/>
          <a:lstStyle/>
          <a:p>
            <a:r>
              <a:rPr lang="nb-NO" dirty="0" err="1"/>
              <a:t>Default</a:t>
            </a:r>
            <a:r>
              <a:rPr lang="nb-NO" dirty="0"/>
              <a:t>: skjema satt opp til å samle inn anonyme data</a:t>
            </a:r>
          </a:p>
          <a:p>
            <a:pPr marL="363538" lvl="1" indent="0">
              <a:buNone/>
            </a:pPr>
            <a:endParaRPr lang="nb-NO" dirty="0"/>
          </a:p>
          <a:p>
            <a:r>
              <a:rPr lang="nb-NO" dirty="0"/>
              <a:t>Samler du inn persondata må du dokumentere hjemmel</a:t>
            </a:r>
          </a:p>
          <a:p>
            <a:pPr lvl="1"/>
            <a:r>
              <a:rPr lang="nb-NO" dirty="0"/>
              <a:t>Oversikt leveres institusjonen</a:t>
            </a:r>
            <a:br>
              <a:rPr lang="nb-NO" dirty="0"/>
            </a:br>
            <a:endParaRPr lang="nb-NO" dirty="0"/>
          </a:p>
          <a:p>
            <a:r>
              <a:rPr lang="nb-NO" dirty="0"/>
              <a:t>Vi viser alltid alle data som lagres med besvarelsen</a:t>
            </a:r>
          </a:p>
          <a:p>
            <a:pPr lvl="1"/>
            <a:r>
              <a:rPr lang="nb-NO" dirty="0"/>
              <a:t>Ingenting annet lagres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2BC9B7-0236-C24D-8474-737E1E1D5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EA9733-206E-494B-891E-720D8396A6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83973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1D0CEF-A77A-A54B-B514-804B9AA16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5FD2B2-28D4-074F-9DD8-6BD11D511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D7ED586-C8FB-6442-BA52-905A14833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893C74-EFDC-7848-A37A-F71A4C60C3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  <p:pic>
        <p:nvPicPr>
          <p:cNvPr id="6" name="Plassholder for innhold 6">
            <a:extLst>
              <a:ext uri="{FF2B5EF4-FFF2-40B4-BE49-F238E27FC236}">
                <a16:creationId xmlns:a16="http://schemas.microsoft.com/office/drawing/2014/main" id="{D996D246-916A-F748-A118-056BF06D4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43808" y="74419"/>
            <a:ext cx="4870478" cy="502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394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B7B4D-BD7C-0A47-BED3-13247E3470E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883155" y="1725414"/>
            <a:ext cx="7543800" cy="1566415"/>
          </a:xfrm>
        </p:spPr>
        <p:txBody>
          <a:bodyPr/>
          <a:lstStyle/>
          <a:p>
            <a:r>
              <a:rPr lang="nb-NO" sz="4800" dirty="0"/>
              <a:t>Samtykkeportalen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797C1F-C58E-E145-9B9C-444CEFC9A17D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883155" y="3291830"/>
            <a:ext cx="7543800" cy="1656184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Gard Thomassen og Dagfinn Bergsager </a:t>
            </a:r>
            <a:br>
              <a:rPr lang="nb-NO" dirty="0"/>
            </a:br>
            <a:r>
              <a:rPr lang="nb-NO" dirty="0"/>
              <a:t>	</a:t>
            </a:r>
            <a:r>
              <a:rPr lang="nb-NO" dirty="0" err="1"/>
              <a:t>nettskjema.no</a:t>
            </a:r>
            <a:r>
              <a:rPr lang="nb-NO" dirty="0"/>
              <a:t> og </a:t>
            </a:r>
            <a:r>
              <a:rPr lang="nb-NO" dirty="0" err="1"/>
              <a:t>uio.no</a:t>
            </a:r>
            <a:r>
              <a:rPr lang="nb-NO" dirty="0"/>
              <a:t>/</a:t>
            </a:r>
            <a:r>
              <a:rPr lang="nb-NO" dirty="0" err="1"/>
              <a:t>tsd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5064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E842E0-231F-3844-9A99-ADCE2EC0A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03598"/>
            <a:ext cx="7924800" cy="3368402"/>
          </a:xfrm>
        </p:spPr>
        <p:txBody>
          <a:bodyPr/>
          <a:lstStyle/>
          <a:p>
            <a:r>
              <a:rPr lang="nb-NO" dirty="0"/>
              <a:t>Juryen for konkurransen  har vurdert at deres innsendte bidrag er verdt å se nærmere på. Vi ønsker derfor at du/dere kommer på et møte for å presentere deres bidrag.</a:t>
            </a:r>
          </a:p>
          <a:p>
            <a:r>
              <a:rPr lang="nb-NO" dirty="0"/>
              <a:t>Dere vil få </a:t>
            </a:r>
            <a:r>
              <a:rPr lang="nb-NO" b="1" dirty="0"/>
              <a:t>7 minutter til en presentasjon av bidraget og 10 minutter til å svare på spørsmål fra juryen</a:t>
            </a:r>
            <a:r>
              <a:rPr lang="nb-NO" dirty="0"/>
              <a:t>.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3A75BF-3B69-B045-B4E7-49BBF07D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01EF194-F578-2E44-B71D-A1164C98CD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24263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287E37-7230-D14E-8BFE-AA9323DB5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39502"/>
            <a:ext cx="7924800" cy="4232498"/>
          </a:xfrm>
        </p:spPr>
        <p:txBody>
          <a:bodyPr/>
          <a:lstStyle/>
          <a:p>
            <a:r>
              <a:rPr lang="nb-NO" dirty="0"/>
              <a:t>Konkretiser hvordan bidraget gjør det enklere for enkeltpersoner å bruke sine rettigheter</a:t>
            </a:r>
          </a:p>
          <a:p>
            <a:r>
              <a:rPr lang="nb-NO" dirty="0"/>
              <a:t>…styrker enkeltpersoners kontroll over egne opplysninger</a:t>
            </a:r>
          </a:p>
          <a:p>
            <a:r>
              <a:rPr lang="nb-NO" dirty="0"/>
              <a:t>..enklere for virksomheter å etterleve personvernregelverket</a:t>
            </a:r>
          </a:p>
          <a:p>
            <a:r>
              <a:rPr lang="nb-NO" dirty="0"/>
              <a:t>…styrker infosikkerheten rundt personopplysninger</a:t>
            </a:r>
          </a:p>
          <a:p>
            <a:r>
              <a:rPr lang="nb-NO" dirty="0"/>
              <a:t>…tiltak for å ivareta personvernprinsippene</a:t>
            </a:r>
          </a:p>
          <a:p>
            <a:pPr marL="0" indent="0">
              <a:buNone/>
            </a:pPr>
            <a:r>
              <a:rPr lang="nb-NO" dirty="0"/>
              <a:t> </a:t>
            </a:r>
          </a:p>
          <a:p>
            <a:r>
              <a:rPr lang="nb-NO" dirty="0"/>
              <a:t>Spesielt </a:t>
            </a:r>
            <a:r>
              <a:rPr lang="nb-NO" dirty="0" err="1"/>
              <a:t>ifh</a:t>
            </a:r>
            <a:r>
              <a:rPr lang="nb-NO" dirty="0"/>
              <a:t> til deres bidrag:</a:t>
            </a:r>
          </a:p>
          <a:p>
            <a:r>
              <a:rPr lang="nb-NO" dirty="0"/>
              <a:t>·         Juryen vil gjerne se hvordan samtykkeportalen ser ut fra brukerens ståsted, for å få et inntrykk av brukeropplevelsen, hvordan brukeren blir presentert for de ulike valgene og hvordan brukeren har kontroll på egne samtykker.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176561-58B5-EB44-98D6-7EB236F6C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9B89B32-74A8-2949-9DFF-E121AB252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6326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00A0DF-A4AD-3741-9626-95B5AC97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2798623"/>
          </a:xfrm>
        </p:spPr>
        <p:txBody>
          <a:bodyPr/>
          <a:lstStyle/>
          <a:p>
            <a:r>
              <a:rPr lang="nb-NO" sz="5400" dirty="0"/>
              <a:t>(Rask) Gjennomgang av GDPR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AD3183-88BE-CC48-AE03-3D09C1CD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77AB84-C1A7-6747-B944-F13864245A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51295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F1011B-3277-E44E-BCB0-4F4CEA6C5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BD2A09-D51F-D143-A059-9115BCAB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D8DE3F-429F-4144-B4AF-D57DB09C1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28E195-C88F-2041-A91D-FD9F7FC7E8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1EE83BF-DC4D-6749-8AAB-5037A897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936" y="0"/>
            <a:ext cx="51221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79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4BF148-F3BC-A342-84E2-2C9E7F79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6A96E9-3015-6E4D-9205-95C557BA3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391F9C-864A-1248-A754-87D43ECE8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27DFCA2-81DB-FC40-B83A-DC3451303A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A7AFB8D-B56C-484A-8EAA-2BA6C653A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" y="0"/>
            <a:ext cx="88725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49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9AE2FB-A4B7-C743-91C1-E6C001B2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612ED1B-BFD2-2E45-9DE1-F8C7C2BEB2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84FCFF-7259-DF4C-8987-C88D101DA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8BC33F3-D7BE-2940-98F4-8CCC9A3DE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81452" cy="46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02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3FFAC8-74A8-4A4F-AAE9-064C6615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simplescreenrecorder-2019-01-25_15.43.36.mp4">
            <a:hlinkClick r:id="" action="ppaction://media"/>
            <a:extLst>
              <a:ext uri="{FF2B5EF4-FFF2-40B4-BE49-F238E27FC236}">
                <a16:creationId xmlns:a16="http://schemas.microsoft.com/office/drawing/2014/main" id="{8D49CD33-C6B3-824A-9681-958AB826FDB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0"/>
            <a:ext cx="8924485" cy="5020022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76DD08-4B7F-DC4E-AB42-3E56A61DB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12FA87-D435-EA40-A169-A73D1B0C47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442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3CDAE-A0F1-5142-B9E0-5BF0004E7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«Lovlighet, rettferdighet og gjennomsiktighet»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D264D9-C4E0-3649-922D-3BCD6CA1E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Alle som samtykker til forskning som lagre i TSD kan alltid logge inn å se hva de har gitt av samtykker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BEBE31-D4F9-6945-A950-E57EAC02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BA4AB60-184A-DF42-BD4C-FE80519895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63808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5AF8A-EC20-0545-89F7-8C1E619AD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«Formålsbegrensning»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9A3D6A-D809-AB46-B1F3-18966ACB4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Forskeren får oppdatert og detaljert oversikt over hva respondentene har samtykket til</a:t>
            </a:r>
          </a:p>
          <a:p>
            <a:r>
              <a:rPr lang="nb-NO" dirty="0"/>
              <a:t>Egne samtykker per godkjenning</a:t>
            </a:r>
          </a:p>
          <a:p>
            <a:r>
              <a:rPr lang="nb-NO" dirty="0"/>
              <a:t>Om samtykket endres lages det egen kopi av nytt signert samtykke og endringslogg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1532A6-1530-2A4C-AF26-AC9083F35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1E7E41A-853C-0E4A-A473-B5FDA6ECEB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19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25A34AF-1011-8F4A-ABAA-F86177173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26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75E920-BBFE-5444-B96E-C4755A0C9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«Dataminimering»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BA9A30-DD2D-EB44-9D77-529CFBDE2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data som det finnes samtykke til kan brukes i forskningen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4039EA-7604-014F-A297-F2C750BCE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40035B-B35B-3442-8A5A-916B98FD91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75539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34160-0E09-984E-9ECE-9CE051B7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«Riktighet»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47D321-8BA1-4644-A6A2-C1D86077A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nivå 4 -signering hos DIFI anser vi det som svært </a:t>
            </a:r>
            <a:r>
              <a:rPr lang="nb-NO" dirty="0" err="1"/>
              <a:t>sansynelig</a:t>
            </a:r>
            <a:r>
              <a:rPr lang="nb-NO" dirty="0"/>
              <a:t> at rett person har signert samtykket</a:t>
            </a:r>
          </a:p>
          <a:p>
            <a:r>
              <a:rPr lang="nb-NO" dirty="0"/>
              <a:t>Digital signatur bekrefter innholdet i samtykket da det ble signert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F7C55E-CCC4-D04F-9F7E-AD32940EF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6FB3AE-BD3D-E647-A8AE-7033F7E44C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4336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C83C4-86A4-E443-991E-CECA1B192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«Lagringsbegrensning»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8F8C3E-211D-8C45-9BB7-BDBC5E699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Respondent kan enkelt trekke tilbake samtykket</a:t>
            </a:r>
          </a:p>
          <a:p>
            <a:r>
              <a:rPr lang="nb-NO" dirty="0"/>
              <a:t>Vi sletter prosjekter som ikke har godkjenning lengre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2EF8DE-98EE-E34E-9F23-E6E2CDF8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CB5DA0B-0033-ED46-9A08-67EF41A65A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12794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DC898A-AEA1-AF47-8AFB-FBC856A3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«Integritet og fortrolighet»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6A68C2-7DB3-3C41-B253-F0ACFBA3A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Samtykkene behandles med samme sikkerhet som vi behandler forskningsdata med sensitive personopplysninger</a:t>
            </a:r>
          </a:p>
          <a:p>
            <a:r>
              <a:rPr lang="nb-NO" dirty="0"/>
              <a:t>Samtykkeportalen kjører uten </a:t>
            </a:r>
            <a:r>
              <a:rPr lang="nb-NO" dirty="0" err="1"/>
              <a:t>systembruker</a:t>
            </a:r>
            <a:r>
              <a:rPr lang="nb-NO" dirty="0"/>
              <a:t>; tilgang styres direkte på dataene basert på autentisering fra </a:t>
            </a:r>
            <a:r>
              <a:rPr lang="nb-NO" dirty="0" err="1"/>
              <a:t>IDporten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87CDDD-2558-2148-967D-AD6CE64A3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4DB1C13-210E-F34B-AD03-4D40E2063A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55086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D114C3-01CC-FA41-AE7E-135BFBCB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«Ansvar»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4B1907-D621-1C47-B65D-6FC056E39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leverer felles løsning for alle prosjekter ser til at den blir brukt</a:t>
            </a:r>
          </a:p>
          <a:p>
            <a:r>
              <a:rPr lang="nb-NO" dirty="0"/>
              <a:t>Vi kan dokumentere at vi overholder prinsippene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71E882-0857-194F-B545-7E25384D9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B598136-CAB4-5F48-A2C4-79DBC8B8AD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53834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625D60-8595-0243-88D2-37DDF34A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4A2083-55AA-4A49-AF74-55E456ADB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løser en kjent problem: kontroll på samtykker!</a:t>
            </a:r>
          </a:p>
          <a:p>
            <a:r>
              <a:rPr lang="nb-NO" dirty="0"/>
              <a:t>Det finnes ingen tilsvarende løsninger som </a:t>
            </a:r>
            <a:r>
              <a:rPr lang="nb-NO"/>
              <a:t>gir samlet </a:t>
            </a:r>
            <a:r>
              <a:rPr lang="nb-NO" dirty="0"/>
              <a:t>oversikt over samtykker.</a:t>
            </a:r>
          </a:p>
          <a:p>
            <a:r>
              <a:rPr lang="nb-NO" dirty="0"/>
              <a:t>Vinning både for behandlingsansvarlig og de registrerte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68F055-67D3-D345-91FF-D13003DCD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675FAF-52BA-E74E-A557-09E0AE2D6E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55920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582207-45F7-8242-840C-85E96ADBB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8130479" cy="3662719"/>
          </a:xfrm>
        </p:spPr>
        <p:txBody>
          <a:bodyPr/>
          <a:lstStyle/>
          <a:p>
            <a:r>
              <a:rPr lang="nb-NO" sz="9600" dirty="0">
                <a:solidFill>
                  <a:schemeClr val="accent1">
                    <a:lumMod val="50000"/>
                  </a:schemeClr>
                </a:solidFill>
                <a:latin typeface="Al Nile" pitchFamily="2" charset="-78"/>
                <a:cs typeface="Al Nile" pitchFamily="2" charset="-78"/>
              </a:rPr>
              <a:t>Prosjekter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D7CA85-8F36-D149-9119-F57104F2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FEE3872-416E-FB40-84D6-D945CD9A93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37834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C666A9-7EC6-5C46-B64A-7A09FB67C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iPads</a:t>
            </a:r>
            <a:r>
              <a:rPr lang="nb-NO" dirty="0"/>
              <a:t> og </a:t>
            </a:r>
            <a:r>
              <a:rPr lang="nb-NO" dirty="0" err="1"/>
              <a:t>iPhones</a:t>
            </a:r>
            <a:r>
              <a:rPr lang="nb-NO" dirty="0"/>
              <a:t> i Ambulanser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C36D81-24FD-2C43-B9A9-B60345911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2EDAA4-0C78-5A4C-B451-E5CB5128B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FFD358B-5E14-1A45-99BB-B2C3040A3C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27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6E7AE8D-6434-544F-9FEC-A0179ACC3B11}"/>
              </a:ext>
            </a:extLst>
          </p:cNvPr>
          <p:cNvPicPr/>
          <p:nvPr/>
        </p:nvPicPr>
        <p:blipFill rotWithShape="1">
          <a:blip r:embed="rId2"/>
          <a:srcRect t="24341"/>
          <a:stretch/>
        </p:blipFill>
        <p:spPr bwMode="auto">
          <a:xfrm>
            <a:off x="758827" y="1364942"/>
            <a:ext cx="7485581" cy="3800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72576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255FEE-6472-2D4F-A6D7-60669CD9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Kroppskart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A9243E-6114-8F4D-997C-4CBE98674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14133B-EB70-1D4E-BF8E-0B7D8DA1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21DF195-38A1-1544-B049-0FB80805F3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28</a:t>
            </a:fld>
            <a:endParaRPr lang="en-US" altLang="nb-NO"/>
          </a:p>
        </p:txBody>
      </p:sp>
      <p:pic>
        <p:nvPicPr>
          <p:cNvPr id="6" name="Plassholder for innhold 6">
            <a:extLst>
              <a:ext uri="{FF2B5EF4-FFF2-40B4-BE49-F238E27FC236}">
                <a16:creationId xmlns:a16="http://schemas.microsoft.com/office/drawing/2014/main" id="{C6B3F277-82D7-994C-B160-A0066B78B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3888" y="42569"/>
            <a:ext cx="4048002" cy="505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1047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03A0F-32C9-1B49-8E78-FF9E90019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Automatisk </a:t>
            </a:r>
            <a:r>
              <a:rPr lang="nb-NO" dirty="0" err="1"/>
              <a:t>studieID</a:t>
            </a:r>
            <a:r>
              <a:rPr lang="nb-NO" dirty="0"/>
              <a:t> basert på fødselsnummer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649DE6-CDE1-6844-9AFD-BAB57E894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Prosjekt for Fredrik </a:t>
            </a:r>
            <a:r>
              <a:rPr lang="nb-NO" dirty="0" err="1"/>
              <a:t>Walby</a:t>
            </a:r>
            <a:r>
              <a:rPr lang="nb-NO" dirty="0"/>
              <a:t> om selvmord i psykisk helsevern</a:t>
            </a:r>
          </a:p>
          <a:p>
            <a:r>
              <a:rPr lang="nb-NO" dirty="0"/>
              <a:t>Nasjonalt senter for selvmordsforskning og -forebygging (NSSF)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C214CF5-09C1-1143-801C-1CCD4D79D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668E527-D26E-954C-824B-1A62869926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29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B7355A3-1EE9-4846-A386-A4A010840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2409122"/>
            <a:ext cx="4415532" cy="249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42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1460D-BC10-BA4E-894A-B017243A1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Diktafon-</a:t>
            </a:r>
            <a:r>
              <a:rPr lang="nb-NO" dirty="0" err="1"/>
              <a:t>app</a:t>
            </a:r>
            <a:r>
              <a:rPr lang="nb-NO" dirty="0"/>
              <a:t> + </a:t>
            </a:r>
            <a:r>
              <a:rPr lang="nb-NO" dirty="0" err="1"/>
              <a:t>Videoapp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EDA57C-7DD8-9B48-AEA9-8407BD6F3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85900"/>
            <a:ext cx="5787507" cy="3086100"/>
          </a:xfrm>
        </p:spPr>
        <p:txBody>
          <a:bodyPr/>
          <a:lstStyle/>
          <a:p>
            <a:r>
              <a:rPr lang="nb-NO" dirty="0"/>
              <a:t>Alle brukere av Nettskjema kan laste ned </a:t>
            </a:r>
            <a:r>
              <a:rPr lang="nb-NO" dirty="0" err="1"/>
              <a:t>mobilappen</a:t>
            </a:r>
            <a:r>
              <a:rPr lang="nb-NO" dirty="0"/>
              <a:t> </a:t>
            </a:r>
            <a:r>
              <a:rPr lang="nb-NO" i="1" dirty="0"/>
              <a:t>nettskjema-diktafon </a:t>
            </a:r>
            <a:r>
              <a:rPr lang="nb-NO" dirty="0"/>
              <a:t>og levere lyd-data til Nettskjema </a:t>
            </a:r>
          </a:p>
          <a:p>
            <a:r>
              <a:rPr lang="nb-NO" dirty="0"/>
              <a:t>Designet for sikkert opptak av lyd med sensitive personopplysninger</a:t>
            </a:r>
          </a:p>
          <a:p>
            <a:r>
              <a:rPr lang="nb-NO" dirty="0"/>
              <a:t>Erstatter vanlige diktafoner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A920EC-B684-E74C-AB15-7AB1070EE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0239323-6B69-8A4E-B999-90FAF19098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30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6DDABBC-7C01-0A4D-A89B-E88400911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609078"/>
            <a:ext cx="2134119" cy="379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24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5CF668-A53B-D84A-B7EF-72F7DA7E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80C4DB3-8B0D-864E-8637-BD3E98D990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31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C46C2DA-6E49-9A49-9D40-2B679065B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0" y="0"/>
            <a:ext cx="7199447" cy="5143500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8F66F5C8-D2E6-554A-81E3-79C6665F2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2846201"/>
            <a:ext cx="2232247" cy="22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48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FAEF7B-D43F-0645-8809-E08512953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4D7136-215F-A64F-9758-38BA75D2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4E2675-B12C-764D-BEFD-C600E882F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A777931-D3C0-6E4A-826D-091C8159FA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33BC1FC-33A5-4A43-91D7-CFA1295DB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503" y="0"/>
            <a:ext cx="61129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119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049349-DD8B-5647-A36D-9C8E9D4E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AD742E-9FE3-244C-AD99-F5DAB1D12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386226-D24A-9646-AE65-95DBC1ACD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B1CE81E-EB07-0046-8C43-7234A7A542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33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C3C0980-34AD-9543-AC67-094E885FF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63500"/>
            <a:ext cx="41910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47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70297-CBF7-6745-B90A-9230EFE5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A4BDB8-57A6-3148-93C9-63F6250D0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842044-10A2-D043-B1B1-C8AD13E1F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EAEF24-F196-8045-B139-0B5085D03F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7896233-B580-1A4A-8C34-92F040AFF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335" y="0"/>
            <a:ext cx="55473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78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8E8B67-A9E7-E14E-869D-6370FE331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5754BE-DAB9-C249-8BD5-173A93576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07AA6A-CCEA-B241-A496-5AAC3C8C5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29D7E4-9CD7-BE48-B114-C86CF146E6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35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C007F13-4CF1-A748-96BC-C860401F3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87" y="0"/>
            <a:ext cx="3857625" cy="51435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BD7EA2E-5666-5348-97A1-264BC1C3E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587" y="15240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93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4AA224-9B8B-304E-941C-B2F246D6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AFBCE5-F008-7944-9F9C-556938C08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EF7B8F-D924-6B4C-ADF0-CDFEC86D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AB4DB87-879B-4B4C-BDC0-ACDB43CC8B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36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B0B604E-62C1-6D48-8781-610A5D7AC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824" y="0"/>
            <a:ext cx="48963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2551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89E40-11F1-3E4D-BEDC-383FA82F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295C16-8CEF-7048-A5C1-D77650BE5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EAA0DA-56D0-C346-B478-71C13E0B4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42759B-A7B2-934B-B57D-46209B6E04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37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231AD0C-0EA7-3847-AB4F-8192B556B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918" y="0"/>
            <a:ext cx="65701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896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E7FEBD-05F0-A443-B4C8-70BE3472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3D0421-085E-354D-8833-CA8C2DA96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3A75D7-A6C6-7347-B6DD-99A2592A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738E1E-F435-1346-98AF-A4C5A1D5BB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38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C30CE70-C699-2F40-A5F9-9239D105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34" y="0"/>
            <a:ext cx="49231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60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80EDEF-C6A5-3E48-91D7-7C6901DE0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E0CB2D-7292-514F-9B1A-4B96DB08B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4C3598-EC17-E749-AB76-381CF57B2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DD51D87-7962-604E-9915-C4CA8BDB14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39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5FE0D5-3931-C74A-9822-F3BC8C6E7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18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A52366-451A-B64D-96EC-1FD198818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B4E8A9-F735-9B45-9F59-9255B3C99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390192-821C-8B42-BC66-3D281EEF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0722DF-54D6-934D-ABE3-CF3F0A7F8E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40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129775B-4D3B-B649-94DC-86E5682CF8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515" t="40787" r="6056" b="25514"/>
          <a:stretch/>
        </p:blipFill>
        <p:spPr>
          <a:xfrm>
            <a:off x="323528" y="-308570"/>
            <a:ext cx="6693532" cy="61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633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4B08E-D42C-E149-B338-1905684B1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0636BC-1DAF-9549-AB74-762C8CC11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0C8BA9-9935-6E4A-9AAB-71DC0E36D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5975D7-BDD7-0B44-A40A-989019D1A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15B7E72-E940-9C4D-B69F-700D76E52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936" y="0"/>
            <a:ext cx="2941690" cy="51435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A7D2E02-63AA-CA48-B891-F467BC273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0"/>
            <a:ext cx="29570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980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976BBC-6851-3A4F-89A4-CFAC7F21D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3518703"/>
          </a:xfrm>
        </p:spPr>
        <p:txBody>
          <a:bodyPr/>
          <a:lstStyle/>
          <a:p>
            <a:r>
              <a:rPr lang="nb-NO" dirty="0"/>
              <a:t>Takk for meg!</a:t>
            </a:r>
            <a:br>
              <a:rPr lang="nb-NO" dirty="0"/>
            </a:br>
            <a:br>
              <a:rPr lang="nb-NO" dirty="0"/>
            </a:br>
            <a:r>
              <a:rPr lang="nb-NO" dirty="0"/>
              <a:t>Dagfinn Bergsager</a:t>
            </a:r>
            <a:br>
              <a:rPr lang="nb-NO" dirty="0"/>
            </a:br>
            <a:r>
              <a:rPr lang="nb-NO" dirty="0">
                <a:hlinkClick r:id="rId2"/>
              </a:rPr>
              <a:t>https://www.linkedin.com/in/bergsager/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6B7367-3794-D94C-B4E9-17876164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29.03.2019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F23B793-63A5-7B49-83E3-ADD825F13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72114487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62522</TotalTime>
  <Words>496</Words>
  <Application>Microsoft Macintosh PowerPoint</Application>
  <PresentationFormat>Skjermfremvisning (16:9)</PresentationFormat>
  <Paragraphs>150</Paragraphs>
  <Slides>41</Slides>
  <Notes>2</Notes>
  <HiddenSlides>0</HiddenSlides>
  <MMClips>2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41</vt:i4>
      </vt:variant>
    </vt:vector>
  </HeadingPairs>
  <TitlesOfParts>
    <vt:vector size="44" baseType="lpstr">
      <vt:lpstr>Al Nile</vt:lpstr>
      <vt:lpstr>Arial</vt:lpstr>
      <vt:lpstr>UIONorsk16-10</vt:lpstr>
      <vt:lpstr>Datainnsamling i forskning</vt:lpstr>
      <vt:lpstr>PowerPoint-presentasjon</vt:lpstr>
      <vt:lpstr>TSD - Tjenester for Sensitive Data</vt:lpstr>
      <vt:lpstr>Kort oppsummering Nettskjema og TSD</vt:lpstr>
      <vt:lpstr>PowerPoint-presentasjon</vt:lpstr>
      <vt:lpstr>Skjemaløsning på web</vt:lpstr>
      <vt:lpstr>Nye GDPR-tiltak</vt:lpstr>
      <vt:lpstr>PowerPoint-presentasjon</vt:lpstr>
      <vt:lpstr>Samtykkeportalen</vt:lpstr>
      <vt:lpstr>PowerPoint-presentasjon</vt:lpstr>
      <vt:lpstr>PowerPoint-presentasjon</vt:lpstr>
      <vt:lpstr>(Rask) Gjennomgang av GDPR</vt:lpstr>
      <vt:lpstr>PowerPoint-presentasjon</vt:lpstr>
      <vt:lpstr>PowerPoint-presentasjon</vt:lpstr>
      <vt:lpstr>PowerPoint-presentasjon</vt:lpstr>
      <vt:lpstr>PowerPoint-presentasjon</vt:lpstr>
      <vt:lpstr>«Lovlighet, rettferdighet og gjennomsiktighet» </vt:lpstr>
      <vt:lpstr>«Formålsbegrensning» </vt:lpstr>
      <vt:lpstr>«Dataminimering»</vt:lpstr>
      <vt:lpstr>«Riktighet»</vt:lpstr>
      <vt:lpstr>«Lagringsbegrensning»</vt:lpstr>
      <vt:lpstr>«Integritet og fortrolighet» </vt:lpstr>
      <vt:lpstr>«Ansvar»</vt:lpstr>
      <vt:lpstr>Oppsummering</vt:lpstr>
      <vt:lpstr>Prosjekter</vt:lpstr>
      <vt:lpstr>iPads og iPhones i Ambulanser</vt:lpstr>
      <vt:lpstr>Kroppskart</vt:lpstr>
      <vt:lpstr>Automatisk studieID basert på fødselsnummer</vt:lpstr>
      <vt:lpstr>Diktafon-app + Videoapp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Takk for meg!  Dagfinn Bergsager https://www.linkedin.com/in/bergsager/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276</cp:revision>
  <dcterms:created xsi:type="dcterms:W3CDTF">2017-02-14T20:39:57Z</dcterms:created>
  <dcterms:modified xsi:type="dcterms:W3CDTF">2019-03-29T14:14:32Z</dcterms:modified>
</cp:coreProperties>
</file>