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m4v" ContentType="video/unknown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466" r:id="rId2"/>
    <p:sldId id="470" r:id="rId3"/>
    <p:sldId id="475" r:id="rId4"/>
    <p:sldId id="430" r:id="rId5"/>
    <p:sldId id="476" r:id="rId6"/>
    <p:sldId id="432" r:id="rId7"/>
    <p:sldId id="459" r:id="rId8"/>
    <p:sldId id="438" r:id="rId9"/>
    <p:sldId id="473" r:id="rId10"/>
    <p:sldId id="389" r:id="rId11"/>
    <p:sldId id="402" r:id="rId12"/>
    <p:sldId id="409" r:id="rId13"/>
    <p:sldId id="385" r:id="rId14"/>
    <p:sldId id="394" r:id="rId15"/>
    <p:sldId id="380" r:id="rId16"/>
    <p:sldId id="456" r:id="rId17"/>
    <p:sldId id="408" r:id="rId18"/>
    <p:sldId id="395" r:id="rId19"/>
    <p:sldId id="477" r:id="rId20"/>
    <p:sldId id="480" r:id="rId21"/>
    <p:sldId id="393" r:id="rId22"/>
    <p:sldId id="391" r:id="rId23"/>
    <p:sldId id="373" r:id="rId24"/>
    <p:sldId id="374" r:id="rId25"/>
    <p:sldId id="469" r:id="rId26"/>
    <p:sldId id="384" r:id="rId27"/>
    <p:sldId id="468" r:id="rId28"/>
    <p:sldId id="383" r:id="rId29"/>
    <p:sldId id="381" r:id="rId30"/>
    <p:sldId id="482" r:id="rId31"/>
    <p:sldId id="478" r:id="rId32"/>
    <p:sldId id="428" r:id="rId33"/>
    <p:sldId id="479" r:id="rId34"/>
    <p:sldId id="467" r:id="rId35"/>
    <p:sldId id="481" r:id="rId36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659"/>
    <p:restoredTop sz="91520"/>
  </p:normalViewPr>
  <p:slideViewPr>
    <p:cSldViewPr>
      <p:cViewPr varScale="1">
        <p:scale>
          <a:sx n="84" d="100"/>
          <a:sy n="84" d="100"/>
        </p:scale>
        <p:origin x="192" y="1144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16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7507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10.09.2018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tiff"/><Relationship Id="rId7" Type="http://schemas.openxmlformats.org/officeDocument/2006/relationships/image" Target="../media/image25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applikasjoner/nettskjema/mer-om/informasjonssikkerhet/ros/ros-analyse-av-diktafon.html" TargetMode="External"/><Relationship Id="rId2" Type="http://schemas.openxmlformats.org/officeDocument/2006/relationships/hyperlink" Target="http://www.uio.no/tjenester/it/applikasjoner/nettskjema/hjelp/opprette/nettskjema-og-sensitive-data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926329" y="1635646"/>
            <a:ext cx="7543800" cy="1307059"/>
          </a:xfrm>
        </p:spPr>
        <p:txBody>
          <a:bodyPr/>
          <a:lstStyle/>
          <a:p>
            <a:r>
              <a:rPr lang="nb-NO" sz="4800" dirty="0"/>
              <a:t>Slik ble vi GDPR-</a:t>
            </a:r>
            <a:r>
              <a:rPr lang="nb-NO" sz="4800" dirty="0" err="1"/>
              <a:t>ready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951860" y="3147814"/>
            <a:ext cx="7543800" cy="1098426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391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64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6D34A3-B601-3546-BF29-4AE6628C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B5A947-D79D-BB4D-9F64-75A11F096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67ADAD-B92E-1E45-84C5-090213BE5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11.09.2018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4C1D458-AAC2-174E-96BA-4C8314D57E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EC9AD4-B724-674D-8143-0C5DFF798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765"/>
            <a:ext cx="9144000" cy="4421969"/>
          </a:xfrm>
          <a:prstGeom prst="rect">
            <a:avLst/>
          </a:prstGeom>
        </p:spPr>
      </p:pic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5021C129-BF88-5742-BDFC-16CE6231D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59252" y="130057"/>
            <a:ext cx="7550919" cy="46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D057ED3-8650-CA45-9B89-D620C3724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762" y="0"/>
            <a:ext cx="7212475" cy="5143500"/>
          </a:xfrm>
          <a:prstGeom prst="rect">
            <a:avLst/>
          </a:prstGeom>
        </p:spPr>
      </p:pic>
      <p:pic>
        <p:nvPicPr>
          <p:cNvPr id="8" name="Plassholder for innhold 6">
            <a:extLst>
              <a:ext uri="{FF2B5EF4-FFF2-40B4-BE49-F238E27FC236}">
                <a16:creationId xmlns:a16="http://schemas.microsoft.com/office/drawing/2014/main" id="{ACBD65DF-BDD8-5846-9B21-3EADB228B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92362" y="714145"/>
            <a:ext cx="7622927" cy="4670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7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E1230C-BCF6-9D4F-941C-4D8B3B96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dagsrevyen.m4v">
            <a:hlinkClick r:id="" action="ppaction://media"/>
            <a:extLst>
              <a:ext uri="{FF2B5EF4-FFF2-40B4-BE49-F238E27FC236}">
                <a16:creationId xmlns:a16="http://schemas.microsoft.com/office/drawing/2014/main" id="{38EB7413-10D6-7943-9628-B8C3A955554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4434" y="6160"/>
            <a:ext cx="9133049" cy="5137340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A680D3-0FF9-E945-8A7D-FDA2041C4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076A81-4DC0-8E4E-83ED-7DC8BF77D5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26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C5800C-6ECA-794F-A27A-94C0A102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3C1A074F-7A6B-8349-A23F-6AC35569E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3808" y="74419"/>
            <a:ext cx="4870478" cy="5029148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D1A46C-1CC9-7840-8A0B-76253399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F67824-E7C5-024E-80B0-6B58F67CE7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9123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9D2F27-EA7E-8F46-8169-245D0CD2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D05388-1822-A14A-8E24-CC3FF8B40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14FF66-0960-B942-9380-989E833F0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84DE040-12C3-CE4C-92DA-964F72CB4F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DBD31FD-7B4F-4C49-993A-55365FF83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700" y="0"/>
            <a:ext cx="5556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49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C50D94C-82BD-5A48-BA1F-D41A60D59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82830"/>
            <a:ext cx="5688632" cy="4939749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B8F77B-DC97-824E-89E6-4EB8F7370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455F01-8D24-674F-9799-C7336255B4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19BDD0D-2DD3-5D4D-B1C9-D71CBAEF8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563638"/>
            <a:ext cx="3593976" cy="112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831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6A85DD-8CE4-4F47-97A2-8B8211AD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E4E5EB4-E806-8946-B320-1E172EE77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3478"/>
            <a:ext cx="6732240" cy="4903818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F10589-89C9-2F49-B306-35892B09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4E5D197-10CC-604A-A7BA-27E9AC157A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BEE12D3-BFD2-4D44-965B-68ED19FD7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181" y="3108051"/>
            <a:ext cx="2739504" cy="170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3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52F9D-9867-AF4D-8633-4E506F975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ADCA538-9234-2244-A0BC-B0885C4AF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696" y="290898"/>
            <a:ext cx="6250514" cy="4511846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9D66E2-9F03-CB49-8A7C-A6088DFAB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EF05C09-4067-304B-AE17-4BDEB64E43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39510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8060C4-1173-D74A-9E71-68542FED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2DFB377-B55D-CB4C-84FF-09D77B0F6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5" y="-9068"/>
            <a:ext cx="7716941" cy="5152567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1CBFF1-0467-EA4F-B26B-B012D6E88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70113E-10EA-AE47-9F63-23AD39D8B4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535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4094767"/>
          </a:xfrm>
        </p:spPr>
        <p:txBody>
          <a:bodyPr/>
          <a:lstStyle/>
          <a:p>
            <a:r>
              <a:rPr lang="nb-NO" dirty="0"/>
              <a:t>Hvordan klarer vi å utvikle </a:t>
            </a:r>
            <a:r>
              <a:rPr lang="nb-NO" dirty="0" err="1"/>
              <a:t>mobilapper</a:t>
            </a:r>
            <a:r>
              <a:rPr lang="nb-NO" dirty="0"/>
              <a:t> som samler inn sensitive personopplysninger?</a:t>
            </a:r>
            <a:br>
              <a:rPr lang="nb-NO" dirty="0"/>
            </a:br>
            <a:br>
              <a:rPr lang="nb-NO" dirty="0"/>
            </a:br>
            <a:r>
              <a:rPr lang="nb-NO" dirty="0"/>
              <a:t>-fordi vi har </a:t>
            </a:r>
            <a:r>
              <a:rPr lang="nb-NO" sz="3200" dirty="0"/>
              <a:t>innebygd personvern</a:t>
            </a:r>
            <a:r>
              <a:rPr lang="nb-NO" dirty="0"/>
              <a:t>!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					…ikke omvendt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61537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6499F1-BB2E-3A46-8365-281E14FB5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Programutvikling med innebygd personvern</a:t>
            </a:r>
            <a:br>
              <a:rPr lang="nb-NO" dirty="0"/>
            </a:br>
            <a:r>
              <a:rPr lang="nb-NO" sz="1800" i="1" dirty="0"/>
              <a:t>Veileder fra Datatilsynet med internasjonal oppmerksomhet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71762F-B970-364B-ACD1-06CFF2C83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45890"/>
            <a:ext cx="7924800" cy="30861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Oppsummering: Programmer seriøst!</a:t>
            </a:r>
          </a:p>
          <a:p>
            <a:r>
              <a:rPr lang="nb-NO" dirty="0"/>
              <a:t>Bruk en metode</a:t>
            </a:r>
          </a:p>
          <a:p>
            <a:r>
              <a:rPr lang="nb-NO" dirty="0"/>
              <a:t>Regler for koding</a:t>
            </a:r>
          </a:p>
          <a:p>
            <a:r>
              <a:rPr lang="nb-NO" dirty="0"/>
              <a:t>Verktøyvalg</a:t>
            </a:r>
          </a:p>
          <a:p>
            <a:r>
              <a:rPr lang="nb-NO" dirty="0"/>
              <a:t>Gjennomtenkt testing</a:t>
            </a:r>
          </a:p>
          <a:p>
            <a:r>
              <a:rPr lang="nb-NO" dirty="0"/>
              <a:t>Gjør nødvendige sikkerhetstiltak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6C7327-A1AA-554F-821C-DF82C314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3C4160-D2EC-1B46-983B-D4B555B0E2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304FE16-EF64-DF42-9A54-519B6A758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2334392"/>
            <a:ext cx="3533723" cy="268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3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/>
          <a:srcRect l="21875" t="7134" r="21251" b="3334"/>
          <a:stretch/>
        </p:blipFill>
        <p:spPr>
          <a:xfrm>
            <a:off x="1547664" y="0"/>
            <a:ext cx="5400600" cy="531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70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Prioriteringer for all utvikling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485900"/>
            <a:ext cx="8712968" cy="30861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b="1" dirty="0"/>
              <a:t>Sikkerhet og personvern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Bruksopplevelse for den som skal levere data</a:t>
            </a:r>
          </a:p>
          <a:p>
            <a:pPr marL="317500" lvl="1" indent="0">
              <a:buNone/>
            </a:pPr>
            <a:r>
              <a:rPr lang="nb-NO" b="1" dirty="0">
                <a:sym typeface="Wingdings" pitchFamily="2" charset="2"/>
              </a:rPr>
              <a:t> </a:t>
            </a:r>
            <a:r>
              <a:rPr lang="nb-NO" b="1" dirty="0"/>
              <a:t>Universell utforming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Funksjonalitet for den som samler inn data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sz="2800" dirty="0"/>
              <a:t>-Vi skal alltid være best på sikkerhet og personvern!</a:t>
            </a:r>
          </a:p>
          <a:p>
            <a:pPr marL="0" indent="0">
              <a:buNone/>
            </a:pPr>
            <a:r>
              <a:rPr lang="nb-NO" sz="2400" dirty="0"/>
              <a:t>	-og fungere på alt utstyr for alle personer</a:t>
            </a:r>
          </a:p>
          <a:p>
            <a:pPr marL="0" indent="0">
              <a:buNone/>
            </a:pPr>
            <a:r>
              <a:rPr lang="nb-NO" dirty="0"/>
              <a:t>		-og være enkel og bruke for datainnsamler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43615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Nettskjema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Datainnsamling på nett</a:t>
            </a:r>
          </a:p>
          <a:p>
            <a:r>
              <a:rPr lang="nb-NO" dirty="0"/>
              <a:t>Nasjonal tjeneste </a:t>
            </a:r>
          </a:p>
          <a:p>
            <a:r>
              <a:rPr lang="nb-NO" dirty="0"/>
              <a:t>Mottar  2000 – 50 000 svar per dag</a:t>
            </a:r>
          </a:p>
          <a:p>
            <a:r>
              <a:rPr lang="nb-NO" dirty="0" err="1"/>
              <a:t>Mobilapper</a:t>
            </a:r>
            <a:r>
              <a:rPr lang="nb-NO" dirty="0"/>
              <a:t> og </a:t>
            </a:r>
            <a:r>
              <a:rPr lang="nb-NO" dirty="0" err="1"/>
              <a:t>webapper</a:t>
            </a:r>
            <a:r>
              <a:rPr lang="nb-NO" dirty="0"/>
              <a:t> kan levere data </a:t>
            </a:r>
            <a:br>
              <a:rPr lang="nb-NO" dirty="0"/>
            </a:br>
            <a:r>
              <a:rPr lang="nb-NO" dirty="0"/>
              <a:t>via Nettskjema</a:t>
            </a:r>
          </a:p>
          <a:p>
            <a:r>
              <a:rPr lang="nb-NO" dirty="0"/>
              <a:t>UiO utvikler og drifter</a:t>
            </a:r>
          </a:p>
          <a:p>
            <a:r>
              <a:rPr lang="nb-NO" dirty="0"/>
              <a:t>Kan samle inn sensitive personopplysninger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12.09.2018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9" y="-1"/>
            <a:ext cx="2223012" cy="378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8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12.09.2018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16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85900"/>
            <a:ext cx="8202488" cy="3086100"/>
          </a:xfrm>
        </p:spPr>
        <p:txBody>
          <a:bodyPr/>
          <a:lstStyle/>
          <a:p>
            <a:pPr eaLnBrk="1" hangingPunct="1"/>
            <a:r>
              <a:rPr lang="nb-NO" altLang="nb-NO" dirty="0"/>
              <a:t>Sikker, skalerbar forskningsplattform for UiO og andre offentlige forskningsinstitusjoner.</a:t>
            </a:r>
          </a:p>
          <a:p>
            <a:pPr eaLnBrk="1" hangingPunct="1"/>
            <a:r>
              <a:rPr lang="nb-NO" altLang="nb-NO" dirty="0"/>
              <a:t>Alle prosjekter får sin egen sikre virtuelle server</a:t>
            </a:r>
          </a:p>
          <a:p>
            <a:r>
              <a:rPr lang="nb-NO" altLang="nb-NO" dirty="0"/>
              <a:t>Begrensa mulighet for eksport </a:t>
            </a:r>
          </a:p>
          <a:p>
            <a:r>
              <a:rPr lang="nb-NO" altLang="nb-NO" dirty="0"/>
              <a:t>Behandling av data skjer på serveren inne i TSD</a:t>
            </a:r>
          </a:p>
          <a:p>
            <a:pPr lvl="1"/>
            <a:r>
              <a:rPr lang="nb-NO" altLang="nb-NO" dirty="0"/>
              <a:t>Statistikk og lagring</a:t>
            </a:r>
          </a:p>
          <a:p>
            <a:pPr lvl="1"/>
            <a:r>
              <a:rPr lang="nb-NO" altLang="nb-NO" dirty="0"/>
              <a:t>Tungregning</a:t>
            </a:r>
          </a:p>
          <a:p>
            <a:pPr lvl="1"/>
            <a:r>
              <a:rPr lang="nb-NO" altLang="nb-NO" dirty="0"/>
              <a:t>Lyd -og videoredigering..+++</a:t>
            </a:r>
          </a:p>
          <a:p>
            <a:pPr lvl="1"/>
            <a:endParaRPr lang="nb-NO" alt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38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46934F-6023-2A46-AE81-B3247FC18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TSD - Tjenester for Sensitive Data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82D7D1-16A1-AC4F-839A-D657AD7B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AE6328-9D8F-5643-8FEB-AC98DE6B8E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  <p:pic>
        <p:nvPicPr>
          <p:cNvPr id="8" name="tsd_norsk_tekst.mp4">
            <a:hlinkClick r:id="" action="ppaction://media"/>
            <a:extLst>
              <a:ext uri="{FF2B5EF4-FFF2-40B4-BE49-F238E27FC236}">
                <a16:creationId xmlns:a16="http://schemas.microsoft.com/office/drawing/2014/main" id="{03D3ED33-4A91-C242-B6C7-8F5F625DBBC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-14883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34229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18</a:t>
            </a:fld>
            <a:endParaRPr lang="en-US" alt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82578"/>
            <a:ext cx="783887" cy="139427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 rot="20461190">
            <a:off x="1734714" y="3450749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3797633"/>
            <a:ext cx="1152129" cy="1245750"/>
          </a:xfrm>
          <a:prstGeom prst="rect">
            <a:avLst/>
          </a:prstGeom>
        </p:spPr>
      </p:pic>
      <p:sp>
        <p:nvSpPr>
          <p:cNvPr id="12" name="Pil høyre 11">
            <a:extLst>
              <a:ext uri="{FF2B5EF4-FFF2-40B4-BE49-F238E27FC236}">
                <a16:creationId xmlns:a16="http://schemas.microsoft.com/office/drawing/2014/main" id="{57B504D1-4F17-C447-8D48-EF9E26B4D2C3}"/>
              </a:ext>
            </a:extLst>
          </p:cNvPr>
          <p:cNvSpPr/>
          <p:nvPr/>
        </p:nvSpPr>
        <p:spPr bwMode="auto">
          <a:xfrm>
            <a:off x="5377981" y="422793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lassholder for innhold 6">
            <a:extLst>
              <a:ext uri="{FF2B5EF4-FFF2-40B4-BE49-F238E27FC236}">
                <a16:creationId xmlns:a16="http://schemas.microsoft.com/office/drawing/2014/main" id="{3694F0C8-A10E-034B-A1C4-66E0A459B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157" y="3055446"/>
            <a:ext cx="1639343" cy="2048515"/>
          </a:xfr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3DFC2A5-6D01-3D46-AC98-FFB4F2B60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92" y="1819766"/>
            <a:ext cx="1274599" cy="1274599"/>
          </a:xfrm>
          <a:prstGeom prst="rect">
            <a:avLst/>
          </a:prstGeom>
        </p:spPr>
      </p:pic>
      <p:sp>
        <p:nvSpPr>
          <p:cNvPr id="16" name="Pil høyre 15">
            <a:extLst>
              <a:ext uri="{FF2B5EF4-FFF2-40B4-BE49-F238E27FC236}">
                <a16:creationId xmlns:a16="http://schemas.microsoft.com/office/drawing/2014/main" id="{EE6F3011-154B-B541-9812-52A793D24311}"/>
              </a:ext>
            </a:extLst>
          </p:cNvPr>
          <p:cNvSpPr/>
          <p:nvPr/>
        </p:nvSpPr>
        <p:spPr bwMode="auto">
          <a:xfrm rot="373830">
            <a:off x="1670558" y="2441000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Pil høyre 16">
            <a:extLst>
              <a:ext uri="{FF2B5EF4-FFF2-40B4-BE49-F238E27FC236}">
                <a16:creationId xmlns:a16="http://schemas.microsoft.com/office/drawing/2014/main" id="{E22C787A-326D-F24D-8C82-3EF0718B3F23}"/>
              </a:ext>
            </a:extLst>
          </p:cNvPr>
          <p:cNvSpPr/>
          <p:nvPr/>
        </p:nvSpPr>
        <p:spPr bwMode="auto">
          <a:xfrm rot="1264065">
            <a:off x="1736471" y="152882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57C26CF-35F9-8F47-BBDE-F3580BEC8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231" y="2427734"/>
            <a:ext cx="1152129" cy="1152129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9BA9632-5D84-174F-BC7E-69B6DB2FE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0758" y="987574"/>
            <a:ext cx="1507626" cy="1131590"/>
          </a:xfrm>
          <a:prstGeom prst="rect">
            <a:avLst/>
          </a:prstGeom>
        </p:spPr>
      </p:pic>
      <p:sp>
        <p:nvSpPr>
          <p:cNvPr id="19" name="Pil høyre 18">
            <a:extLst>
              <a:ext uri="{FF2B5EF4-FFF2-40B4-BE49-F238E27FC236}">
                <a16:creationId xmlns:a16="http://schemas.microsoft.com/office/drawing/2014/main" id="{E42ACA9F-EB9F-2845-BF29-CFF70A2BDCD5}"/>
              </a:ext>
            </a:extLst>
          </p:cNvPr>
          <p:cNvSpPr/>
          <p:nvPr/>
        </p:nvSpPr>
        <p:spPr bwMode="auto">
          <a:xfrm>
            <a:off x="5377981" y="141962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Pil høyre 19">
            <a:extLst>
              <a:ext uri="{FF2B5EF4-FFF2-40B4-BE49-F238E27FC236}">
                <a16:creationId xmlns:a16="http://schemas.microsoft.com/office/drawing/2014/main" id="{8A0324D1-4B13-0B46-A64F-E2BA14AA589A}"/>
              </a:ext>
            </a:extLst>
          </p:cNvPr>
          <p:cNvSpPr/>
          <p:nvPr/>
        </p:nvSpPr>
        <p:spPr bwMode="auto">
          <a:xfrm>
            <a:off x="5377981" y="285978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82A918E1-E5D3-004B-A3DB-3DC02D06E1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3695" y="771550"/>
            <a:ext cx="2350353" cy="4180495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3296370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9DC57F-3746-F14F-88A8-055FE996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Mobilapper</a:t>
            </a:r>
            <a:r>
              <a:rPr lang="nb-NO" dirty="0"/>
              <a:t> i forskning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EB2EFA-F119-4F4A-8465-728B5E771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8202488" cy="3086100"/>
          </a:xfrm>
        </p:spPr>
        <p:txBody>
          <a:bodyPr/>
          <a:lstStyle/>
          <a:p>
            <a:r>
              <a:rPr lang="nb-NO" dirty="0"/>
              <a:t>Har utviklet omlag 20 </a:t>
            </a:r>
            <a:r>
              <a:rPr lang="nb-NO" dirty="0" err="1"/>
              <a:t>apper</a:t>
            </a:r>
            <a:r>
              <a:rPr lang="nb-NO" dirty="0"/>
              <a:t> for forskningsprosjekter</a:t>
            </a:r>
          </a:p>
          <a:p>
            <a:r>
              <a:rPr lang="nb-NO" dirty="0"/>
              <a:t>Nettskjema /TSD er </a:t>
            </a:r>
            <a:r>
              <a:rPr lang="nb-NO" dirty="0" err="1"/>
              <a:t>backend</a:t>
            </a:r>
            <a:r>
              <a:rPr lang="nb-NO" dirty="0"/>
              <a:t> for alle </a:t>
            </a:r>
            <a:r>
              <a:rPr lang="nb-NO" dirty="0" err="1"/>
              <a:t>apper</a:t>
            </a:r>
            <a:endParaRPr lang="nb-NO" dirty="0"/>
          </a:p>
          <a:p>
            <a:r>
              <a:rPr lang="nb-NO" dirty="0"/>
              <a:t>Alle prosjekter får ROS med fokus på hva som er unikt med dette prosjektet</a:t>
            </a:r>
          </a:p>
          <a:p>
            <a:pPr lvl="1"/>
            <a:r>
              <a:rPr lang="nb-NO" dirty="0"/>
              <a:t>Baserer ROS på andre ROS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781752-8720-3642-8B66-C54B1CA8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E5070E2-E6D9-A140-AAF6-350E3FEB66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20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00A0DF-A4AD-3741-9626-95B5AC97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2798623"/>
          </a:xfrm>
        </p:spPr>
        <p:txBody>
          <a:bodyPr/>
          <a:lstStyle/>
          <a:p>
            <a:r>
              <a:rPr lang="nb-NO" sz="5400" dirty="0"/>
              <a:t>(Rask) Gjennomgang av GDPR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AD3183-88BE-CC48-AE03-3D09C1CD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77AB84-C1A7-6747-B944-F13864245A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22536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F1011B-3277-E44E-BCB0-4F4CEA6C5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BD2A09-D51F-D143-A059-9115BCAB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D8DE3F-429F-4144-B4AF-D57DB09C1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11.09.2018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28E195-C88F-2041-A91D-FD9F7FC7E8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1EE83BF-DC4D-6749-8AAB-5037A897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936" y="0"/>
            <a:ext cx="51221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86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4BF148-F3BC-A342-84E2-2C9E7F79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6A96E9-3015-6E4D-9205-95C557BA3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391F9C-864A-1248-A754-87D43ECE8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27DFCA2-81DB-FC40-B83A-DC3451303A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22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A7AFB8D-B56C-484A-8EAA-2BA6C653A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" y="0"/>
            <a:ext cx="88725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29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9AE2FB-A4B7-C743-91C1-E6C001B2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612ED1B-BFD2-2E45-9DE1-F8C7C2BEB2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23</a:t>
            </a:fld>
            <a:endParaRPr lang="en-US" alt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84FCFF-7259-DF4C-8987-C88D101DA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8BC33F3-D7BE-2940-98F4-8CCC9A3DE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81452" cy="46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05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3CDAE-A0F1-5142-B9E0-5BF0004E7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«Lovlighet, rettferdighet og gjennomsiktighet»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D264D9-C4E0-3649-922D-3BCD6CA1E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bli (og blir) sett i kortene på alle ledd i dataflyten</a:t>
            </a:r>
          </a:p>
          <a:p>
            <a:r>
              <a:rPr lang="nb-NO" dirty="0"/>
              <a:t>Åpen kildekode og </a:t>
            </a:r>
            <a:r>
              <a:rPr lang="nb-NO" dirty="0">
                <a:hlinkClick r:id="rId2"/>
              </a:rPr>
              <a:t>sikkerhetsdokumentasjon</a:t>
            </a:r>
            <a:endParaRPr lang="nb-NO" dirty="0"/>
          </a:p>
          <a:p>
            <a:r>
              <a:rPr lang="nb-NO" dirty="0"/>
              <a:t>Jevnlig dialog med Datatilsynet, Personvernombud som OUSPVO, REK, NSD</a:t>
            </a:r>
          </a:p>
          <a:p>
            <a:r>
              <a:rPr lang="nb-NO" dirty="0"/>
              <a:t>All kode gjennomgås av 2 personer</a:t>
            </a:r>
          </a:p>
          <a:p>
            <a:r>
              <a:rPr lang="nb-NO" dirty="0">
                <a:hlinkClick r:id="rId3"/>
              </a:rPr>
              <a:t>ROS-analyser</a:t>
            </a:r>
            <a:r>
              <a:rPr lang="nb-NO" dirty="0"/>
              <a:t> for alle prosjekter og systemer som bruker vår løsning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BEBE31-D4F9-6945-A950-E57EAC02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BA4AB60-184A-DF42-BD4C-FE80519895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32854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5AF8A-EC20-0545-89F7-8C1E619A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«Formålsbegrensning»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9A3D6A-D809-AB46-B1F3-18966ACB4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Forskere er obs på dette; vil tilrettelegger for dem</a:t>
            </a:r>
          </a:p>
          <a:p>
            <a:pPr lvl="1"/>
            <a:r>
              <a:rPr lang="nb-NO" dirty="0"/>
              <a:t>Alle med rette godkjenninger (REK/NSD) får egen sikker server</a:t>
            </a:r>
          </a:p>
          <a:p>
            <a:pPr lvl="1"/>
            <a:r>
              <a:rPr lang="nb-NO" dirty="0"/>
              <a:t>Lett å hente inn men vanskelig å få data ut av serveren</a:t>
            </a:r>
          </a:p>
          <a:p>
            <a:pPr lvl="1"/>
            <a:r>
              <a:rPr lang="nb-NO" dirty="0"/>
              <a:t>Data slettes når godkjenning utgår</a:t>
            </a:r>
          </a:p>
          <a:p>
            <a:r>
              <a:rPr lang="nb-NO" dirty="0"/>
              <a:t>Overvåker at andre som samler inn holder seg til formålet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1532A6-1530-2A4C-AF26-AC9083F35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1E7E41A-853C-0E4A-A473-B5FDA6ECEB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25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25A34AF-1011-8F4A-ABAA-F86177173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85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906289-A768-024F-923E-516056A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5E273E-B70B-FA45-B2B3-35279AC8E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BD3418-92A0-5146-A5EB-441B130FA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6771873-E868-C146-B5A4-4857FE0120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26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00B8603-0018-C641-A396-68760F85F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698375" cy="535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870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75856" y="637223"/>
            <a:ext cx="5407770" cy="858679"/>
          </a:xfrm>
        </p:spPr>
        <p:txBody>
          <a:bodyPr/>
          <a:lstStyle/>
          <a:p>
            <a:r>
              <a:rPr lang="nb-NO" dirty="0"/>
              <a:t>demo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27</a:t>
            </a:fld>
            <a:endParaRPr lang="en-US" alt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906FECEE-7695-FE45-BF6C-9EDA0C9DF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9E60606-A7F9-B144-9127-0AE747AC0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92" y="0"/>
            <a:ext cx="87590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28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280D37-D790-054D-8F1D-C3126B6B8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7C8743-CFF8-8C4F-869D-F54CE3CD2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A7F8A8-7720-4A4C-9A90-9EA772A1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4AABA05-9A3A-4544-93B1-8FE895C7DD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28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383ABF3-906D-2941-A845-A64C78D28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01" y="0"/>
            <a:ext cx="85533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030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E9450B-A2D4-6142-874A-953F6366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552" y="683933"/>
            <a:ext cx="7921625" cy="858679"/>
          </a:xfrm>
        </p:spPr>
        <p:txBody>
          <a:bodyPr/>
          <a:lstStyle/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923940-CAE9-E24A-B66B-CB7278758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12.09.2018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0C6A928-8CD9-2043-A803-7124173FC6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29</a:t>
            </a:fld>
            <a:endParaRPr lang="en-US" alt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378F8D5D-9A1A-6640-9D1D-444817C47C23}"/>
              </a:ext>
            </a:extLst>
          </p:cNvPr>
          <p:cNvSpPr txBox="1">
            <a:spLocks/>
          </p:cNvSpPr>
          <p:nvPr/>
        </p:nvSpPr>
        <p:spPr bwMode="auto">
          <a:xfrm>
            <a:off x="684948" y="1354833"/>
            <a:ext cx="7970470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«Riktighet»</a:t>
            </a:r>
            <a:br>
              <a:rPr lang="nb-NO" kern="0" dirty="0"/>
            </a:br>
            <a:endParaRPr lang="nb-NO" kern="0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72FA6E0A-E277-FC40-AE77-B8B888643635}"/>
              </a:ext>
            </a:extLst>
          </p:cNvPr>
          <p:cNvSpPr txBox="1">
            <a:spLocks/>
          </p:cNvSpPr>
          <p:nvPr/>
        </p:nvSpPr>
        <p:spPr bwMode="auto">
          <a:xfrm>
            <a:off x="684947" y="2100270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«Lagringsbegrensning»</a:t>
            </a:r>
            <a:br>
              <a:rPr lang="nb-NO" kern="0" dirty="0"/>
            </a:br>
            <a:endParaRPr lang="nb-NO" kern="0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B8155871-4F17-FD4D-AB77-3417033A3317}"/>
              </a:ext>
            </a:extLst>
          </p:cNvPr>
          <p:cNvSpPr txBox="1">
            <a:spLocks/>
          </p:cNvSpPr>
          <p:nvPr/>
        </p:nvSpPr>
        <p:spPr bwMode="auto">
          <a:xfrm>
            <a:off x="718552" y="2808998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«Integritet og fortrolighet»</a:t>
            </a:r>
            <a:br>
              <a:rPr lang="nb-NO" kern="0" dirty="0"/>
            </a:br>
            <a:endParaRPr lang="nb-NO" kern="0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C3C12AE-AD5A-7C4C-9E91-3D28654E9457}"/>
              </a:ext>
            </a:extLst>
          </p:cNvPr>
          <p:cNvSpPr txBox="1">
            <a:spLocks/>
          </p:cNvSpPr>
          <p:nvPr/>
        </p:nvSpPr>
        <p:spPr bwMode="auto">
          <a:xfrm>
            <a:off x="733791" y="3404484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«Ansvar»</a:t>
            </a:r>
            <a:br>
              <a:rPr lang="nb-NO" kern="0" dirty="0"/>
            </a:br>
            <a:r>
              <a:rPr lang="nb-NO" b="0" kern="0" dirty="0"/>
              <a:t> </a:t>
            </a:r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2581640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«Dataminimering»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Markerer alle skjema som samler inn personinformasjon</a:t>
            </a:r>
          </a:p>
          <a:p>
            <a:r>
              <a:rPr lang="nb-NO" dirty="0"/>
              <a:t>Fjerner automatisk persondata som vi vurderer som lite relevante</a:t>
            </a:r>
          </a:p>
          <a:p>
            <a:r>
              <a:rPr lang="nb-NO" dirty="0"/>
              <a:t>Varsler bruker om hvilke personopplysninger som blir lagret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12.09.2018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30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216400"/>
            <a:ext cx="83312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92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029598-8A03-264D-BC5D-7F13716CF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Logging og </a:t>
            </a:r>
            <a:r>
              <a:rPr lang="nb-NO" dirty="0" err="1"/>
              <a:t>scanning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66538C-B202-BD43-ADCE-40D12E907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Logger 3 </a:t>
            </a:r>
            <a:r>
              <a:rPr lang="nb-NO" dirty="0" err="1"/>
              <a:t>mnd</a:t>
            </a:r>
            <a:endParaRPr lang="nb-NO" dirty="0"/>
          </a:p>
          <a:p>
            <a:pPr lvl="1"/>
            <a:r>
              <a:rPr lang="nb-NO" dirty="0"/>
              <a:t>Gjelder ikke kliniske data</a:t>
            </a:r>
          </a:p>
          <a:p>
            <a:pPr lvl="1"/>
            <a:r>
              <a:rPr lang="nb-NO" dirty="0"/>
              <a:t>Gjelder ikke TSD</a:t>
            </a:r>
          </a:p>
          <a:p>
            <a:r>
              <a:rPr lang="nb-NO" dirty="0"/>
              <a:t>Egne verktøy for å se trender</a:t>
            </a:r>
          </a:p>
          <a:p>
            <a:r>
              <a:rPr lang="nb-NO" dirty="0"/>
              <a:t>Skanner jevnlig kode etter topp10-OWASP</a:t>
            </a:r>
          </a:p>
          <a:p>
            <a:r>
              <a:rPr lang="nb-NO" dirty="0"/>
              <a:t>Skanner </a:t>
            </a:r>
            <a:r>
              <a:rPr lang="nb-NO" dirty="0" err="1"/>
              <a:t>BitBucket</a:t>
            </a:r>
            <a:r>
              <a:rPr lang="nb-NO" dirty="0"/>
              <a:t> og </a:t>
            </a:r>
            <a:r>
              <a:rPr lang="nb-NO" dirty="0" err="1"/>
              <a:t>Jira</a:t>
            </a:r>
            <a:r>
              <a:rPr lang="nb-NO" dirty="0"/>
              <a:t> etter hemmeligheter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F8AC30-1540-C046-85F2-62458F77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12.09.2018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E7EEF4B-BD0E-4F40-9492-BE0D5BE073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582709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C6C1E9-AFAA-5F48-BCD2-7C1162B2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gjør vi med </a:t>
            </a:r>
            <a:r>
              <a:rPr lang="nb-NO" dirty="0" err="1"/>
              <a:t>Testdata</a:t>
            </a:r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0D640A-4C58-4C4D-9547-0D32B3150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</a:t>
            </a:r>
            <a:r>
              <a:rPr lang="nb-NO" i="1" dirty="0"/>
              <a:t>måtte</a:t>
            </a:r>
            <a:r>
              <a:rPr lang="nb-NO" dirty="0"/>
              <a:t> ha skarpe data i testmiljø fordi vi var så spesielle…</a:t>
            </a:r>
          </a:p>
          <a:p>
            <a:pPr lvl="1"/>
            <a:r>
              <a:rPr lang="nb-NO" dirty="0"/>
              <a:t>Umulig å fjerne alle spor uansett..</a:t>
            </a:r>
          </a:p>
          <a:p>
            <a:r>
              <a:rPr lang="nb-NO" dirty="0"/>
              <a:t>Løsning</a:t>
            </a:r>
          </a:p>
          <a:p>
            <a:pPr lvl="1"/>
            <a:r>
              <a:rPr lang="nb-NO" dirty="0"/>
              <a:t>Kjører nesten all testing på tom database</a:t>
            </a:r>
          </a:p>
          <a:p>
            <a:pPr lvl="1"/>
            <a:r>
              <a:rPr lang="nb-NO" dirty="0"/>
              <a:t>Lager data vi trenger i testingen</a:t>
            </a:r>
          </a:p>
          <a:p>
            <a:pPr lvl="1"/>
            <a:r>
              <a:rPr lang="nb-NO" dirty="0"/>
              <a:t>Vasker bort personopplysninger fra data vi gjenbruker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EEAE1D-0D9F-734A-94E9-EFB185DA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AFA56D-3421-B444-BB6D-FF4316D8E3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49797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70209-63BE-A24B-9898-2F842651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3302679"/>
          </a:xfrm>
        </p:spPr>
        <p:txBody>
          <a:bodyPr/>
          <a:lstStyle/>
          <a:p>
            <a:r>
              <a:rPr lang="nb-NO" dirty="0"/>
              <a:t>Det viktigste er at alle i teamet forstår at innebygd personvern og innebygd </a:t>
            </a:r>
            <a:r>
              <a:rPr lang="nb-NO" dirty="0" err="1"/>
              <a:t>informasjonsikkerhet</a:t>
            </a:r>
            <a:r>
              <a:rPr lang="nb-NO" dirty="0"/>
              <a:t> er noe alle er ansvarlig for</a:t>
            </a:r>
            <a:br>
              <a:rPr lang="nb-NO" dirty="0"/>
            </a:br>
            <a:r>
              <a:rPr lang="nb-NO" dirty="0"/>
              <a:t>				-det svakeste punktet…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A5242C-638D-0D4F-A75D-E153CE52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5E7C67C-9875-4845-9121-D0F1DC5D67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76726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FAEF7B-D43F-0645-8809-E0851295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4D7136-215F-A64F-9758-38BA75D2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4E2675-B12C-764D-BEFD-C600E882F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777931-D3C0-6E4A-826D-091C8159FA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33BC1FC-33A5-4A43-91D7-CFA1295D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503" y="0"/>
            <a:ext cx="61129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00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70297-CBF7-6745-B90A-9230EFE5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A4BDB8-57A6-3148-93C9-63F6250D0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842044-10A2-D043-B1B1-C8AD13E1F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EAEF24-F196-8045-B139-0B5085D03F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35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7896233-B580-1A4A-8C34-92F040AFF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335" y="0"/>
            <a:ext cx="55473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8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8A1F2B-DEDE-0846-AAE8-A9D9BA9A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Demo…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1C61C3-EE15-414A-8787-676CCFB21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039B20-8419-5C43-A306-68236912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12.09.2018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476E11-DAA7-E442-B0D0-21B291BBFA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65835062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60968</TotalTime>
  <Words>502</Words>
  <Application>Microsoft Macintosh PowerPoint</Application>
  <PresentationFormat>Skjermfremvisning (16:9)</PresentationFormat>
  <Paragraphs>148</Paragraphs>
  <Slides>35</Slides>
  <Notes>1</Notes>
  <HiddenSlides>0</HiddenSlides>
  <MMClips>2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35</vt:i4>
      </vt:variant>
    </vt:vector>
  </HeadingPairs>
  <TitlesOfParts>
    <vt:vector size="39" baseType="lpstr">
      <vt:lpstr>ヒラギノ角ゴ Pro W3</vt:lpstr>
      <vt:lpstr>Arial</vt:lpstr>
      <vt:lpstr>Wingdings</vt:lpstr>
      <vt:lpstr>UIONorsk16-10</vt:lpstr>
      <vt:lpstr>Slik ble vi GDPR-ready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Hvordan klarer vi å utvikle mobilapper som samler inn sensitive personopplysninger?  -fordi vi har innebygd personvern!        …ikke omvendt</vt:lpstr>
      <vt:lpstr>Programutvikling med innebygd personvern Veileder fra Datatilsynet med internasjonal oppmerksomhet</vt:lpstr>
      <vt:lpstr>PowerPoint-presentasjon</vt:lpstr>
      <vt:lpstr>Prioriteringer for all utvikling</vt:lpstr>
      <vt:lpstr>Nettskjema</vt:lpstr>
      <vt:lpstr>Tjenester for sensitive data</vt:lpstr>
      <vt:lpstr>TSD - Tjenester for Sensitive Data</vt:lpstr>
      <vt:lpstr>PowerPoint-presentasjon</vt:lpstr>
      <vt:lpstr>Mobilapper i forskning</vt:lpstr>
      <vt:lpstr>(Rask) Gjennomgang av GDPR</vt:lpstr>
      <vt:lpstr>PowerPoint-presentasjon</vt:lpstr>
      <vt:lpstr>PowerPoint-presentasjon</vt:lpstr>
      <vt:lpstr>PowerPoint-presentasjon</vt:lpstr>
      <vt:lpstr>«Lovlighet, rettferdighet og gjennomsiktighet» </vt:lpstr>
      <vt:lpstr>«Formålsbegrensning» </vt:lpstr>
      <vt:lpstr>PowerPoint-presentasjon</vt:lpstr>
      <vt:lpstr>demo</vt:lpstr>
      <vt:lpstr>PowerPoint-presentasjon</vt:lpstr>
      <vt:lpstr> </vt:lpstr>
      <vt:lpstr>«Dataminimering»</vt:lpstr>
      <vt:lpstr>Logging og scanning</vt:lpstr>
      <vt:lpstr>Hva gjør vi med Testdata?</vt:lpstr>
      <vt:lpstr>Det viktigste er at alle i teamet forstår at innebygd personvern og innebygd informasjonsikkerhet er noe alle er ansvarlig for     -det svakeste punktet…</vt:lpstr>
      <vt:lpstr>PowerPoint-presentasjon</vt:lpstr>
      <vt:lpstr>PowerPoint-presentasjon</vt:lpstr>
      <vt:lpstr>Demo…</vt:lpstr>
    </vt:vector>
  </TitlesOfParts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256</cp:revision>
  <dcterms:created xsi:type="dcterms:W3CDTF">2017-02-14T20:39:57Z</dcterms:created>
  <dcterms:modified xsi:type="dcterms:W3CDTF">2018-09-13T10:02:45Z</dcterms:modified>
</cp:coreProperties>
</file>