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media/image7.svg" ContentType="image/sv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77" r:id="rId2"/>
    <p:sldId id="258" r:id="rId3"/>
    <p:sldId id="259" r:id="rId4"/>
    <p:sldId id="280" r:id="rId5"/>
    <p:sldId id="717" r:id="rId6"/>
    <p:sldId id="719" r:id="rId7"/>
    <p:sldId id="312" r:id="rId8"/>
    <p:sldId id="711" r:id="rId9"/>
    <p:sldId id="707" r:id="rId10"/>
    <p:sldId id="690" r:id="rId11"/>
    <p:sldId id="725" r:id="rId12"/>
    <p:sldId id="726" r:id="rId13"/>
    <p:sldId id="709" r:id="rId14"/>
    <p:sldId id="727" r:id="rId15"/>
    <p:sldId id="729" r:id="rId16"/>
    <p:sldId id="728" r:id="rId17"/>
    <p:sldId id="730" r:id="rId18"/>
    <p:sldId id="731" r:id="rId19"/>
    <p:sldId id="293" r:id="rId2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/>
    <p:restoredTop sz="94807"/>
  </p:normalViewPr>
  <p:slideViewPr>
    <p:cSldViewPr snapToGrid="0">
      <p:cViewPr varScale="1">
        <p:scale>
          <a:sx n="137" d="100"/>
          <a:sy n="137" d="100"/>
        </p:scale>
        <p:origin x="8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7B1E4E-9600-4A4C-BCD3-368B174DF500}" type="datetimeFigureOut">
              <a:rPr lang="nb-NO" smtClean="0"/>
              <a:t>16.03.2026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FA8E31-0101-284C-A1E1-F2EF01C6B0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423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531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FA8E31-0101-284C-A1E1-F2EF01C6B083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3335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FA8E31-0101-284C-A1E1-F2EF01C6B083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16599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FA8E31-0101-284C-A1E1-F2EF01C6B083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1183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32095F-86C8-28BD-A94D-E741F0CE58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903A846-7760-7E85-D436-58A5443A16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A85D992-1868-D6AF-9A6F-ADA9BD8DF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677AC-1B7B-7F47-AEF9-5F6191E9E966}" type="datetimeFigureOut">
              <a:rPr lang="nb-NO" smtClean="0"/>
              <a:t>16.03.2026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22A0423-0744-1A04-F5C5-DA42629D7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C994EE9-FF37-8F50-B94A-C21D5A82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5305-406C-264F-A6DE-5D72C86473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5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CBC149-3F44-0E22-D984-9F1DCE7A7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5A14A81-8310-6C30-B8AF-A3468FD3A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5782B88-4BAD-6F2C-3C96-1AC496D30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677AC-1B7B-7F47-AEF9-5F6191E9E966}" type="datetimeFigureOut">
              <a:rPr lang="nb-NO" smtClean="0"/>
              <a:t>16.03.2026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238C35F-FF88-DC5D-00D9-8E44B939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232714E-5AF9-9A3F-45D5-2F7975F80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5305-406C-264F-A6DE-5D72C86473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6031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9A2239-8480-8465-5CD1-673DEEA98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F875A80-4567-1347-C842-9EB57383A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0E6867F-27A5-F1A1-3779-A4AF03F35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677AC-1B7B-7F47-AEF9-5F6191E9E966}" type="datetimeFigureOut">
              <a:rPr lang="nb-NO" smtClean="0"/>
              <a:t>16.03.2026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24430C6-C39C-9EAC-B67A-6B6F3AC4C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2B5437-7764-2C2D-A004-8BEBD79D8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5305-406C-264F-A6DE-5D72C86473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6972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75B296-6ECA-4C29-EC6B-25C6AB479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82AD56-F106-D70A-1B97-46E865ABCB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9516692-D05C-DDD0-503B-EFC7BF7E8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123BC99-7A04-4C24-3A3D-C6603A04B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677AC-1B7B-7F47-AEF9-5F6191E9E966}" type="datetimeFigureOut">
              <a:rPr lang="nb-NO" smtClean="0"/>
              <a:t>16.03.2026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B36ED9B-A160-C146-DDBF-F2C9ABBA8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76CF887-CA4C-3E35-11A0-4D25AC095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5305-406C-264F-A6DE-5D72C86473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3116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5D5FC0-263C-5167-EE7F-A6F0246D8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39B298E-AB6E-DE32-8CC8-730ABE5D43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6A7E9AC-BAEF-9688-3841-AFA5060F91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9E72E45-E7C5-3814-C6D8-FE15A7A246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B31C51C-F57C-D81A-9E6E-8A24640C6A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77034C3-DC3B-E188-3A12-4A12A5E14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677AC-1B7B-7F47-AEF9-5F6191E9E966}" type="datetimeFigureOut">
              <a:rPr lang="nb-NO" smtClean="0"/>
              <a:t>16.03.2026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FB553D32-3A2A-D9C5-1D93-3891C03BC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4574D67-4CF4-20B2-16D0-360F77E70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5305-406C-264F-A6DE-5D72C86473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8041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1EA74D-6609-E84A-B40F-807177FB7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BE90116-4974-6421-71BD-7776FC89A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677AC-1B7B-7F47-AEF9-5F6191E9E966}" type="datetimeFigureOut">
              <a:rPr lang="nb-NO" smtClean="0"/>
              <a:t>16.03.2026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E6AFB8D-C10F-5BC3-632C-DF74F292B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AF46E4D-B2C5-CE90-7C80-39D3C793B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5305-406C-264F-A6DE-5D72C86473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1538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DD1929E-4665-A8D3-5CE9-1484EFDCF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677AC-1B7B-7F47-AEF9-5F6191E9E966}" type="datetimeFigureOut">
              <a:rPr lang="nb-NO" smtClean="0"/>
              <a:t>16.03.2026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8CB4042-2BED-690B-1DB4-323201CB3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D4BF94C-4E31-EC20-893F-ACAADFF81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5305-406C-264F-A6DE-5D72C86473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4257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6C1AB4-4AE2-73BE-1791-D0A388F97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19A8CF-580B-5004-A319-ED1F1F468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DD72545-A983-49A7-AE02-5734AF018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240A9F1-484E-F0AA-066F-7C6B7C77E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677AC-1B7B-7F47-AEF9-5F6191E9E966}" type="datetimeFigureOut">
              <a:rPr lang="nb-NO" smtClean="0"/>
              <a:t>16.03.2026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F780D8F-FB3B-5E95-0299-459CEF157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99AC228-5F3F-B389-7CF2-C53BC54E6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5305-406C-264F-A6DE-5D72C86473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7142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412C8D-AF2E-5F8D-4EB7-BC29E868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D906DA27-42DA-69D8-B5CA-85F729754B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808BF94-1F39-A47D-6E5D-B33EF3807B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A5960EE-DD11-269D-1EC9-174FDFC6B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677AC-1B7B-7F47-AEF9-5F6191E9E966}" type="datetimeFigureOut">
              <a:rPr lang="nb-NO" smtClean="0"/>
              <a:t>16.03.2026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6200219-2308-0737-6DB1-A1EEABAB4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1709B98-53A2-3973-A67D-E83DB5A94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5305-406C-264F-A6DE-5D72C86473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636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E5AF37-1A17-3EFA-FD95-7199249A0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36F7A92-51E4-FF80-546F-9B4F8432E5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49AA2E2-881D-432D-162B-CE2086759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677AC-1B7B-7F47-AEF9-5F6191E9E966}" type="datetimeFigureOut">
              <a:rPr lang="nb-NO" smtClean="0"/>
              <a:t>16.03.2026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9B39177-022D-8D30-D7CC-B1A8B6468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60C71C4-E032-DDD6-E343-BAC218AE6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5305-406C-264F-A6DE-5D72C86473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6433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987375E-03D0-DC9F-511E-026FB55927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D2051CE-F77D-1712-4E63-B3E2DAEB38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77EA977-3AB1-ED5F-F82C-BEBBEC724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677AC-1B7B-7F47-AEF9-5F6191E9E966}" type="datetimeFigureOut">
              <a:rPr lang="nb-NO" smtClean="0"/>
              <a:t>16.03.2026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7A2EB71-0253-7A88-BE3C-B198C9632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F4DBE34-3675-E90C-F209-5D856F208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5305-406C-264F-A6DE-5D72C86473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27672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375347"/>
      </p:ext>
    </p:extLst>
  </p:cSld>
  <p:clrMapOvr>
    <a:masterClrMapping/>
  </p:clrMapOvr>
  <p:hf sldNum="0"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edi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can be placed her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dirty="0"/>
          </a:p>
        </p:txBody>
      </p:sp>
      <p:sp>
        <p:nvSpPr>
          <p:cNvPr id="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221795" y="6332653"/>
            <a:ext cx="3026611" cy="3693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5EFA986C-B883-52F7-BABD-73A263D7EDA5}"/>
              </a:ext>
            </a:extLst>
          </p:cNvPr>
          <p:cNvSpPr>
            <a:spLocks noGrp="1"/>
          </p:cNvSpPr>
          <p:nvPr>
            <p:ph type="media" sz="quarter" idx="23" hasCustomPrompt="1"/>
          </p:nvPr>
        </p:nvSpPr>
        <p:spPr>
          <a:xfrm>
            <a:off x="642850" y="1983971"/>
            <a:ext cx="10914769" cy="4310272"/>
          </a:xfrm>
        </p:spPr>
        <p:txBody>
          <a:bodyPr/>
          <a:lstStyle/>
          <a:p>
            <a:r>
              <a:rPr lang="en-US" dirty="0"/>
              <a:t>Click to add media</a:t>
            </a:r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66CFFDC-C327-1E94-708A-E8602BA33C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2628" y="5643927"/>
            <a:ext cx="3026611" cy="175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696751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88500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tekstboks med underoverskrif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9" name="Object 6"/>
          <p:cNvGraphicFramePr/>
          <p:nvPr/>
        </p:nvGraphicFramePr>
        <p:xfrm>
          <a:off x="1440" y="1440"/>
          <a:ext cx="720" cy="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0" imgH="0" progId="TCLayout.ActiveDocument.1">
                  <p:embed/>
                </p:oleObj>
              </mc:Choice>
              <mc:Fallback>
                <p:oleObj r:id="rId2" imgW="0" imgH="0" progId="TCLayout.ActiveDocument.1">
                  <p:embed/>
                  <p:pic>
                    <p:nvPicPr>
                      <p:cNvPr id="489" name="Object 6"/>
                      <p:cNvPicPr/>
                      <p:nvPr/>
                    </p:nvPicPr>
                    <p:blipFill>
                      <a:blip r:embed="rId3"/>
                      <a:stretch/>
                    </p:blipFill>
                    <p:spPr>
                      <a:xfrm>
                        <a:off x="1440" y="1440"/>
                        <a:ext cx="720" cy="72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91" name="Graphic 10" descr="Logo Universitet i oslo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380880" y="6280200"/>
            <a:ext cx="1020600" cy="20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2" name="addin_colorpicker" hidden="1"/>
          <p:cNvSpPr/>
          <p:nvPr/>
        </p:nvSpPr>
        <p:spPr>
          <a:xfrm>
            <a:off x="2486520" y="-1436400"/>
            <a:ext cx="2356200" cy="521280"/>
          </a:xfrm>
          <a:prstGeom prst="rect">
            <a:avLst/>
          </a:prstGeom>
          <a:solidFill>
            <a:srgbClr val="FB6666"/>
          </a:solidFill>
          <a:ln>
            <a:solidFill>
              <a:srgbClr val="B94B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228600">
              <a:lnSpc>
                <a:spcPct val="100000"/>
              </a:lnSpc>
            </a:pPr>
            <a:r>
              <a:rPr lang="nb-NO" sz="9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addin_colorpicker</a:t>
            </a:r>
            <a:endParaRPr lang="nb-NO" sz="9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93" name="PlaceHolder 1"/>
          <p:cNvSpPr>
            <a:spLocks noGrp="1"/>
          </p:cNvSpPr>
          <p:nvPr>
            <p:ph type="ftr" idx="37"/>
          </p:nvPr>
        </p:nvSpPr>
        <p:spPr>
          <a:xfrm>
            <a:off x="1837800" y="6243120"/>
            <a:ext cx="1500480" cy="25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&lt;bunntekst&gt;</a:t>
            </a:r>
            <a:endParaRPr lang="nb-NO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94" name="PlaceHolder 2"/>
          <p:cNvSpPr>
            <a:spLocks noGrp="1"/>
          </p:cNvSpPr>
          <p:nvPr>
            <p:ph type="sldNum" idx="38"/>
          </p:nvPr>
        </p:nvSpPr>
        <p:spPr>
          <a:xfrm>
            <a:off x="11266200" y="6263640"/>
            <a:ext cx="5986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228600">
              <a:lnSpc>
                <a:spcPct val="100000"/>
              </a:lnSpc>
              <a:buNone/>
              <a:tabLst>
                <a:tab pos="0" algn="l"/>
              </a:tabLst>
              <a:defRPr lang="en-US" sz="750" b="0" u="none" strike="noStrike">
                <a:solidFill>
                  <a:srgbClr val="524B48"/>
                </a:solidFill>
                <a:effectLst/>
                <a:uFillTx/>
                <a:latin typeface="Arial"/>
              </a:defRPr>
            </a:lvl1pPr>
          </a:lstStyle>
          <a:p>
            <a:pPr indent="0" algn="r" defTabSz="2286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750" b="0" u="none" strike="noStrike">
                <a:solidFill>
                  <a:srgbClr val="524B48"/>
                </a:solidFill>
                <a:effectLst/>
                <a:uFillTx/>
                <a:latin typeface="Arial"/>
              </a:rPr>
              <a:t>Side </a:t>
            </a:r>
            <a:fld id="{B1629C1C-69B7-499C-9C06-172C334B3E8E}" type="slidenum">
              <a:rPr lang="en-US" sz="750" b="0" u="none" strike="noStrike">
                <a:solidFill>
                  <a:srgbClr val="524B48"/>
                </a:solidFill>
                <a:effectLst/>
                <a:uFillTx/>
                <a:latin typeface="Arial"/>
              </a:rPr>
              <a:t>‹#›</a:t>
            </a:fld>
            <a:endParaRPr lang="nb-NO" sz="75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95" name="Rectangle 1" hidden="1"/>
          <p:cNvSpPr/>
          <p:nvPr/>
        </p:nvSpPr>
        <p:spPr>
          <a:xfrm>
            <a:off x="540000" y="0"/>
            <a:ext cx="359280" cy="359280"/>
          </a:xfrm>
          <a:prstGeom prst="rect">
            <a:avLst/>
          </a:prstGeom>
          <a:solidFill>
            <a:srgbClr val="FB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228600">
              <a:lnSpc>
                <a:spcPct val="100000"/>
              </a:lnSpc>
            </a:pPr>
            <a:endParaRPr lang="en-GB" sz="9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496" name="Rectangle 7" hidden="1"/>
          <p:cNvSpPr/>
          <p:nvPr/>
        </p:nvSpPr>
        <p:spPr>
          <a:xfrm>
            <a:off x="0" y="337680"/>
            <a:ext cx="359280" cy="359280"/>
          </a:xfrm>
          <a:prstGeom prst="rect">
            <a:avLst/>
          </a:prstGeom>
          <a:solidFill>
            <a:srgbClr val="FB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228600">
              <a:lnSpc>
                <a:spcPct val="100000"/>
              </a:lnSpc>
            </a:pPr>
            <a:endParaRPr lang="en-GB" sz="9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497" name="Rectangle 8" hidden="1"/>
          <p:cNvSpPr/>
          <p:nvPr/>
        </p:nvSpPr>
        <p:spPr>
          <a:xfrm>
            <a:off x="11832120" y="482760"/>
            <a:ext cx="359280" cy="359280"/>
          </a:xfrm>
          <a:prstGeom prst="rect">
            <a:avLst/>
          </a:prstGeom>
          <a:solidFill>
            <a:srgbClr val="FB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228600">
              <a:lnSpc>
                <a:spcPct val="100000"/>
              </a:lnSpc>
            </a:pPr>
            <a:endParaRPr lang="en-GB" sz="9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498" name="Rectangle 9" hidden="1"/>
          <p:cNvSpPr/>
          <p:nvPr/>
        </p:nvSpPr>
        <p:spPr>
          <a:xfrm>
            <a:off x="0" y="902880"/>
            <a:ext cx="1169640" cy="179280"/>
          </a:xfrm>
          <a:prstGeom prst="rect">
            <a:avLst/>
          </a:prstGeom>
          <a:solidFill>
            <a:srgbClr val="FB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228600">
              <a:lnSpc>
                <a:spcPct val="100000"/>
              </a:lnSpc>
            </a:pPr>
            <a:endParaRPr lang="en-GB" sz="9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499" name="Rectangle 10" hidden="1"/>
          <p:cNvSpPr/>
          <p:nvPr/>
        </p:nvSpPr>
        <p:spPr>
          <a:xfrm>
            <a:off x="0" y="1577520"/>
            <a:ext cx="1169640" cy="179280"/>
          </a:xfrm>
          <a:prstGeom prst="rect">
            <a:avLst/>
          </a:prstGeom>
          <a:solidFill>
            <a:srgbClr val="FB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228600">
              <a:lnSpc>
                <a:spcPct val="100000"/>
              </a:lnSpc>
            </a:pPr>
            <a:endParaRPr lang="en-GB" sz="9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00" name="addin_colorlist" hidden="1"/>
          <p:cNvSpPr/>
          <p:nvPr/>
        </p:nvSpPr>
        <p:spPr>
          <a:xfrm>
            <a:off x="0" y="-1466640"/>
            <a:ext cx="2356200" cy="521280"/>
          </a:xfrm>
          <a:prstGeom prst="rect">
            <a:avLst/>
          </a:prstGeom>
          <a:solidFill>
            <a:srgbClr val="FB6666"/>
          </a:solidFill>
          <a:ln>
            <a:solidFill>
              <a:srgbClr val="B94B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228600">
              <a:lnSpc>
                <a:spcPct val="100000"/>
              </a:lnSpc>
            </a:pPr>
            <a:r>
              <a:rPr lang="nb-NO" sz="9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kapforHvit, gronn, halv1, halv2, halv5, halv7</a:t>
            </a:r>
            <a:endParaRPr lang="nb-NO" sz="9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01" name="addin_colorbox" hidden="1"/>
          <p:cNvSpPr/>
          <p:nvPr/>
        </p:nvSpPr>
        <p:spPr>
          <a:xfrm>
            <a:off x="4861800" y="-1512720"/>
            <a:ext cx="2356200" cy="521280"/>
          </a:xfrm>
          <a:prstGeom prst="rect">
            <a:avLst/>
          </a:prstGeom>
          <a:solidFill>
            <a:srgbClr val="FB6666"/>
          </a:solidFill>
          <a:ln>
            <a:solidFill>
              <a:srgbClr val="B94B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228600">
              <a:lnSpc>
                <a:spcPct val="100000"/>
              </a:lnSpc>
            </a:pPr>
            <a:r>
              <a:rPr lang="nb-NO" sz="9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addin_colorbox</a:t>
            </a:r>
            <a:endParaRPr lang="nb-NO" sz="9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02" name="addin_title" hidden="1"/>
          <p:cNvSpPr/>
          <p:nvPr/>
        </p:nvSpPr>
        <p:spPr>
          <a:xfrm>
            <a:off x="9723600" y="-1512720"/>
            <a:ext cx="2356200" cy="521280"/>
          </a:xfrm>
          <a:prstGeom prst="rect">
            <a:avLst/>
          </a:prstGeom>
          <a:solidFill>
            <a:srgbClr val="FB6666"/>
          </a:solidFill>
          <a:ln>
            <a:solidFill>
              <a:srgbClr val="B94B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228600">
              <a:lnSpc>
                <a:spcPct val="100000"/>
              </a:lnSpc>
            </a:pPr>
            <a:r>
              <a:rPr lang="nb-NO" sz="9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addin_title</a:t>
            </a:r>
            <a:endParaRPr lang="nb-NO" sz="9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03" name="addin_text" hidden="1"/>
          <p:cNvSpPr/>
          <p:nvPr/>
        </p:nvSpPr>
        <p:spPr>
          <a:xfrm>
            <a:off x="0" y="-861120"/>
            <a:ext cx="2356200" cy="521280"/>
          </a:xfrm>
          <a:prstGeom prst="rect">
            <a:avLst/>
          </a:prstGeom>
          <a:solidFill>
            <a:srgbClr val="FB6666"/>
          </a:solidFill>
          <a:ln>
            <a:solidFill>
              <a:srgbClr val="B94B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228600">
              <a:lnSpc>
                <a:spcPct val="100000"/>
              </a:lnSpc>
            </a:pPr>
            <a:r>
              <a:rPr lang="nb-NO" sz="9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addin_text</a:t>
            </a:r>
            <a:endParaRPr lang="nb-NO" sz="9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04" name="addin_image" hidden="1"/>
          <p:cNvSpPr/>
          <p:nvPr/>
        </p:nvSpPr>
        <p:spPr>
          <a:xfrm>
            <a:off x="2505240" y="-861120"/>
            <a:ext cx="2356200" cy="521280"/>
          </a:xfrm>
          <a:prstGeom prst="rect">
            <a:avLst/>
          </a:prstGeom>
          <a:solidFill>
            <a:srgbClr val="FB6666"/>
          </a:solidFill>
          <a:ln>
            <a:solidFill>
              <a:srgbClr val="B94B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228600">
              <a:lnSpc>
                <a:spcPct val="100000"/>
              </a:lnSpc>
            </a:pPr>
            <a:r>
              <a:rPr lang="nb-NO" sz="9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addin_image</a:t>
            </a:r>
            <a:endParaRPr lang="nb-NO" sz="9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05" name="addin_grouplist" hidden="1"/>
          <p:cNvSpPr/>
          <p:nvPr/>
        </p:nvSpPr>
        <p:spPr>
          <a:xfrm>
            <a:off x="4973400" y="-861120"/>
            <a:ext cx="2356200" cy="521280"/>
          </a:xfrm>
          <a:prstGeom prst="rect">
            <a:avLst/>
          </a:prstGeom>
          <a:solidFill>
            <a:srgbClr val="FB6666"/>
          </a:solidFill>
          <a:ln>
            <a:solidFill>
              <a:srgbClr val="B94B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228600">
              <a:lnSpc>
                <a:spcPct val="100000"/>
              </a:lnSpc>
            </a:pPr>
            <a:r>
              <a:rPr lang="nb-NO" sz="9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SkiftBakgrunnGroup</a:t>
            </a:r>
            <a:endParaRPr lang="nb-NO" sz="9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06" name="addin_logo" hidden="1"/>
          <p:cNvSpPr/>
          <p:nvPr/>
        </p:nvSpPr>
        <p:spPr>
          <a:xfrm>
            <a:off x="7441560" y="-861120"/>
            <a:ext cx="2356200" cy="521280"/>
          </a:xfrm>
          <a:prstGeom prst="rect">
            <a:avLst/>
          </a:prstGeom>
          <a:solidFill>
            <a:srgbClr val="FB6666"/>
          </a:solidFill>
          <a:ln>
            <a:solidFill>
              <a:srgbClr val="B94B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228600">
              <a:lnSpc>
                <a:spcPct val="100000"/>
              </a:lnSpc>
            </a:pPr>
            <a:r>
              <a:rPr lang="nb-NO" sz="9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addin_logo</a:t>
            </a:r>
            <a:endParaRPr lang="nb-NO" sz="9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07" name="addin_fillplaceholders" hidden="1"/>
          <p:cNvSpPr/>
          <p:nvPr/>
        </p:nvSpPr>
        <p:spPr>
          <a:xfrm>
            <a:off x="10049760" y="-867600"/>
            <a:ext cx="2356200" cy="521280"/>
          </a:xfrm>
          <a:prstGeom prst="rect">
            <a:avLst/>
          </a:prstGeom>
          <a:solidFill>
            <a:srgbClr val="FB6666"/>
          </a:solidFill>
          <a:ln>
            <a:solidFill>
              <a:srgbClr val="B94B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228600">
              <a:lnSpc>
                <a:spcPct val="100000"/>
              </a:lnSpc>
            </a:pPr>
            <a:r>
              <a:rPr lang="nb-NO" sz="9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addin_fillplaceholders</a:t>
            </a:r>
            <a:endParaRPr lang="nb-NO" sz="9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08" name="addin_background" hidden="1"/>
          <p:cNvSpPr/>
          <p:nvPr/>
        </p:nvSpPr>
        <p:spPr>
          <a:xfrm>
            <a:off x="9723600" y="-837360"/>
            <a:ext cx="2356200" cy="521280"/>
          </a:xfrm>
          <a:prstGeom prst="rect">
            <a:avLst/>
          </a:prstGeom>
          <a:solidFill>
            <a:srgbClr val="FB6666"/>
          </a:solidFill>
          <a:ln>
            <a:solidFill>
              <a:srgbClr val="B94B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228600">
              <a:lnSpc>
                <a:spcPct val="100000"/>
              </a:lnSpc>
            </a:pPr>
            <a:r>
              <a:rPr lang="nb-NO" sz="9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addin_background</a:t>
            </a:r>
            <a:endParaRPr lang="nb-NO" sz="9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09" name="PlaceHolder 3"/>
          <p:cNvSpPr>
            <a:spLocks noGrp="1"/>
          </p:cNvSpPr>
          <p:nvPr>
            <p:ph type="title"/>
          </p:nvPr>
        </p:nvSpPr>
        <p:spPr>
          <a:xfrm>
            <a:off x="360000" y="360000"/>
            <a:ext cx="11471040" cy="54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5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title style</a:t>
            </a:r>
            <a:endParaRPr lang="en-NO" sz="35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10" name="PlaceHolder 4"/>
          <p:cNvSpPr>
            <a:spLocks noGrp="1"/>
          </p:cNvSpPr>
          <p:nvPr>
            <p:ph type="body"/>
          </p:nvPr>
        </p:nvSpPr>
        <p:spPr>
          <a:xfrm>
            <a:off x="360000" y="1757520"/>
            <a:ext cx="11471040" cy="4300560"/>
          </a:xfrm>
          <a:prstGeom prst="rect">
            <a:avLst/>
          </a:prstGeom>
          <a:noFill/>
          <a:ln w="0">
            <a:noFill/>
          </a:ln>
          <a:effectLst>
            <a:outerShdw blurRad="50760" dist="50760" dir="5400000" rotWithShape="0">
              <a:srgbClr val="010000">
                <a:alpha val="0"/>
              </a:srgbClr>
            </a:outerShdw>
          </a:effectLst>
        </p:spPr>
        <p:txBody>
          <a:bodyPr lIns="0" tIns="0" rIns="0" bIns="0" anchor="t">
            <a:noAutofit/>
          </a:bodyPr>
          <a:lstStyle/>
          <a:p>
            <a:pPr marL="288000" indent="-288000" defTabSz="914400">
              <a:lnSpc>
                <a:spcPct val="100000"/>
              </a:lnSpc>
              <a:spcBef>
                <a:spcPts val="115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Edit Master text styles</a:t>
            </a:r>
            <a:endParaRPr lang="en-NO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lvl="1" indent="-228600" defTabSz="9144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level</a:t>
            </a:r>
            <a:endParaRPr lang="en-NO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143000" lvl="2" indent="-228600" defTabSz="9144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level</a:t>
            </a:r>
            <a:endParaRPr lang="en-NO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600200" lvl="3" indent="-228600" defTabSz="9144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level</a:t>
            </a:r>
            <a:endParaRPr lang="en-NO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057400" lvl="4" indent="-228600" defTabSz="9144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  <a:endParaRPr lang="en-NO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8494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28DACB4-AA5A-6811-A3EC-D9A798E6B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D1200F2-8168-4EAB-24CD-DFCBFD9BE1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9168FE0-806F-3E7E-B5AD-57B5411DC1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1677AC-1B7B-7F47-AEF9-5F6191E9E966}" type="datetimeFigureOut">
              <a:rPr lang="nb-NO" smtClean="0"/>
              <a:t>16.03.2026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C713C23-BD78-79FB-881C-99C0748256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42E8A6C-7FB5-C1A0-001C-25A6BB853F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C25305-406C-264F-A6DE-5D72C86473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702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4D70C4-0EEA-74CE-C113-7987534485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solidFill>
            <a:schemeClr val="tx2">
              <a:lumMod val="75000"/>
              <a:lumOff val="2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94606B-E887-D18F-B250-B4F1A0941E4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E05DB0-909F-06FB-1978-841C8D8BB2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302D645-04D7-0D36-C890-FB19E3007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cs typeface="Arial"/>
              </a:rPr>
              <a:t>AI </a:t>
            </a:r>
            <a:r>
              <a:rPr lang="en-US" dirty="0" err="1">
                <a:cs typeface="Arial"/>
              </a:rPr>
              <a:t>UiO</a:t>
            </a:r>
            <a:br>
              <a:rPr lang="en-US" dirty="0">
                <a:cs typeface="Arial"/>
              </a:rPr>
            </a:br>
            <a:r>
              <a:rPr lang="en-US" dirty="0">
                <a:cs typeface="Arial"/>
              </a:rPr>
              <a:t>-</a:t>
            </a:r>
            <a:r>
              <a:rPr lang="en-GB" dirty="0"/>
              <a:t>Innovation support current state</a:t>
            </a:r>
            <a:endParaRPr lang="en-US" dirty="0"/>
          </a:p>
        </p:txBody>
      </p:sp>
      <p:pic>
        <p:nvPicPr>
          <p:cNvPr id="13" name="Plassholder for innhold 12" descr="Et bilde som inneholder sko, tegnefilm, illustrasjon, clip art&#10;&#10;Automatisk generert beskrivelse">
            <a:extLst>
              <a:ext uri="{FF2B5EF4-FFF2-40B4-BE49-F238E27FC236}">
                <a16:creationId xmlns:a16="http://schemas.microsoft.com/office/drawing/2014/main" id="{23B30DC8-8E90-8248-9160-D5419DF13C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948" y="1801335"/>
            <a:ext cx="5836780" cy="3280270"/>
          </a:xfrm>
          <a:prstGeom prst="rect">
            <a:avLst/>
          </a:prstGeom>
          <a:noFill/>
        </p:spPr>
      </p:pic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D4ED4823-608A-F3F3-2C1E-2596D92863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Dagfinn Bergsager</a:t>
            </a:r>
          </a:p>
          <a:p>
            <a:r>
              <a:rPr lang="nb-NO" dirty="0"/>
              <a:t>Assistant IT-</a:t>
            </a:r>
            <a:r>
              <a:rPr lang="nb-NO" dirty="0" err="1"/>
              <a:t>Director</a:t>
            </a:r>
            <a:r>
              <a:rPr lang="nb-NO" dirty="0"/>
              <a:t>, UiO</a:t>
            </a:r>
          </a:p>
        </p:txBody>
      </p:sp>
      <p:sp>
        <p:nvSpPr>
          <p:cNvPr id="16" name="Undertittel 15">
            <a:extLst>
              <a:ext uri="{FF2B5EF4-FFF2-40B4-BE49-F238E27FC236}">
                <a16:creationId xmlns:a16="http://schemas.microsoft.com/office/drawing/2014/main" id="{FA4BC52E-5C98-D384-2285-228A8EA84B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nb-NO"/>
          </a:p>
        </p:txBody>
      </p:sp>
      <p:sp>
        <p:nvSpPr>
          <p:cNvPr id="18" name="Plassholder for tekst 17">
            <a:extLst>
              <a:ext uri="{FF2B5EF4-FFF2-40B4-BE49-F238E27FC236}">
                <a16:creationId xmlns:a16="http://schemas.microsoft.com/office/drawing/2014/main" id="{64432990-6A6B-C899-B4B0-1D8642ADB0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62500" lnSpcReduction="20000"/>
          </a:bodyPr>
          <a:lstStyle/>
          <a:p>
            <a:endParaRPr lang="nb-NO"/>
          </a:p>
        </p:txBody>
      </p:sp>
      <p:sp>
        <p:nvSpPr>
          <p:cNvPr id="20" name="Plassholder for tekst 19">
            <a:extLst>
              <a:ext uri="{FF2B5EF4-FFF2-40B4-BE49-F238E27FC236}">
                <a16:creationId xmlns:a16="http://schemas.microsoft.com/office/drawing/2014/main" id="{628FAAB4-3CA7-5434-D279-17E9AB909FF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62500" lnSpcReduction="20000"/>
          </a:bodyPr>
          <a:lstStyle/>
          <a:p>
            <a:endParaRPr lang="nb-NO"/>
          </a:p>
        </p:txBody>
      </p:sp>
      <p:pic>
        <p:nvPicPr>
          <p:cNvPr id="12" name="Plassholder for innhold 11" descr="Et bilde som inneholder sirkel, tannhjul, lett, hjul&#10;&#10;Automatisk generert beskrivelse">
            <a:extLst>
              <a:ext uri="{FF2B5EF4-FFF2-40B4-BE49-F238E27FC236}">
                <a16:creationId xmlns:a16="http://schemas.microsoft.com/office/drawing/2014/main" id="{76F5A4FC-1879-1E8E-6059-E918955E7A0C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/>
          <a:stretch>
            <a:fillRect/>
          </a:stretch>
        </p:blipFill>
        <p:spPr>
          <a:xfrm>
            <a:off x="6250355" y="630851"/>
            <a:ext cx="5934337" cy="4450753"/>
          </a:xfrm>
        </p:spPr>
      </p:pic>
    </p:spTree>
    <p:extLst>
      <p:ext uri="{BB962C8B-B14F-4D97-AF65-F5344CB8AC3E}">
        <p14:creationId xmlns:p14="http://schemas.microsoft.com/office/powerpoint/2010/main" val="4118767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uple of men standing next to a server&#10;&#10;AI-generated content may be incorrect.">
            <a:extLst>
              <a:ext uri="{FF2B5EF4-FFF2-40B4-BE49-F238E27FC236}">
                <a16:creationId xmlns:a16="http://schemas.microsoft.com/office/drawing/2014/main" id="{E943615B-B22E-FE69-E129-BEF10C1497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35" y="168166"/>
            <a:ext cx="6070833" cy="4553124"/>
          </a:xfrm>
          <a:prstGeom prst="rect">
            <a:avLst/>
          </a:prstGeom>
        </p:spPr>
      </p:pic>
      <p:pic>
        <p:nvPicPr>
          <p:cNvPr id="1026" name="Picture 2" descr="Top 6 Types of Software Development You Should Know">
            <a:extLst>
              <a:ext uri="{FF2B5EF4-FFF2-40B4-BE49-F238E27FC236}">
                <a16:creationId xmlns:a16="http://schemas.microsoft.com/office/drawing/2014/main" id="{954B8782-A24E-E4AA-3505-7E9D4335D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288" y="4202019"/>
            <a:ext cx="3390353" cy="233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obile Devices Laptop Smartphone Pad Stock Illustrations – 2,353 Mobile  Devices Laptop Smartphone Pad Stock Illustrations, Vectors &amp; Clipart -  Dreamstime">
            <a:extLst>
              <a:ext uri="{FF2B5EF4-FFF2-40B4-BE49-F238E27FC236}">
                <a16:creationId xmlns:a16="http://schemas.microsoft.com/office/drawing/2014/main" id="{725F482A-F993-2A19-E086-8DA43CC78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3929" y="477694"/>
            <a:ext cx="3088071" cy="2470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 group of people in an office&#10;&#10;AI-generated content may be incorrect.">
            <a:extLst>
              <a:ext uri="{FF2B5EF4-FFF2-40B4-BE49-F238E27FC236}">
                <a16:creationId xmlns:a16="http://schemas.microsoft.com/office/drawing/2014/main" id="{3629B2B4-43AF-8828-2C69-3950C18306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103" y="3596976"/>
            <a:ext cx="4125862" cy="309439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829484F-A1FC-73BD-AB20-4830BC1D71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856" y="91983"/>
            <a:ext cx="2207940" cy="257711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PlaceHolder 1"/>
          <p:cNvSpPr>
            <a:spLocks noGrp="1"/>
          </p:cNvSpPr>
          <p:nvPr>
            <p:ph/>
          </p:nvPr>
        </p:nvSpPr>
        <p:spPr>
          <a:xfrm>
            <a:off x="215640" y="902880"/>
            <a:ext cx="6081120" cy="5351040"/>
          </a:xfrm>
          <a:prstGeom prst="rect">
            <a:avLst/>
          </a:prstGeom>
          <a:solidFill>
            <a:schemeClr val="lt1">
              <a:alpha val="63000"/>
            </a:schemeClr>
          </a:solidFill>
          <a:ln w="0">
            <a:noFill/>
          </a:ln>
          <a:effectLst>
            <a:outerShdw blurRad="50760" dist="50760" dir="5400000" rotWithShape="0">
              <a:srgbClr val="010000">
                <a:alpha val="0"/>
              </a:srgbClr>
            </a:outerShdw>
          </a:effectLst>
        </p:spPr>
        <p:txBody>
          <a:bodyPr lIns="0" tIns="0" rIns="0" bIns="0" anchor="t">
            <a:noAutofit/>
          </a:bodyPr>
          <a:lstStyle/>
          <a:p>
            <a:pPr marL="288000" indent="-288000" defTabSz="914400">
              <a:lnSpc>
                <a:spcPct val="100000"/>
              </a:lnSpc>
              <a:spcBef>
                <a:spcPts val="115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nb-NO" sz="24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Computers: 20896</a:t>
            </a:r>
            <a:endParaRPr lang="en-US" sz="2400" b="0" u="none" strike="noStrike" dirty="0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88000" indent="-288000" defTabSz="914400">
              <a:lnSpc>
                <a:spcPct val="100000"/>
              </a:lnSpc>
              <a:spcBef>
                <a:spcPts val="115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nb-NO" sz="2400" dirty="0">
                <a:solidFill>
                  <a:schemeClr val="dk1"/>
                </a:solidFill>
                <a:latin typeface="Arial"/>
              </a:rPr>
              <a:t>S</a:t>
            </a:r>
            <a:r>
              <a:rPr lang="nb-NO" sz="24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ervers (fys): </a:t>
            </a:r>
            <a:r>
              <a:rPr lang="nb-NO" sz="2400" dirty="0">
                <a:solidFill>
                  <a:schemeClr val="dk1"/>
                </a:solidFill>
                <a:latin typeface="Arial"/>
              </a:rPr>
              <a:t>&gt;600</a:t>
            </a:r>
            <a:endParaRPr lang="en-US" sz="2400" b="0" u="none" strike="noStrike" dirty="0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88000" indent="-288000" defTabSz="914400">
              <a:lnSpc>
                <a:spcPct val="100000"/>
              </a:lnSpc>
              <a:spcBef>
                <a:spcPts val="115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nb-NO" sz="24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Servers (virt): </a:t>
            </a:r>
            <a:r>
              <a:rPr lang="nb-NO" sz="2400" dirty="0">
                <a:solidFill>
                  <a:schemeClr val="dk1"/>
                </a:solidFill>
                <a:latin typeface="Arial"/>
              </a:rPr>
              <a:t>&gt;9000</a:t>
            </a:r>
            <a:endParaRPr lang="en-US" sz="2400" b="0" u="none" strike="noStrike" dirty="0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88000" indent="-288000" defTabSz="914400">
              <a:lnSpc>
                <a:spcPct val="100000"/>
              </a:lnSpc>
              <a:spcBef>
                <a:spcPts val="115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nb-NO" sz="2400" b="0" u="none" strike="noStrike" dirty="0" err="1">
                <a:solidFill>
                  <a:schemeClr val="dk1"/>
                </a:solidFill>
                <a:effectLst/>
                <a:uFillTx/>
                <a:latin typeface="Arial"/>
              </a:rPr>
              <a:t>Local</a:t>
            </a:r>
            <a:r>
              <a:rPr lang="nb-NO" sz="24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r>
              <a:rPr lang="nb-NO" sz="2400" b="0" u="none" strike="noStrike" dirty="0" err="1">
                <a:solidFill>
                  <a:schemeClr val="dk1"/>
                </a:solidFill>
                <a:effectLst/>
                <a:uFillTx/>
                <a:latin typeface="Arial"/>
              </a:rPr>
              <a:t>stograge</a:t>
            </a:r>
            <a:r>
              <a:rPr lang="nb-NO" sz="24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: 64 866 TB</a:t>
            </a:r>
            <a:endParaRPr lang="en-US" sz="2400" b="0" u="none" strike="noStrike" dirty="0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88000" indent="-288000" defTabSz="914400">
              <a:lnSpc>
                <a:spcPct val="100000"/>
              </a:lnSpc>
              <a:spcBef>
                <a:spcPts val="115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nb-NO" sz="24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HPC:</a:t>
            </a:r>
            <a:endParaRPr lang="en-US" sz="2400" b="0" u="none" strike="noStrike" dirty="0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lvl="1" indent="-228600" defTabSz="9144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nb-NO" sz="20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CPU </a:t>
            </a:r>
            <a:r>
              <a:rPr lang="nb-NO" sz="2000" b="0" u="none" strike="noStrike" dirty="0" err="1">
                <a:solidFill>
                  <a:schemeClr val="dk1"/>
                </a:solidFill>
                <a:effectLst/>
                <a:uFillTx/>
                <a:latin typeface="Arial"/>
              </a:rPr>
              <a:t>cores</a:t>
            </a:r>
            <a:r>
              <a:rPr lang="nb-NO" sz="20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:~ 10.000</a:t>
            </a:r>
            <a:endParaRPr lang="en-US" sz="2000" b="0" u="none" strike="noStrike" dirty="0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lvl="1" indent="-228600" defTabSz="9144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nb-NO" sz="20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GPU Cards: ~ 30</a:t>
            </a:r>
            <a:endParaRPr lang="en-US" sz="2000" b="0" u="none" strike="noStrike" dirty="0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151"/>
              </a:spcBef>
              <a:buNone/>
            </a:pPr>
            <a:endParaRPr lang="en-US" sz="2400" b="0" u="none" strike="noStrike" dirty="0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151"/>
              </a:spcBef>
              <a:buNone/>
              <a:tabLst>
                <a:tab pos="0" algn="l"/>
              </a:tabLst>
            </a:pPr>
            <a:endParaRPr lang="en-US" sz="2400" b="0" u="none" strike="noStrike" dirty="0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151"/>
              </a:spcBef>
              <a:buNone/>
              <a:tabLst>
                <a:tab pos="0" algn="l"/>
              </a:tabLst>
            </a:pPr>
            <a:endParaRPr lang="en-US" sz="2400" b="0" u="none" strike="noStrike" dirty="0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56" name="PlaceHolder 2"/>
          <p:cNvSpPr>
            <a:spLocks noGrp="1"/>
          </p:cNvSpPr>
          <p:nvPr>
            <p:ph type="title"/>
          </p:nvPr>
        </p:nvSpPr>
        <p:spPr>
          <a:xfrm>
            <a:off x="215640" y="360000"/>
            <a:ext cx="5603400" cy="54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nb-NO" sz="3500" dirty="0" err="1">
                <a:solidFill>
                  <a:schemeClr val="dk1"/>
                </a:solidFill>
                <a:latin typeface="Arial"/>
              </a:rPr>
              <a:t>Numbers</a:t>
            </a:r>
            <a:endParaRPr lang="en-US" sz="3500" b="0" u="none" strike="noStrike" dirty="0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pic>
        <p:nvPicPr>
          <p:cNvPr id="557" name="Picture 9"/>
          <p:cNvPicPr/>
          <p:nvPr/>
        </p:nvPicPr>
        <p:blipFill>
          <a:blip r:embed="rId2"/>
          <a:stretch/>
        </p:blipFill>
        <p:spPr>
          <a:xfrm>
            <a:off x="6601320" y="360"/>
            <a:ext cx="5497920" cy="68569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8B16BFB-3170-13A7-59EE-4568CB95F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F13FA91-5B25-1009-6146-C60D5211D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096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5836E7-2AAC-1C16-98BA-46BBB0BAF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15A4578-E513-3280-897D-FA06EAB3F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EDF85DF5-8FD0-22CB-6C4D-9C7E13E40D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0B717D6-3A73-C49A-C45D-AACF3BFFC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86" y="1488197"/>
            <a:ext cx="11413628" cy="357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155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E5E4D-6D83-8A7B-363E-057A099CF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33F90-14FA-1F94-F3DB-DE72E1286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O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89C48B-6BF0-A0C4-073E-532CF8589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57" y="275303"/>
            <a:ext cx="12374257" cy="6341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991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C18CA7-5848-A02C-F7DA-F3CBEB208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61D35E-239D-BA95-5D7C-EDE940AD8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C7C7A9F-A9D3-606E-FB40-F7A1A02A2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00" y="-884630"/>
            <a:ext cx="9969500" cy="774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161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AD99F99-1DFA-2B06-CE08-27955E8AF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DBDC5E-8036-778B-5BDD-AEA201BC2C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45" y="47769"/>
            <a:ext cx="9144000" cy="676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0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phone&#10;&#10;Description automatically generated">
            <a:extLst>
              <a:ext uri="{FF2B5EF4-FFF2-40B4-BE49-F238E27FC236}">
                <a16:creationId xmlns:a16="http://schemas.microsoft.com/office/drawing/2014/main" id="{56628B06-A9A1-8894-6941-ABFD611BBE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57"/>
            <a:ext cx="7260285" cy="6858000"/>
          </a:xfrm>
          <a:prstGeom prst="rect">
            <a:avLst/>
          </a:prstGeom>
        </p:spPr>
      </p:pic>
      <p:pic>
        <p:nvPicPr>
          <p:cNvPr id="4" name="Picture 3" descr="A person sitting on a table&#10;&#10;Description automatically generated">
            <a:extLst>
              <a:ext uri="{FF2B5EF4-FFF2-40B4-BE49-F238E27FC236}">
                <a16:creationId xmlns:a16="http://schemas.microsoft.com/office/drawing/2014/main" id="{9FAB48C4-8439-DD56-6BB2-4B9BE7CEFE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6057" y="84608"/>
            <a:ext cx="5668566" cy="6858000"/>
          </a:xfrm>
          <a:prstGeom prst="rect">
            <a:avLst/>
          </a:prstGeom>
        </p:spPr>
      </p:pic>
      <p:pic>
        <p:nvPicPr>
          <p:cNvPr id="5" name="Content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9C2E01F-CD8A-147C-E5D5-8F5ADB92FC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657381" y="1825625"/>
            <a:ext cx="4877238" cy="4351338"/>
          </a:xfrm>
        </p:spPr>
      </p:pic>
      <p:pic>
        <p:nvPicPr>
          <p:cNvPr id="7" name="Picture 6" descr="A person typing on a computer&#10;&#10;Description automatically generated">
            <a:extLst>
              <a:ext uri="{FF2B5EF4-FFF2-40B4-BE49-F238E27FC236}">
                <a16:creationId xmlns:a16="http://schemas.microsoft.com/office/drawing/2014/main" id="{FDD8987A-B087-28E4-E159-B365280A48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78118" y="401444"/>
            <a:ext cx="6664175" cy="6858000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70E918BA-BA7B-4E60-D2C0-21C9182115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5184" y="0"/>
            <a:ext cx="5653462" cy="6858000"/>
          </a:xfrm>
          <a:prstGeom prst="rect">
            <a:avLst/>
          </a:prstGeom>
        </p:spPr>
      </p:pic>
      <p:pic>
        <p:nvPicPr>
          <p:cNvPr id="11" name="Picture 10" descr="A screenshot of a phone and a person talking&#10;&#10;Description automatically generated">
            <a:extLst>
              <a:ext uri="{FF2B5EF4-FFF2-40B4-BE49-F238E27FC236}">
                <a16:creationId xmlns:a16="http://schemas.microsoft.com/office/drawing/2014/main" id="{E3015D2A-E76F-3A1A-BB41-AA18C8B512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6930" y="-116114"/>
            <a:ext cx="4448432" cy="6858000"/>
          </a:xfrm>
          <a:prstGeom prst="rect">
            <a:avLst/>
          </a:prstGeom>
        </p:spPr>
      </p:pic>
      <p:pic>
        <p:nvPicPr>
          <p:cNvPr id="13" name="Picture 12" descr="A person typing on a computer&#10;&#10;Description automatically generated">
            <a:extLst>
              <a:ext uri="{FF2B5EF4-FFF2-40B4-BE49-F238E27FC236}">
                <a16:creationId xmlns:a16="http://schemas.microsoft.com/office/drawing/2014/main" id="{D250206B-2644-8EA4-BCA6-50D70AFFA5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0280" y="1511641"/>
            <a:ext cx="5721857" cy="550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727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8CECA-9588-5AAF-ECBA-DCB3C4190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68F5C-3FC5-21C3-4D3B-F0AABCD9E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 descr="Skjermbilde fra GPT UiO med ønsker fra bukerne om Mørk modus lagt inn i grønn tekst">
            <a:extLst>
              <a:ext uri="{FF2B5EF4-FFF2-40B4-BE49-F238E27FC236}">
                <a16:creationId xmlns:a16="http://schemas.microsoft.com/office/drawing/2014/main" id="{CEE12083-2757-C760-56E5-D7E5F67BB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2192000" cy="685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3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31A574-E574-F51B-4C1D-CBDA89293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155" y="0"/>
            <a:ext cx="9076917" cy="68984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64823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8E6A4-525A-72C0-3F52-1B046253C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F7368-76B7-E923-D510-DCAC10E25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O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05F845F-3601-C582-CE0C-A3AD6A75C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36" y="0"/>
            <a:ext cx="4943982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4E9353-07A9-F8CA-8115-46298CD28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8507" y="681037"/>
            <a:ext cx="6742134" cy="578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355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33A07E-F55E-AC62-D0DB-F6062202C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522166-BB94-620B-BB6E-705991239E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4412B135-355A-BFDA-9E6A-8E8E63207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100" y="-35633"/>
            <a:ext cx="8712200" cy="689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385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F1EDC-784D-32A4-F4F1-4DB3B1CA0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O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B90F25F-48AC-2874-8115-E0614E8C67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035627" y="-67541"/>
            <a:ext cx="9234054" cy="69255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458C284-B23D-039B-E7DA-D1D0B4DEC8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276"/>
          <a:stretch>
            <a:fillRect/>
          </a:stretch>
        </p:blipFill>
        <p:spPr>
          <a:xfrm>
            <a:off x="8198427" y="0"/>
            <a:ext cx="44092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449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17C30-B618-0805-012C-2AD613DB4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1518D-950D-0641-1571-1C5206739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O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196355-7233-F275-B5A9-855E41AF4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015" y="-13421"/>
            <a:ext cx="4884799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6A918C-405F-06B0-D0FC-12BF04912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2999" y="0"/>
            <a:ext cx="5963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36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E1DEA-40F8-318B-05A8-190042566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4ED97-AF2E-6523-5EFD-65048CA8C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83E68244-F37F-A5AC-C910-EF57CD372A1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NO"/>
          </a:p>
        </p:txBody>
      </p:sp>
      <p:sp>
        <p:nvSpPr>
          <p:cNvPr id="6" name="AutoShape 4">
            <a:extLst>
              <a:ext uri="{FF2B5EF4-FFF2-40B4-BE49-F238E27FC236}">
                <a16:creationId xmlns:a16="http://schemas.microsoft.com/office/drawing/2014/main" id="{32F9D82C-7A60-B345-15ED-2940A96A18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NO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F7C026-FD7C-9DE7-2688-CFE938D06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1" y="86302"/>
            <a:ext cx="8143149" cy="64127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295E1C-8E8D-5534-B2D0-D0EFE56433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8189" y="3839487"/>
            <a:ext cx="7772400" cy="241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760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6557E-E35F-D115-3CDF-BE1AE25B5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461BE-0B55-3326-B2DB-7D5FA395F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5B4EA6-8DFC-B9AF-2A06-8822BEE414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08973" y="-176645"/>
            <a:ext cx="13038638" cy="7117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7031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535EA-23EB-56CA-37E4-2CA21ED4A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30505-7B82-62B3-1C02-116871C69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5812" y="503854"/>
            <a:ext cx="6137988" cy="606489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NO" dirty="0"/>
          </a:p>
          <a:p>
            <a:r>
              <a:rPr lang="en-GB" dirty="0"/>
              <a:t>Map AI use.</a:t>
            </a:r>
          </a:p>
          <a:p>
            <a:endParaRPr lang="en-GB" dirty="0"/>
          </a:p>
          <a:p>
            <a:r>
              <a:rPr lang="en-GB" dirty="0"/>
              <a:t>Build AI Act competence.</a:t>
            </a:r>
          </a:p>
          <a:p>
            <a:endParaRPr lang="en-GB" dirty="0"/>
          </a:p>
          <a:p>
            <a:r>
              <a:rPr lang="en-GB" dirty="0"/>
              <a:t>Clarify provider vs. deployer role.</a:t>
            </a:r>
          </a:p>
          <a:p>
            <a:endParaRPr lang="en-GB" dirty="0"/>
          </a:p>
          <a:p>
            <a:r>
              <a:rPr lang="en-GB" dirty="0"/>
              <a:t>Assess AI risk category.</a:t>
            </a:r>
          </a:p>
          <a:p>
            <a:endParaRPr lang="en-GB" dirty="0"/>
          </a:p>
          <a:p>
            <a:r>
              <a:rPr lang="en-GB" dirty="0"/>
              <a:t>Define roles, routines, and controls.</a:t>
            </a:r>
            <a:endParaRPr lang="en-NO" dirty="0"/>
          </a:p>
        </p:txBody>
      </p:sp>
      <p:pic>
        <p:nvPicPr>
          <p:cNvPr id="2050" name="Picture 2" descr="EU AI Act: Ethics, Innovation &amp; Governance Explained">
            <a:extLst>
              <a:ext uri="{FF2B5EF4-FFF2-40B4-BE49-F238E27FC236}">
                <a16:creationId xmlns:a16="http://schemas.microsoft.com/office/drawing/2014/main" id="{FD8547E8-9BAD-5416-455B-FD85BA7F1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41" y="142586"/>
            <a:ext cx="3797300" cy="214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EE8FC8D-DBE7-0C66-BBB1-84D99E386525}"/>
              </a:ext>
            </a:extLst>
          </p:cNvPr>
          <p:cNvSpPr txBox="1"/>
          <p:nvPr/>
        </p:nvSpPr>
        <p:spPr>
          <a:xfrm rot="2545843">
            <a:off x="-218235" y="4582885"/>
            <a:ext cx="62600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b="1" dirty="0">
                <a:effectLst/>
              </a:rPr>
              <a:t>“ISMS – information security management system.”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36112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665DB9-44EB-6749-F403-8FD224E97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Questions?</a:t>
            </a:r>
          </a:p>
        </p:txBody>
      </p:sp>
      <p:sp>
        <p:nvSpPr>
          <p:cNvPr id="3" name="Plassholder for media 2">
            <a:extLst>
              <a:ext uri="{FF2B5EF4-FFF2-40B4-BE49-F238E27FC236}">
                <a16:creationId xmlns:a16="http://schemas.microsoft.com/office/drawing/2014/main" id="{72BE607C-F18C-BC25-0B07-1CA798B0E3BD}"/>
              </a:ext>
            </a:extLst>
          </p:cNvPr>
          <p:cNvSpPr>
            <a:spLocks noGrp="1"/>
          </p:cNvSpPr>
          <p:nvPr>
            <p:ph type="media" sz="quarter" idx="23"/>
          </p:nvPr>
        </p:nvSpPr>
        <p:spPr>
          <a:xfrm>
            <a:off x="642850" y="4328159"/>
            <a:ext cx="10914769" cy="1966083"/>
          </a:xfrm>
        </p:spPr>
        <p:txBody>
          <a:bodyPr/>
          <a:lstStyle/>
          <a:p>
            <a:pPr marL="0" indent="0">
              <a:buNone/>
            </a:pPr>
            <a:r>
              <a:rPr lang="nb-NO" dirty="0" err="1"/>
              <a:t>https</a:t>
            </a:r>
            <a:r>
              <a:rPr lang="nb-NO" dirty="0"/>
              <a:t>://</a:t>
            </a:r>
            <a:r>
              <a:rPr lang="nb-NO" dirty="0" err="1"/>
              <a:t>www.linkedin.com</a:t>
            </a:r>
            <a:r>
              <a:rPr lang="nb-NO" dirty="0"/>
              <a:t>/in/</a:t>
            </a:r>
            <a:r>
              <a:rPr lang="nb-NO" dirty="0" err="1"/>
              <a:t>bergsager</a:t>
            </a:r>
            <a:r>
              <a:rPr lang="nb-NO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9833310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6432</TotalTime>
  <Words>104</Words>
  <Application>Microsoft Macintosh PowerPoint</Application>
  <PresentationFormat>Widescreen</PresentationFormat>
  <Paragraphs>30</Paragraphs>
  <Slides>19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Wingdings</vt:lpstr>
      <vt:lpstr>Office-tema</vt:lpstr>
      <vt:lpstr>TCLayout.ActiveDocument.1</vt:lpstr>
      <vt:lpstr>AI UiO -Innovation support current state</vt:lpstr>
      <vt:lpstr>PowerPoint Presentation</vt:lpstr>
      <vt:lpstr>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Dagfinn Bergsager</dc:creator>
  <cp:lastModifiedBy>Dagfinn Bergsager</cp:lastModifiedBy>
  <cp:revision>13</cp:revision>
  <dcterms:created xsi:type="dcterms:W3CDTF">2024-11-28T11:34:42Z</dcterms:created>
  <dcterms:modified xsi:type="dcterms:W3CDTF">2026-03-16T14:06:27Z</dcterms:modified>
</cp:coreProperties>
</file>