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563" r:id="rId2"/>
    <p:sldId id="565" r:id="rId3"/>
    <p:sldId id="566" r:id="rId4"/>
    <p:sldId id="567" r:id="rId5"/>
    <p:sldId id="258" r:id="rId6"/>
    <p:sldId id="273" r:id="rId7"/>
    <p:sldId id="568" r:id="rId8"/>
    <p:sldId id="569" r:id="rId9"/>
    <p:sldId id="442" r:id="rId10"/>
    <p:sldId id="550" r:id="rId11"/>
    <p:sldId id="523" r:id="rId12"/>
    <p:sldId id="572" r:id="rId13"/>
    <p:sldId id="263" r:id="rId14"/>
    <p:sldId id="570" r:id="rId15"/>
    <p:sldId id="549" r:id="rId16"/>
    <p:sldId id="558" r:id="rId17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51"/>
    <p:restoredTop sz="91592"/>
  </p:normalViewPr>
  <p:slideViewPr>
    <p:cSldViewPr>
      <p:cViewPr varScale="1">
        <p:scale>
          <a:sx n="118" d="100"/>
          <a:sy n="118" d="100"/>
        </p:scale>
        <p:origin x="216" y="552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10.02.2020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1.tiff"/><Relationship Id="rId7" Type="http://schemas.openxmlformats.org/officeDocument/2006/relationships/image" Target="../media/image25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tiff"/><Relationship Id="rId10" Type="http://schemas.openxmlformats.org/officeDocument/2006/relationships/image" Target="../media/image28.tiff"/><Relationship Id="rId4" Type="http://schemas.openxmlformats.org/officeDocument/2006/relationships/image" Target="../media/image22.png"/><Relationship Id="rId9" Type="http://schemas.openxmlformats.org/officeDocument/2006/relationships/image" Target="../media/image27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tiff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tsd-contact@usit.uio.no" TargetMode="External"/><Relationship Id="rId2" Type="http://schemas.openxmlformats.org/officeDocument/2006/relationships/hyperlink" Target="https://www.linkedin.com/in/bergsage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obil-app@usit.uio.no" TargetMode="External"/><Relationship Id="rId4" Type="http://schemas.openxmlformats.org/officeDocument/2006/relationships/hyperlink" Target="mailto:nettskjema@usit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83155" y="1725414"/>
            <a:ext cx="7543800" cy="1350391"/>
          </a:xfrm>
        </p:spPr>
        <p:txBody>
          <a:bodyPr/>
          <a:lstStyle/>
          <a:p>
            <a:r>
              <a:rPr lang="nb-NO" sz="3200" dirty="0"/>
              <a:t>Felles løsning for samtykke til all forskning i Norge levert av UiO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3131840" y="4083918"/>
            <a:ext cx="5552815" cy="594370"/>
          </a:xfrm>
        </p:spPr>
        <p:txBody>
          <a:bodyPr/>
          <a:lstStyle/>
          <a:p>
            <a:r>
              <a:rPr lang="en-US" dirty="0"/>
              <a:t>Software 2020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Dagfinn</a:t>
            </a:r>
            <a:r>
              <a:rPr lang="en-US" dirty="0"/>
              <a:t> </a:t>
            </a:r>
            <a:r>
              <a:rPr lang="en-US" dirty="0" err="1"/>
              <a:t>Bergsager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470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801DF4-C592-674D-BBC0-635BA8D0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44C4C5-6F61-AE4E-91B5-96C6057DC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5021B-14EB-694F-82D0-7048D4BE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6A80500-C1CC-8D4D-A6F8-A5DD1546BB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1E6254D-74B1-ED4B-AA1D-ED5D4AD4633D}"/>
              </a:ext>
            </a:extLst>
          </p:cNvPr>
          <p:cNvPicPr/>
          <p:nvPr/>
        </p:nvPicPr>
        <p:blipFill rotWithShape="1">
          <a:blip r:embed="rId2"/>
          <a:srcRect t="24341"/>
          <a:stretch/>
        </p:blipFill>
        <p:spPr bwMode="auto">
          <a:xfrm>
            <a:off x="-396552" y="404833"/>
            <a:ext cx="9676134" cy="46599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989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66ED05-741D-5B4D-8AAF-42953B41A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A888161-AB82-AF4B-A6C4-232FF6949D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29E810C-B563-9246-86D6-8A8E6E2C3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070" y="561516"/>
            <a:ext cx="3898353" cy="394476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5D01259-B468-5745-943E-6A11548C8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 flipH="1">
            <a:off x="1691680" y="1339387"/>
            <a:ext cx="1224136" cy="296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96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95F84-0518-9A49-9349-D89145A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623A16-1173-FC4E-A3B3-FE109812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B4778F9-7454-314F-A42C-DB2A18B9FE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  <p:pic>
        <p:nvPicPr>
          <p:cNvPr id="9" name="tsd_norsk_tekst-bergsager_89T7Vj.mp4" descr="tsd_norsk_tekst-bergsager_89T7Vj.mp4">
            <a:hlinkClick r:id="" action="ppaction://media"/>
            <a:extLst>
              <a:ext uri="{FF2B5EF4-FFF2-40B4-BE49-F238E27FC236}">
                <a16:creationId xmlns:a16="http://schemas.microsoft.com/office/drawing/2014/main" id="{092E12CA-3FED-F44A-A252-E91AFCEA651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717" y="0"/>
            <a:ext cx="9143999" cy="5143500"/>
          </a:xfrm>
        </p:spPr>
      </p:pic>
    </p:spTree>
    <p:extLst>
      <p:ext uri="{BB962C8B-B14F-4D97-AF65-F5344CB8AC3E}">
        <p14:creationId xmlns:p14="http://schemas.microsoft.com/office/powerpoint/2010/main" val="163928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CEABDC9-A56D-D74D-9CCF-8D88E2433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771" y="1911427"/>
            <a:ext cx="1248911" cy="14418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3EFB1B-1EF5-1B41-8C28-B0A796DCC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30" y="972074"/>
            <a:ext cx="1146446" cy="910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F94DB4-D785-C54D-8876-6869235A9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689" y="3781714"/>
            <a:ext cx="1402126" cy="8446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C94D3C-16E8-C54C-938C-95D4C9BEF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689" y="540997"/>
            <a:ext cx="2719847" cy="10456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B3B591-2310-6C40-9D7B-A019D51CB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1757" y="2283421"/>
            <a:ext cx="1692524" cy="11262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C624FE-0E2A-8542-A4B7-B66C9F183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486" y="2186654"/>
            <a:ext cx="1808947" cy="131983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D2B7EAF-E171-BA4F-A04B-DDDDA2014AC7}"/>
              </a:ext>
            </a:extLst>
          </p:cNvPr>
          <p:cNvSpPr txBox="1"/>
          <p:nvPr/>
        </p:nvSpPr>
        <p:spPr>
          <a:xfrm>
            <a:off x="3185473" y="4243462"/>
            <a:ext cx="1309974" cy="27699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200" err="1"/>
              <a:t>Consent</a:t>
            </a:r>
            <a:r>
              <a:rPr lang="nb-NO" sz="1200"/>
              <a:t> Service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487DA3-7354-6C43-9E98-56EF9BF75897}"/>
              </a:ext>
            </a:extLst>
          </p:cNvPr>
          <p:cNvSpPr txBox="1"/>
          <p:nvPr/>
        </p:nvSpPr>
        <p:spPr>
          <a:xfrm>
            <a:off x="4752510" y="442409"/>
            <a:ext cx="1003801" cy="27699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200" err="1"/>
              <a:t>Self</a:t>
            </a:r>
            <a:r>
              <a:rPr lang="nb-NO" sz="1200"/>
              <a:t> Service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CCF5092-7E50-4849-A15B-458B259977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4537" y="3781714"/>
            <a:ext cx="1564280" cy="120049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35811DA-E9D4-F54A-8020-8A3F551B2583}"/>
              </a:ext>
            </a:extLst>
          </p:cNvPr>
          <p:cNvSpPr txBox="1"/>
          <p:nvPr/>
        </p:nvSpPr>
        <p:spPr>
          <a:xfrm>
            <a:off x="4445674" y="4705210"/>
            <a:ext cx="1463862" cy="27699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200"/>
              <a:t>Feedback services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93C6247-C2B8-E449-A2AB-A0D49F37A29E}"/>
              </a:ext>
            </a:extLst>
          </p:cNvPr>
          <p:cNvCxnSpPr>
            <a:cxnSpLocks/>
          </p:cNvCxnSpPr>
          <p:nvPr/>
        </p:nvCxnSpPr>
        <p:spPr>
          <a:xfrm>
            <a:off x="1737876" y="1626467"/>
            <a:ext cx="2426500" cy="560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FDE9F7C-4ED1-CB44-9C0F-C320AF8EC4F6}"/>
              </a:ext>
            </a:extLst>
          </p:cNvPr>
          <p:cNvCxnSpPr>
            <a:cxnSpLocks/>
          </p:cNvCxnSpPr>
          <p:nvPr/>
        </p:nvCxnSpPr>
        <p:spPr>
          <a:xfrm flipV="1">
            <a:off x="2314198" y="2720800"/>
            <a:ext cx="1848209" cy="699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68DA99F-82DD-F548-9C1D-1AB630122167}"/>
              </a:ext>
            </a:extLst>
          </p:cNvPr>
          <p:cNvCxnSpPr>
            <a:cxnSpLocks/>
          </p:cNvCxnSpPr>
          <p:nvPr/>
        </p:nvCxnSpPr>
        <p:spPr>
          <a:xfrm flipV="1">
            <a:off x="2958581" y="2972326"/>
            <a:ext cx="1276220" cy="809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BE27021-BE93-9642-A93E-AF2A029B408B}"/>
              </a:ext>
            </a:extLst>
          </p:cNvPr>
          <p:cNvCxnSpPr>
            <a:cxnSpLocks/>
          </p:cNvCxnSpPr>
          <p:nvPr/>
        </p:nvCxnSpPr>
        <p:spPr>
          <a:xfrm>
            <a:off x="3337625" y="1092320"/>
            <a:ext cx="824782" cy="790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7EC6193-A5A7-7A43-A3ED-64A9EA9B8076}"/>
              </a:ext>
            </a:extLst>
          </p:cNvPr>
          <p:cNvCxnSpPr>
            <a:cxnSpLocks/>
          </p:cNvCxnSpPr>
          <p:nvPr/>
        </p:nvCxnSpPr>
        <p:spPr>
          <a:xfrm flipH="1">
            <a:off x="4963084" y="821609"/>
            <a:ext cx="36728" cy="9796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129361A-9CBA-8644-B4E6-0471EB5661F2}"/>
              </a:ext>
            </a:extLst>
          </p:cNvPr>
          <p:cNvCxnSpPr>
            <a:cxnSpLocks/>
          </p:cNvCxnSpPr>
          <p:nvPr/>
        </p:nvCxnSpPr>
        <p:spPr>
          <a:xfrm flipH="1">
            <a:off x="5523862" y="1667675"/>
            <a:ext cx="662852" cy="3795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80F9287-AAEC-1246-ACE6-B3B78518DBF5}"/>
              </a:ext>
            </a:extLst>
          </p:cNvPr>
          <p:cNvCxnSpPr>
            <a:cxnSpLocks/>
          </p:cNvCxnSpPr>
          <p:nvPr/>
        </p:nvCxnSpPr>
        <p:spPr>
          <a:xfrm flipH="1" flipV="1">
            <a:off x="5558077" y="2573155"/>
            <a:ext cx="959279" cy="2734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5A29F88-3E4F-E740-8705-949DEAE22C3D}"/>
              </a:ext>
            </a:extLst>
          </p:cNvPr>
          <p:cNvCxnSpPr>
            <a:cxnSpLocks/>
          </p:cNvCxnSpPr>
          <p:nvPr/>
        </p:nvCxnSpPr>
        <p:spPr>
          <a:xfrm flipH="1" flipV="1">
            <a:off x="5338483" y="3031319"/>
            <a:ext cx="918656" cy="70934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9E19351-5F76-C548-9983-C5398969BAD6}"/>
              </a:ext>
            </a:extLst>
          </p:cNvPr>
          <p:cNvCxnSpPr>
            <a:cxnSpLocks/>
          </p:cNvCxnSpPr>
          <p:nvPr/>
        </p:nvCxnSpPr>
        <p:spPr>
          <a:xfrm flipV="1">
            <a:off x="4051812" y="3353258"/>
            <a:ext cx="587609" cy="75940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4F627AA-C59F-4741-841F-FBB7718FE2B9}"/>
              </a:ext>
            </a:extLst>
          </p:cNvPr>
          <p:cNvCxnSpPr>
            <a:cxnSpLocks/>
          </p:cNvCxnSpPr>
          <p:nvPr/>
        </p:nvCxnSpPr>
        <p:spPr>
          <a:xfrm flipH="1" flipV="1">
            <a:off x="5016040" y="3423699"/>
            <a:ext cx="248078" cy="10967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489D5F2F-40C3-AD4D-8FDB-B673A0816F73}"/>
              </a:ext>
            </a:extLst>
          </p:cNvPr>
          <p:cNvSpPr txBox="1"/>
          <p:nvPr/>
        </p:nvSpPr>
        <p:spPr>
          <a:xfrm>
            <a:off x="340917" y="3504715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Data </a:t>
            </a:r>
            <a:r>
              <a:rPr lang="nb-NO" sz="1200" err="1"/>
              <a:t>capture</a:t>
            </a:r>
            <a:endParaRPr lang="nb-NO" sz="12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CB60447-C18A-FF44-B0C3-C964356FD1BD}"/>
              </a:ext>
            </a:extLst>
          </p:cNvPr>
          <p:cNvSpPr txBox="1"/>
          <p:nvPr/>
        </p:nvSpPr>
        <p:spPr>
          <a:xfrm>
            <a:off x="1451043" y="4919740"/>
            <a:ext cx="1165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/>
              <a:t>Nettskjema.no</a:t>
            </a:r>
            <a:endParaRPr lang="nb-NO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C897E49-9737-A84A-A066-85892029D6A1}"/>
              </a:ext>
            </a:extLst>
          </p:cNvPr>
          <p:cNvSpPr txBox="1"/>
          <p:nvPr/>
        </p:nvSpPr>
        <p:spPr>
          <a:xfrm>
            <a:off x="590929" y="1857457"/>
            <a:ext cx="969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Tablet </a:t>
            </a:r>
            <a:r>
              <a:rPr lang="nb-NO" sz="1200" err="1"/>
              <a:t>apps</a:t>
            </a:r>
            <a:endParaRPr lang="nb-NO" sz="120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4818F7-8408-F548-A049-E59FC974BE87}"/>
              </a:ext>
            </a:extLst>
          </p:cNvPr>
          <p:cNvSpPr txBox="1"/>
          <p:nvPr/>
        </p:nvSpPr>
        <p:spPr>
          <a:xfrm>
            <a:off x="6796644" y="3387266"/>
            <a:ext cx="1479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err="1"/>
              <a:t>Collaborate</a:t>
            </a:r>
            <a:r>
              <a:rPr lang="nb-NO" sz="1200"/>
              <a:t> / </a:t>
            </a:r>
            <a:r>
              <a:rPr lang="nb-NO" sz="1200" err="1"/>
              <a:t>share</a:t>
            </a:r>
            <a:endParaRPr lang="nb-NO" sz="120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3DE24A1-3877-8443-B7A1-1497ACB0DC15}"/>
              </a:ext>
            </a:extLst>
          </p:cNvPr>
          <p:cNvSpPr txBox="1"/>
          <p:nvPr/>
        </p:nvSpPr>
        <p:spPr>
          <a:xfrm>
            <a:off x="6517356" y="4626368"/>
            <a:ext cx="755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Analysis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76F33F1-39C1-8E43-A6BE-614C43D92E71}"/>
              </a:ext>
            </a:extLst>
          </p:cNvPr>
          <p:cNvSpPr txBox="1"/>
          <p:nvPr/>
        </p:nvSpPr>
        <p:spPr>
          <a:xfrm>
            <a:off x="6527929" y="1565635"/>
            <a:ext cx="2444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err="1"/>
              <a:t>Compute</a:t>
            </a:r>
            <a:r>
              <a:rPr lang="nb-NO" sz="1200"/>
              <a:t>, analyse and store data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1FC4E5F-2A21-E940-AA70-F22A3D7A7D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0106" y="235872"/>
            <a:ext cx="697422" cy="146112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3E12827-2A88-144A-BCC6-3154E373B17A}"/>
              </a:ext>
            </a:extLst>
          </p:cNvPr>
          <p:cNvSpPr txBox="1"/>
          <p:nvPr/>
        </p:nvSpPr>
        <p:spPr>
          <a:xfrm>
            <a:off x="1661365" y="276482"/>
            <a:ext cx="9332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mobile </a:t>
            </a:r>
            <a:r>
              <a:rPr lang="nb-NO" sz="1200" dirty="0" err="1"/>
              <a:t>app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944072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Nettskjema.no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Egenutviklet survey-applikasjon</a:t>
            </a:r>
          </a:p>
          <a:p>
            <a:r>
              <a:rPr lang="nb-NO" dirty="0"/>
              <a:t>Kjører kun på UiOs nett og servere</a:t>
            </a:r>
          </a:p>
          <a:p>
            <a:r>
              <a:rPr lang="nb-NO" dirty="0"/>
              <a:t>Høy fokus på sikkerhet og personvern</a:t>
            </a:r>
          </a:p>
          <a:p>
            <a:r>
              <a:rPr lang="nb-NO" dirty="0"/>
              <a:t>Brukes av 10-talls tusen forskere</a:t>
            </a:r>
          </a:p>
          <a:p>
            <a:r>
              <a:rPr lang="nb-NO" dirty="0"/>
              <a:t>Kan levere data kryptert til TSD eller på API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E8A6FD0-C19C-5845-A258-A797237B6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6638">
            <a:off x="5134599" y="552313"/>
            <a:ext cx="3892428" cy="162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7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8AF492-C807-FA41-99B1-21F1FB28E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Signerte sensitive samtykker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680A58-A2EC-9044-AE23-4CD5C44BB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Var pilot i DIFI sin løsning for e-signering</a:t>
            </a:r>
          </a:p>
          <a:p>
            <a:r>
              <a:rPr lang="nb-NO" dirty="0"/>
              <a:t>Designet maskin-maskin for å håndtere helsedata</a:t>
            </a:r>
          </a:p>
          <a:p>
            <a:r>
              <a:rPr lang="nb-NO" dirty="0"/>
              <a:t>Egen portal for forsker (inne i TSD)</a:t>
            </a:r>
          </a:p>
          <a:p>
            <a:r>
              <a:rPr lang="nb-NO" dirty="0"/>
              <a:t>Egen portal for respondent (</a:t>
            </a:r>
            <a:r>
              <a:rPr lang="nb-NO" dirty="0" err="1"/>
              <a:t>www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Viser alle samtykker med detaljer</a:t>
            </a:r>
          </a:p>
          <a:p>
            <a:pPr lvl="1"/>
            <a:r>
              <a:rPr lang="nb-NO" dirty="0"/>
              <a:t>Mulig å trekke tilbake</a:t>
            </a:r>
          </a:p>
          <a:p>
            <a:pPr lvl="1"/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3799A9-1B42-5141-A0DD-B9216E9C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9133BA4-4A29-8742-ACD1-F07B55441E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FF9A4FD-A995-754E-A41C-0317355B7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563" y="567373"/>
            <a:ext cx="11938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4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BEAC80-79AD-F949-8396-696B6AB9D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sent-intro.mp4" descr="consent-intro.mp4">
            <a:hlinkClick r:id="" action="ppaction://media"/>
            <a:extLst>
              <a:ext uri="{FF2B5EF4-FFF2-40B4-BE49-F238E27FC236}">
                <a16:creationId xmlns:a16="http://schemas.microsoft.com/office/drawing/2014/main" id="{83D07353-68AE-EA49-965C-A84F71223AD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039" y="0"/>
            <a:ext cx="9144000" cy="5143500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949157-A5E2-0745-87D5-A9AED3D4B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3D91130-ABBC-2D4B-993E-A48A5601A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2573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5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4C6B9C-8104-D942-A198-1D40169E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Jackpot!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CDE85C-F8A6-E645-84DC-3C410C83A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Innovasjon i offentlig sektor!</a:t>
            </a:r>
          </a:p>
          <a:p>
            <a:r>
              <a:rPr lang="nb-NO" dirty="0"/>
              <a:t>Forsker får oversikt</a:t>
            </a:r>
          </a:p>
          <a:p>
            <a:r>
              <a:rPr lang="nb-NO" dirty="0"/>
              <a:t>Respondent </a:t>
            </a:r>
            <a:r>
              <a:rPr lang="nb-NO"/>
              <a:t>får kontroll</a:t>
            </a:r>
            <a:endParaRPr lang="nb-NO" dirty="0"/>
          </a:p>
          <a:p>
            <a:r>
              <a:rPr lang="nb-NO" dirty="0"/>
              <a:t>Alle kan bruke den</a:t>
            </a:r>
          </a:p>
          <a:p>
            <a:r>
              <a:rPr lang="nb-NO" dirty="0"/>
              <a:t>Gjenbruk av eksisterende komponenter</a:t>
            </a:r>
          </a:p>
          <a:p>
            <a:r>
              <a:rPr lang="nb-NO" dirty="0"/>
              <a:t>Håndterer samtykke like sikkert som helsedata i forskning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67C488-5BE0-BC49-8A7A-3E9B177A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B257CDE-C0CE-1D47-9202-D8A9250F69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3E8E805-B4A6-514B-8E4D-0FCC037D7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3285">
            <a:off x="6065986" y="220106"/>
            <a:ext cx="2024709" cy="253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427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CF6CC1-5672-A64B-9919-143F620A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8235C5-65D6-B347-9930-ADAB2EE29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7F8E42-D06F-2848-B4ED-4F3E8F9C8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8EC3608-C545-0A4C-BECE-FAEF78341D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6035944-D2C4-5E43-8A2F-A1D348D45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3" y="0"/>
            <a:ext cx="73892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44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013" y="323776"/>
            <a:ext cx="616761" cy="109701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Pil høyre 7"/>
          <p:cNvSpPr/>
          <p:nvPr/>
        </p:nvSpPr>
        <p:spPr bwMode="auto">
          <a:xfrm rot="20461190">
            <a:off x="1734714" y="3450749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3797633"/>
            <a:ext cx="1152129" cy="1245750"/>
          </a:xfrm>
          <a:prstGeom prst="rect">
            <a:avLst/>
          </a:prstGeom>
        </p:spPr>
      </p:pic>
      <p:sp>
        <p:nvSpPr>
          <p:cNvPr id="12" name="Pil høyre 11">
            <a:extLst>
              <a:ext uri="{FF2B5EF4-FFF2-40B4-BE49-F238E27FC236}">
                <a16:creationId xmlns:a16="http://schemas.microsoft.com/office/drawing/2014/main" id="{57B504D1-4F17-C447-8D48-EF9E26B4D2C3}"/>
              </a:ext>
            </a:extLst>
          </p:cNvPr>
          <p:cNvSpPr/>
          <p:nvPr/>
        </p:nvSpPr>
        <p:spPr bwMode="auto">
          <a:xfrm>
            <a:off x="5521997" y="422793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4" name="Plassholder for innhold 6">
            <a:extLst>
              <a:ext uri="{FF2B5EF4-FFF2-40B4-BE49-F238E27FC236}">
                <a16:creationId xmlns:a16="http://schemas.microsoft.com/office/drawing/2014/main" id="{3694F0C8-A10E-034B-A1C4-66E0A459B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9248" y="3614132"/>
            <a:ext cx="1203078" cy="1503360"/>
          </a:xfrm>
        </p:spPr>
      </p:pic>
      <p:sp>
        <p:nvSpPr>
          <p:cNvPr id="16" name="Pil høyre 15">
            <a:extLst>
              <a:ext uri="{FF2B5EF4-FFF2-40B4-BE49-F238E27FC236}">
                <a16:creationId xmlns:a16="http://schemas.microsoft.com/office/drawing/2014/main" id="{EE6F3011-154B-B541-9812-52A793D24311}"/>
              </a:ext>
            </a:extLst>
          </p:cNvPr>
          <p:cNvSpPr/>
          <p:nvPr/>
        </p:nvSpPr>
        <p:spPr bwMode="auto">
          <a:xfrm rot="373830">
            <a:off x="1670558" y="2441000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Pil høyre 16">
            <a:extLst>
              <a:ext uri="{FF2B5EF4-FFF2-40B4-BE49-F238E27FC236}">
                <a16:creationId xmlns:a16="http://schemas.microsoft.com/office/drawing/2014/main" id="{E22C787A-326D-F24D-8C82-3EF0718B3F23}"/>
              </a:ext>
            </a:extLst>
          </p:cNvPr>
          <p:cNvSpPr/>
          <p:nvPr/>
        </p:nvSpPr>
        <p:spPr bwMode="auto">
          <a:xfrm rot="1264065">
            <a:off x="1736471" y="152882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657C26CF-35F9-8F47-BBDE-F3580BEC85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231" y="2427734"/>
            <a:ext cx="1152129" cy="1152129"/>
          </a:xfrm>
          <a:prstGeom prst="rect">
            <a:avLst/>
          </a:prstGeom>
        </p:spPr>
      </p:pic>
      <p:sp>
        <p:nvSpPr>
          <p:cNvPr id="19" name="Pil høyre 18">
            <a:extLst>
              <a:ext uri="{FF2B5EF4-FFF2-40B4-BE49-F238E27FC236}">
                <a16:creationId xmlns:a16="http://schemas.microsoft.com/office/drawing/2014/main" id="{E42ACA9F-EB9F-2845-BF29-CFF70A2BDCD5}"/>
              </a:ext>
            </a:extLst>
          </p:cNvPr>
          <p:cNvSpPr/>
          <p:nvPr/>
        </p:nvSpPr>
        <p:spPr bwMode="auto">
          <a:xfrm>
            <a:off x="5594005" y="141962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Pil høyre 19">
            <a:extLst>
              <a:ext uri="{FF2B5EF4-FFF2-40B4-BE49-F238E27FC236}">
                <a16:creationId xmlns:a16="http://schemas.microsoft.com/office/drawing/2014/main" id="{8A0324D1-4B13-0B46-A64F-E2BA14AA589A}"/>
              </a:ext>
            </a:extLst>
          </p:cNvPr>
          <p:cNvSpPr/>
          <p:nvPr/>
        </p:nvSpPr>
        <p:spPr bwMode="auto">
          <a:xfrm>
            <a:off x="5521997" y="285978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3C9843D-D7ED-5241-BF98-8C78C0F0D6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1005" y="49270"/>
            <a:ext cx="2917099" cy="5143500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CE28A6DF-2837-F04F-ADD2-9036BA6485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4615" y="2402259"/>
            <a:ext cx="1203078" cy="1203078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C3DFC2A5-6D01-3D46-AC98-FFB4F2B60D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708" y="1566451"/>
            <a:ext cx="1274599" cy="127459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C5B900CF-17F7-444B-917D-570FF7A95E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29" y="299095"/>
            <a:ext cx="756644" cy="1638386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FD7BA5D-3882-714E-A87A-443DE1A28B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2335" y="684188"/>
            <a:ext cx="13716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79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378607"/>
            <a:ext cx="7921625" cy="858679"/>
          </a:xfrm>
        </p:spPr>
        <p:txBody>
          <a:bodyPr/>
          <a:lstStyle/>
          <a:p>
            <a:r>
              <a:rPr lang="nb-NO" dirty="0"/>
              <a:t>2020: Prosesserte data ut til brukerne og skalering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858" y="2561963"/>
            <a:ext cx="1303314" cy="1505114"/>
          </a:xfrm>
          <a:prstGeom prst="rect">
            <a:avLst/>
          </a:prstGeom>
        </p:spPr>
      </p:pic>
      <p:sp>
        <p:nvSpPr>
          <p:cNvPr id="7" name="Pil høyre 6">
            <a:extLst>
              <a:ext uri="{FF2B5EF4-FFF2-40B4-BE49-F238E27FC236}">
                <a16:creationId xmlns:a16="http://schemas.microsoft.com/office/drawing/2014/main" id="{715F55B8-EA67-3446-80E1-F72488DDD5AC}"/>
              </a:ext>
            </a:extLst>
          </p:cNvPr>
          <p:cNvSpPr/>
          <p:nvPr/>
        </p:nvSpPr>
        <p:spPr>
          <a:xfrm>
            <a:off x="2896319" y="3138158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>
            <a:off x="5076056" y="3150634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1597420-09B8-7D4E-85DE-14736EBDE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50" y="2536492"/>
            <a:ext cx="2295095" cy="1475418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7BE62180-2AA4-F445-94C6-0FA3E0739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913" y="2363532"/>
            <a:ext cx="2192173" cy="164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74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378607"/>
            <a:ext cx="7921625" cy="858679"/>
          </a:xfrm>
        </p:spPr>
        <p:txBody>
          <a:bodyPr/>
          <a:lstStyle/>
          <a:p>
            <a:r>
              <a:rPr lang="nb-NO" dirty="0"/>
              <a:t>«Nettskjema-diktafon»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71BBFB6-1F0E-EE47-83F9-9C70209A8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395098"/>
            <a:ext cx="2088671" cy="366311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495903"/>
            <a:ext cx="1303314" cy="1505114"/>
          </a:xfrm>
          <a:prstGeom prst="rect">
            <a:avLst/>
          </a:prstGeom>
        </p:spPr>
      </p:pic>
      <p:sp>
        <p:nvSpPr>
          <p:cNvPr id="7" name="Pil høyre 6">
            <a:extLst>
              <a:ext uri="{FF2B5EF4-FFF2-40B4-BE49-F238E27FC236}">
                <a16:creationId xmlns:a16="http://schemas.microsoft.com/office/drawing/2014/main" id="{715F55B8-EA67-3446-80E1-F72488DDD5AC}"/>
              </a:ext>
            </a:extLst>
          </p:cNvPr>
          <p:cNvSpPr/>
          <p:nvPr/>
        </p:nvSpPr>
        <p:spPr>
          <a:xfrm>
            <a:off x="2896319" y="3138158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C3DC6D9-B010-F446-B551-974416459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287" y="1297840"/>
            <a:ext cx="2187824" cy="385762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9" name="Pil høyre 8">
            <a:extLst>
              <a:ext uri="{FF2B5EF4-FFF2-40B4-BE49-F238E27FC236}">
                <a16:creationId xmlns:a16="http://schemas.microsoft.com/office/drawing/2014/main" id="{3B2DA666-80C3-5C40-B01E-8152D2551131}"/>
              </a:ext>
            </a:extLst>
          </p:cNvPr>
          <p:cNvSpPr/>
          <p:nvPr/>
        </p:nvSpPr>
        <p:spPr>
          <a:xfrm rot="1466598">
            <a:off x="6073016" y="3242977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5CC89D-FBB9-EB49-87F5-B9669118A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078" y="3571566"/>
            <a:ext cx="2478286" cy="1422052"/>
          </a:xfrm>
          <a:prstGeom prst="rect">
            <a:avLst/>
          </a:prstGeom>
        </p:spPr>
      </p:pic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 rot="19861731">
            <a:off x="6076925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464015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70A5DB-0AD8-074D-832F-99236AC2E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BC16BA-466D-FC40-B966-4958F5429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AE0E30-6FCC-5D41-905B-53A6F0A12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B8DC121-E84E-304C-9753-43D6C19B94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B90D991-E2C2-8243-AEF0-598882CA3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57"/>
            <a:ext cx="9144000" cy="512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26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4B08E-D42C-E149-B338-1905684B1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0636BC-1DAF-9549-AB74-762C8CC11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0C8BA9-9935-6E4A-9AAB-71DC0E36D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5975D7-BDD7-0B44-A40A-989019D1A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15B7E72-E940-9C4D-B69F-700D76E52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936" y="0"/>
            <a:ext cx="2941690" cy="51435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A7D2E02-63AA-CA48-B891-F467BC273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0"/>
            <a:ext cx="29570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98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976BBC-6851-3A4F-89A4-CFAC7F21D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3518703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Dagfinn Bergsager</a:t>
            </a:r>
            <a:br>
              <a:rPr lang="nb-NO" dirty="0"/>
            </a:br>
            <a:r>
              <a:rPr lang="nb-NO" dirty="0">
                <a:hlinkClick r:id="rId2"/>
              </a:rPr>
              <a:t>linkedin.com/in/bergsager</a:t>
            </a:r>
            <a:br>
              <a:rPr lang="nb-NO" dirty="0"/>
            </a:br>
            <a:br>
              <a:rPr lang="nb-NO" dirty="0"/>
            </a:br>
            <a:r>
              <a:rPr lang="nb-NO" b="0" dirty="0">
                <a:hlinkClick r:id="rId3"/>
              </a:rPr>
              <a:t>tsd-contact@usit.uio.no</a:t>
            </a:r>
            <a:br>
              <a:rPr lang="nb-NO" dirty="0"/>
            </a:br>
            <a:r>
              <a:rPr lang="nb-NO" b="0" u="sng" dirty="0">
                <a:hlinkClick r:id="rId4"/>
              </a:rPr>
              <a:t>nettskjema@usit.uio.no</a:t>
            </a:r>
            <a:br>
              <a:rPr lang="nb-NO" b="0" dirty="0"/>
            </a:br>
            <a:r>
              <a:rPr lang="nb-NO" b="0" dirty="0">
                <a:hlinkClick r:id="rId5"/>
              </a:rPr>
              <a:t>mobil-app@usit.uio.no</a:t>
            </a:r>
            <a:br>
              <a:rPr lang="nb-NO" b="0" dirty="0"/>
            </a:b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6B7367-3794-D94C-B4E9-17876164A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10.02.2020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F23B793-63A5-7B49-83E3-ADD825F13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72114487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65989</TotalTime>
  <Words>219</Words>
  <Application>Microsoft Macintosh PowerPoint</Application>
  <PresentationFormat>Skjermfremvisning (16:9)</PresentationFormat>
  <Paragraphs>59</Paragraphs>
  <Slides>16</Slides>
  <Notes>0</Notes>
  <HiddenSlides>0</HiddenSlides>
  <MMClips>2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8" baseType="lpstr">
      <vt:lpstr>Arial</vt:lpstr>
      <vt:lpstr>UIONorsk16-10</vt:lpstr>
      <vt:lpstr>Felles løsning for samtykke til all forskning i Norge levert av UiO</vt:lpstr>
      <vt:lpstr>PowerPoint-presentasjon</vt:lpstr>
      <vt:lpstr>PowerPoint-presentasjon</vt:lpstr>
      <vt:lpstr>PowerPoint-presentasjon</vt:lpstr>
      <vt:lpstr>PowerPoint-presentasjon</vt:lpstr>
      <vt:lpstr>Nettskjema.no</vt:lpstr>
      <vt:lpstr>Signerte sensitive samtykker</vt:lpstr>
      <vt:lpstr>PowerPoint-presentasjon</vt:lpstr>
      <vt:lpstr>Jackpot!</vt:lpstr>
      <vt:lpstr>PowerPoint-presentasjon</vt:lpstr>
      <vt:lpstr>PowerPoint-presentasjon</vt:lpstr>
      <vt:lpstr>2020: Prosesserte data ut til brukerne og skalering</vt:lpstr>
      <vt:lpstr>«Nettskjema-diktafon»</vt:lpstr>
      <vt:lpstr>PowerPoint-presentasjon</vt:lpstr>
      <vt:lpstr>PowerPoint-presentasjon</vt:lpstr>
      <vt:lpstr>  Dagfinn Bergsager linkedin.com/in/bergsager  tsd-contact@usit.uio.no nettskjema@usit.uio.no mobil-app@usit.uio.no 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296</cp:revision>
  <dcterms:created xsi:type="dcterms:W3CDTF">2017-02-14T20:39:57Z</dcterms:created>
  <dcterms:modified xsi:type="dcterms:W3CDTF">2020-02-10T19:07:02Z</dcterms:modified>
</cp:coreProperties>
</file>