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575" r:id="rId2"/>
    <p:sldId id="569" r:id="rId3"/>
    <p:sldId id="568" r:id="rId4"/>
    <p:sldId id="578" r:id="rId5"/>
    <p:sldId id="579" r:id="rId6"/>
    <p:sldId id="580" r:id="rId7"/>
    <p:sldId id="570" r:id="rId8"/>
    <p:sldId id="573" r:id="rId9"/>
    <p:sldId id="571" r:id="rId10"/>
    <p:sldId id="572" r:id="rId11"/>
    <p:sldId id="576" r:id="rId12"/>
    <p:sldId id="257" r:id="rId13"/>
    <p:sldId id="258" r:id="rId14"/>
    <p:sldId id="577" r:id="rId15"/>
    <p:sldId id="574" r:id="rId16"/>
  </p:sldIdLst>
  <p:sldSz cx="9144000" cy="5143500" type="screen16x9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1pPr>
    <a:lvl2pPr marL="361950" indent="9525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2pPr>
    <a:lvl3pPr marL="725488" indent="18891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3pPr>
    <a:lvl4pPr marL="1087438" indent="28416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4pPr>
    <a:lvl5pPr marL="1450975" indent="377825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  <p15:guide id="6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905"/>
    <p:restoredTop sz="94520"/>
  </p:normalViewPr>
  <p:slideViewPr>
    <p:cSldViewPr>
      <p:cViewPr varScale="1">
        <p:scale>
          <a:sx n="94" d="100"/>
          <a:sy n="94" d="100"/>
        </p:scale>
        <p:origin x="192" y="1008"/>
      </p:cViewPr>
      <p:guideLst>
        <p:guide orient="horz" pos="1800"/>
        <p:guide pos="672"/>
        <p:guide pos="5472"/>
        <p:guide pos="1008"/>
        <p:guide pos="1152"/>
        <p:guide orient="horz" pos="16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92C72878-E1DE-4802-B8C1-7744EAE489A6}" type="datetime1">
              <a:rPr lang="nb-NO" altLang="nb-NO"/>
              <a:pPr/>
              <a:t>20.04.2020</a:t>
            </a:fld>
            <a:endParaRPr lang="nb-NO" alt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EEA4B436-D35F-4999-A92B-511119E4E832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43969859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1F4A6721-39AC-4DD4-99E0-9996F4785D41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86674889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36195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72548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08743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450975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1814627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177552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540478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903403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883155" y="1725415"/>
            <a:ext cx="7543800" cy="857250"/>
          </a:xfrm>
        </p:spPr>
        <p:txBody>
          <a:bodyPr anchor="b"/>
          <a:lstStyle>
            <a:lvl1pPr>
              <a:defRPr sz="16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83155" y="2571750"/>
            <a:ext cx="7543800" cy="131445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965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685D23-DD65-4C79-85E3-BFD5321579C7}" type="datetime1">
              <a:rPr lang="nb-NO" altLang="nb-NO"/>
              <a:pPr/>
              <a:t>20.04.2020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8641C6-D45E-4B3A-A08E-AC8766AC1DAC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627942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7"/>
            <a:ext cx="7772400" cy="1021557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6"/>
            <a:ext cx="7772400" cy="1125140"/>
          </a:xfrm>
        </p:spPr>
        <p:txBody>
          <a:bodyPr anchor="b"/>
          <a:lstStyle>
            <a:lvl1pPr marL="0" indent="0">
              <a:buNone/>
              <a:defRPr sz="1600"/>
            </a:lvl1pPr>
            <a:lvl2pPr marL="362925" indent="0">
              <a:buNone/>
              <a:defRPr sz="1400"/>
            </a:lvl2pPr>
            <a:lvl3pPr marL="725851" indent="0">
              <a:buNone/>
              <a:defRPr sz="1300"/>
            </a:lvl3pPr>
            <a:lvl4pPr marL="1088776" indent="0">
              <a:buNone/>
              <a:defRPr sz="1100"/>
            </a:lvl4pPr>
            <a:lvl5pPr marL="1451701" indent="0">
              <a:buNone/>
              <a:defRPr sz="1100"/>
            </a:lvl5pPr>
            <a:lvl6pPr marL="1814627" indent="0">
              <a:buNone/>
              <a:defRPr sz="1100"/>
            </a:lvl6pPr>
            <a:lvl7pPr marL="2177552" indent="0">
              <a:buNone/>
              <a:defRPr sz="1100"/>
            </a:lvl7pPr>
            <a:lvl8pPr marL="2540478" indent="0">
              <a:buNone/>
              <a:defRPr sz="1100"/>
            </a:lvl8pPr>
            <a:lvl9pPr marL="2903403" indent="0">
              <a:buNone/>
              <a:defRPr sz="11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D1F464-7C15-4F11-AADB-237E7A454215}" type="datetime1">
              <a:rPr lang="nb-NO" altLang="nb-NO"/>
              <a:pPr/>
              <a:t>20.04.2020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C94837-C0B8-488E-85FD-51EB1D151D95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717165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485900"/>
            <a:ext cx="3771900" cy="30861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485900"/>
            <a:ext cx="3771900" cy="30861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CF2973-0B22-4282-8565-7A0E184B4E70}" type="datetime1">
              <a:rPr lang="nb-NO" altLang="nb-NO"/>
              <a:pPr/>
              <a:t>20.04.2020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EEE00B-82FC-47F9-A9E4-D7D49E2FC53D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591700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151334"/>
            <a:ext cx="4040188" cy="479822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1631157"/>
            <a:ext cx="4040188" cy="296346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151334"/>
            <a:ext cx="4041775" cy="479822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1631157"/>
            <a:ext cx="4041775" cy="296346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317D20F-71F0-4DE9-B431-0DEBF298AC75}" type="datetime1">
              <a:rPr lang="nb-NO" altLang="nb-NO"/>
              <a:pPr/>
              <a:t>20.04.2020</a:t>
            </a:fld>
            <a:endParaRPr lang="nb-NO" altLang="nb-NO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CD0B60-1B5D-4E70-991D-D50E967558F9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897095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D499AF-E6E2-412F-956B-876FD1C34410}" type="datetime1">
              <a:rPr lang="nb-NO" altLang="nb-NO"/>
              <a:pPr/>
              <a:t>20.04.2020</a:t>
            </a:fld>
            <a:endParaRPr lang="nb-NO" altLang="nb-NO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60E800-F732-471D-98EA-1CEF5C3FBCBF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220875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CB1765-242F-4223-91E4-CFCB44427516}" type="datetime1">
              <a:rPr lang="nb-NO" altLang="nb-NO"/>
              <a:pPr/>
              <a:t>20.04.2020</a:t>
            </a:fld>
            <a:endParaRPr lang="nb-NO" altLang="nb-NO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B2E8C4-9A45-457D-A489-12015E914BE2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777462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6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3" y="1076326"/>
            <a:ext cx="3008313" cy="3518297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93BF28-FB2A-4AEC-91F1-40FAF83F6D7C}" type="datetime1">
              <a:rPr lang="nb-NO" altLang="nb-NO"/>
              <a:pPr/>
              <a:t>20.04.2020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6C2191-4972-4EEC-B3C6-41B02CD4E13B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567214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3600451"/>
            <a:ext cx="5486400" cy="425053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459581"/>
            <a:ext cx="5486400" cy="3086100"/>
          </a:xfrm>
        </p:spPr>
        <p:txBody>
          <a:bodyPr/>
          <a:lstStyle>
            <a:lvl1pPr marL="0" indent="0">
              <a:buNone/>
              <a:defRPr sz="2500"/>
            </a:lvl1pPr>
            <a:lvl2pPr marL="362925" indent="0">
              <a:buNone/>
              <a:defRPr sz="2200"/>
            </a:lvl2pPr>
            <a:lvl3pPr marL="725851" indent="0">
              <a:buNone/>
              <a:defRPr sz="1900"/>
            </a:lvl3pPr>
            <a:lvl4pPr marL="1088776" indent="0">
              <a:buNone/>
              <a:defRPr sz="1600"/>
            </a:lvl4pPr>
            <a:lvl5pPr marL="1451701" indent="0">
              <a:buNone/>
              <a:defRPr sz="1600"/>
            </a:lvl5pPr>
            <a:lvl6pPr marL="1814627" indent="0">
              <a:buNone/>
              <a:defRPr sz="1600"/>
            </a:lvl6pPr>
            <a:lvl7pPr marL="2177552" indent="0">
              <a:buNone/>
              <a:defRPr sz="1600"/>
            </a:lvl7pPr>
            <a:lvl8pPr marL="2540478" indent="0">
              <a:buNone/>
              <a:defRPr sz="1600"/>
            </a:lvl8pPr>
            <a:lvl9pPr marL="2903403" indent="0">
              <a:buNone/>
              <a:defRPr sz="1600"/>
            </a:lvl9pPr>
          </a:lstStyle>
          <a:p>
            <a:pPr lvl="0"/>
            <a:r>
              <a:rPr lang="nb-NO" noProof="0"/>
              <a:t>Dra bildet til plassholderen eller klikk ikonet for å legge til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4025504"/>
            <a:ext cx="5486400" cy="603647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076BF2-5696-4269-86B8-2A554B8C574C}" type="datetime1">
              <a:rPr lang="nb-NO" altLang="nb-NO"/>
              <a:pPr/>
              <a:t>20.04.2020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60F646-FDA5-4F95-A2B6-53C08793E556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996547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762001" y="637223"/>
            <a:ext cx="7921625" cy="858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tittelstil</a:t>
            </a:r>
            <a:endParaRPr lang="en-US" altLang="nb-NO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485900"/>
            <a:ext cx="79248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tekststiler i malen</a:t>
            </a:r>
          </a:p>
          <a:p>
            <a:pPr lvl="1"/>
            <a:r>
              <a:rPr lang="nb-NO" altLang="nb-NO"/>
              <a:t>Andre nivå</a:t>
            </a:r>
          </a:p>
          <a:p>
            <a:pPr lvl="2"/>
            <a:r>
              <a:rPr lang="nb-NO" altLang="nb-NO"/>
              <a:t>Tredje nivå</a:t>
            </a:r>
          </a:p>
          <a:p>
            <a:pPr lvl="3"/>
            <a:r>
              <a:rPr lang="nb-NO" altLang="nb-NO"/>
              <a:t>Fjerde nivå</a:t>
            </a:r>
          </a:p>
          <a:p>
            <a:pPr lvl="4"/>
            <a:r>
              <a:rPr lang="nb-NO" altLang="nb-NO"/>
              <a:t>Femte nivå</a:t>
            </a:r>
            <a:endParaRPr lang="en-US" altLang="nb-NO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0" y="4800600"/>
            <a:ext cx="1905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700">
                <a:solidFill>
                  <a:schemeClr val="bg2"/>
                </a:solidFill>
              </a:defRPr>
            </a:lvl1pPr>
          </a:lstStyle>
          <a:p>
            <a:fld id="{C8D93BF0-3F65-4DB6-BA10-0E6729C3EA2F}" type="datetime1">
              <a:rPr lang="nb-NO" altLang="nb-NO"/>
              <a:pPr/>
              <a:t>20.04.2020</a:t>
            </a:fld>
            <a:endParaRPr lang="nb-NO" altLang="nb-NO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18463" y="4800600"/>
            <a:ext cx="6858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700">
                <a:solidFill>
                  <a:schemeClr val="bg2"/>
                </a:solidFill>
              </a:defRPr>
            </a:lvl1pPr>
          </a:lstStyle>
          <a:p>
            <a:fld id="{1895F283-0CE8-48B6-BDEE-BDD846E51A0B}" type="slidenum">
              <a:rPr lang="en-US" altLang="nb-NO"/>
              <a:pPr/>
              <a:t>‹#›</a:t>
            </a:fld>
            <a:endParaRPr lang="en-US" altLang="nb-NO"/>
          </a:p>
        </p:txBody>
      </p:sp>
      <p:pic>
        <p:nvPicPr>
          <p:cNvPr id="1030" name="Picture 6" descr="UiO_A_png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39" y="121444"/>
            <a:ext cx="2211387" cy="128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362925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72585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088776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45170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271463" indent="-271463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588963" indent="-225425" algn="l" rtl="0" eaLnBrk="1" fontAlgn="base" hangingPunct="1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  <a:ea typeface="+mn-ea"/>
          <a:cs typeface="+mn-cs"/>
        </a:defRPr>
      </a:lvl2pPr>
      <a:lvl3pPr marL="906463" indent="-180975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3pPr>
      <a:lvl4pPr marL="1270000" indent="-180975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631950" indent="-180975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5pPr>
      <a:lvl6pPr marL="1996089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6pPr>
      <a:lvl7pPr marL="2359015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7pPr>
      <a:lvl8pPr marL="2721940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8pPr>
      <a:lvl9pPr marL="3084866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2925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2585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8776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5170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14627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77552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40478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03403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D2BEC3-7D45-BC4F-A36F-AFCC6919B09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TSD, Nettskjema og diverse Coronaforsknings</a:t>
            </a:r>
            <a:endParaRPr lang="en-NO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62958A-7DD9-344D-A39C-AD838BBDD28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Sett fra Nettskjema</a:t>
            </a:r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031035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5F51B78-DF6D-524A-8771-EE40E6FC0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Nasjonale kartlegginger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95BA07F-8F4B-F645-9862-2667230B1A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UiO stilte sine tekniske løsninger tilgjengelig for alle typer korona-kartlegginger</a:t>
            </a:r>
          </a:p>
          <a:p>
            <a:r>
              <a:rPr lang="nb-NO" dirty="0"/>
              <a:t>I hovedsak blitt brukt til forskning</a:t>
            </a:r>
          </a:p>
          <a:p>
            <a:pPr marL="363538" lvl="1" indent="0">
              <a:buNone/>
            </a:pPr>
            <a:r>
              <a:rPr lang="nb-NO" dirty="0"/>
              <a:t>….men der har det til gjengjeld vært mye…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6A44AA8-7A8C-E341-83E2-A1FDD55809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20.04.2020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B237CCFC-642B-2E48-8B8B-72BEF41DC2C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3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9512403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AB2CE0E2-429F-7240-AB04-70CC2C57881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000"/>
          <a:stretch/>
        </p:blipFill>
        <p:spPr>
          <a:xfrm>
            <a:off x="20" y="10"/>
            <a:ext cx="9143980" cy="5143490"/>
          </a:xfrm>
          <a:prstGeom prst="rect">
            <a:avLst/>
          </a:prstGeom>
          <a:noFill/>
        </p:spPr>
      </p:pic>
      <p:sp>
        <p:nvSpPr>
          <p:cNvPr id="4" name="Plassholder for dato 3" hidden="1">
            <a:extLst>
              <a:ext uri="{FF2B5EF4-FFF2-40B4-BE49-F238E27FC236}">
                <a16:creationId xmlns:a16="http://schemas.microsoft.com/office/drawing/2014/main" id="{B13797E6-67A7-F141-A012-1B2975B04A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FB685D23-DD65-4C79-85E3-BFD5321579C7}" type="datetime1">
              <a:rPr lang="nb-NO" altLang="nb-NO" smtClean="0"/>
              <a:pPr>
                <a:spcAft>
                  <a:spcPts val="600"/>
                </a:spcAft>
              </a:pPr>
              <a:t>20.04.2020</a:t>
            </a:fld>
            <a:endParaRPr lang="nb-NO" altLang="nb-NO"/>
          </a:p>
        </p:txBody>
      </p:sp>
      <p:sp>
        <p:nvSpPr>
          <p:cNvPr id="5" name="Plassholder for lysbildenummer 4" hidden="1">
            <a:extLst>
              <a:ext uri="{FF2B5EF4-FFF2-40B4-BE49-F238E27FC236}">
                <a16:creationId xmlns:a16="http://schemas.microsoft.com/office/drawing/2014/main" id="{A27459DE-AF4F-6D4F-A6E8-C2BA692E020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698641C6-D45E-4B3A-A08E-AC8766AC1DAC}" type="slidenum">
              <a:rPr lang="en-US" altLang="nb-NO" smtClean="0"/>
              <a:pPr>
                <a:spcAft>
                  <a:spcPts val="600"/>
                </a:spcAft>
              </a:pPr>
              <a:t>4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4738522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9C63A4C-0EFA-6940-A31B-1A6A7502CA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Signerte samtykker til Nettskjema/TSD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B4F3272-82D1-FD4E-BB81-0163121743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Totalt 2000 signerte samtykker fordelt på de første 18 </a:t>
            </a:r>
            <a:r>
              <a:rPr lang="nb-NO" dirty="0" err="1"/>
              <a:t>mnd</a:t>
            </a:r>
            <a:r>
              <a:rPr lang="nb-NO" dirty="0"/>
              <a:t> av løsningen</a:t>
            </a:r>
          </a:p>
          <a:p>
            <a:r>
              <a:rPr lang="nb-NO" dirty="0"/>
              <a:t>Koronastudien fikk 40 000 det første døgnet…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BF8FADB-DA9D-A746-85A5-F7881AE497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20.04.2020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4B19A645-1399-2F4F-8D1D-56D6B98C98F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8378768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002E793-A829-EF46-89E4-3C3AFEB0F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Veldig ujevn last…avhengig av media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90CD576-3ABD-3F40-978F-10F03B3356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CFBA8A2-4C4A-034E-BFBE-A9EF525CE3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20.04.2020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9CE5DABC-996A-A64E-9493-D8682F32953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6</a:t>
            </a:fld>
            <a:endParaRPr lang="en-US" alt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F8E3E598-5212-3645-9BE7-861D709D80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00" y="1546697"/>
            <a:ext cx="9017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379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8DA8BE8-C603-584A-942F-3BD3AE718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5F130D9-B089-3B40-A3EE-67D0A0DF80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0E9744B-06F6-A048-9BE4-1CB05FE67B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20.04.2020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3469CEE6-1278-0447-8E00-D2C90656F03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7</a:t>
            </a:fld>
            <a:endParaRPr lang="en-US" altLang="nb-NO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E9652C28-2C20-D449-BB3A-D1D3F90D96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110" y="-46130"/>
            <a:ext cx="8433779" cy="523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7505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C1867A7-9625-9B4A-9F24-58F246D3D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Koronastudien.no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A0397B3-1F11-434F-8960-DBE6F198A3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Ser på bevegelsesmønster opp mot smitte. Flere målepunkter for alle deltagere</a:t>
            </a:r>
          </a:p>
          <a:p>
            <a:r>
              <a:rPr lang="nb-NO" dirty="0"/>
              <a:t>Tok inn signert digitalt samtykke fra alle</a:t>
            </a:r>
          </a:p>
          <a:p>
            <a:pPr lvl="1"/>
            <a:r>
              <a:rPr lang="nb-NO" dirty="0"/>
              <a:t>Gav tilgang til oppslag i Journal og å bli kontaktet igjen</a:t>
            </a:r>
          </a:p>
          <a:p>
            <a:r>
              <a:rPr lang="nb-NO" dirty="0"/>
              <a:t>Signert samtykke og deretter med avidentifisert løpenummer</a:t>
            </a:r>
          </a:p>
          <a:p>
            <a:pPr lvl="1"/>
            <a:r>
              <a:rPr lang="nb-NO" dirty="0"/>
              <a:t>Automatisk oppretting av koblingsnøkkel (løpenummer)</a:t>
            </a:r>
          </a:p>
          <a:p>
            <a:r>
              <a:rPr lang="nb-NO" dirty="0"/>
              <a:t>Oppfølging ble på epost</a:t>
            </a:r>
          </a:p>
          <a:p>
            <a:pPr lvl="1"/>
            <a:r>
              <a:rPr lang="nb-NO" dirty="0"/>
              <a:t>UiO-adresser oversatt til FEIDE-innlogging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F32AB8E-38D8-1341-8EC6-726E3C397E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20.04.2020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90E5F313-CA6C-6F48-AA26-6FA52C393C8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8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8102894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10A9293-EF4E-5A46-BB15-CF5F846A23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2A2D70D-5C9C-0341-849A-CD5EA4BF70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F3D1555-7BFF-2041-87F7-7B2EA195D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20.04.2020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5D324192-4455-6E4C-A398-5FA89A53456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9</a:t>
            </a:fld>
            <a:endParaRPr lang="en-US" alt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40E5D97E-F648-8F49-AFEF-B5B4E33196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6912" y="0"/>
            <a:ext cx="521017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7176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4419CCD-1999-6743-92A8-070B077EF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TV2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C5699CD-9BDB-2247-828F-85B601C0BD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Kartlegger hvordan det går med alle de som er permittert</a:t>
            </a:r>
          </a:p>
          <a:p>
            <a:r>
              <a:rPr lang="nb-NO" dirty="0"/>
              <a:t>Følges over et år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984D55F-B16F-F440-817A-57129143D5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20.04.2020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6B9E9172-5303-2047-91B4-F3D87F2998C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10</a:t>
            </a:fld>
            <a:endParaRPr lang="en-US" altLang="nb-NO"/>
          </a:p>
        </p:txBody>
      </p:sp>
      <p:pic>
        <p:nvPicPr>
          <p:cNvPr id="7" name="Bilde 6" descr="Et bilde som inneholder tekst, skilt, tegning&#10;&#10;Automatisk generert beskrivelse">
            <a:extLst>
              <a:ext uri="{FF2B5EF4-FFF2-40B4-BE49-F238E27FC236}">
                <a16:creationId xmlns:a16="http://schemas.microsoft.com/office/drawing/2014/main" id="{448A6EB9-984E-0D46-8944-72C1CB49CD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1163" y="50800"/>
            <a:ext cx="1943100" cy="1041400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CCC7D4DD-B440-B64D-B757-E80771ED83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8177" y="2335108"/>
            <a:ext cx="6992465" cy="2757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7174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527DA1D-2095-E640-857E-02BBC9341D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FHI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321EF62-EBA3-D445-9F4D-4DDD592B7A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Kontaktet bla. deltagere i Mor-barn-undersøkelsen</a:t>
            </a:r>
          </a:p>
          <a:p>
            <a:r>
              <a:rPr lang="nb-NO" dirty="0"/>
              <a:t>Ukentlig utfylling av nettskjema med invitasjoner på SMS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endParaRPr lang="nb-NO" dirty="0"/>
          </a:p>
          <a:p>
            <a:pPr marL="0" indent="0">
              <a:buNone/>
            </a:pPr>
            <a:r>
              <a:rPr lang="nb-NO" dirty="0"/>
              <a:t>+ en rekke andre undersøkelser som trengte sikre og skalerbare løsninger til forskning…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68C4A82-264D-BC48-85A4-344B333A8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20.04.2020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1133DC6A-7F43-214A-BFDF-AC139CADEE5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11</a:t>
            </a:fld>
            <a:endParaRPr lang="en-US" alt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948289DC-C1EE-5749-A4C0-B3689249BB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2313" y="103823"/>
            <a:ext cx="1892300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56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D2BEC3-7D45-BC4F-A36F-AFCC6919B09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TSD, Nettskjema og diverse Coronaforsknings</a:t>
            </a:r>
            <a:endParaRPr lang="en-NO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62958A-7DD9-344D-A39C-AD838BBDD28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Sett fra TSD</a:t>
            </a:r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0701821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1EA4BC-A836-314F-8A25-A8328DFA6D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Data and consent 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2759BC-91BB-0E40-B7EA-AE09EC72FC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O" dirty="0"/>
              <a:t>Automatic dataset construction from Nettskjema data</a:t>
            </a:r>
          </a:p>
          <a:p>
            <a:pPr lvl="1"/>
            <a:r>
              <a:rPr lang="en-NO" dirty="0"/>
              <a:t>CSV</a:t>
            </a:r>
          </a:p>
          <a:p>
            <a:pPr lvl="1"/>
            <a:r>
              <a:rPr lang="en-NO" dirty="0"/>
              <a:t>SPSS</a:t>
            </a:r>
          </a:p>
          <a:p>
            <a:pPr lvl="1"/>
            <a:r>
              <a:rPr lang="en-NO" dirty="0"/>
              <a:t>Excel</a:t>
            </a:r>
          </a:p>
          <a:p>
            <a:pPr lvl="1"/>
            <a:r>
              <a:rPr lang="en-NO" dirty="0"/>
              <a:t>PostgreSQL tables</a:t>
            </a:r>
          </a:p>
          <a:p>
            <a:r>
              <a:rPr lang="en-NO" dirty="0"/>
              <a:t>Access control to separate anonymised from identifiable data</a:t>
            </a:r>
          </a:p>
          <a:p>
            <a:r>
              <a:rPr lang="en-NO" dirty="0"/>
              <a:t>Dynamic digital consent: compliance for researchers, insight and control for respondents</a:t>
            </a:r>
          </a:p>
          <a:p>
            <a:r>
              <a:rPr lang="en-NO" dirty="0"/>
              <a:t>Allow researchers to spend time on scientific questions</a:t>
            </a:r>
          </a:p>
        </p:txBody>
      </p:sp>
    </p:spTree>
    <p:extLst>
      <p:ext uri="{BB962C8B-B14F-4D97-AF65-F5344CB8AC3E}">
        <p14:creationId xmlns:p14="http://schemas.microsoft.com/office/powerpoint/2010/main" val="4799995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0F97C8-0C29-FD4A-9A47-B831B394E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Scalability improvements for TSD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4A7107-DC84-DF44-B3B5-DF03532FBB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O" dirty="0"/>
              <a:t>Faster request authorization</a:t>
            </a:r>
          </a:p>
          <a:p>
            <a:r>
              <a:rPr lang="en-NO" dirty="0"/>
              <a:t>Parallel processing for dataset construction</a:t>
            </a:r>
          </a:p>
          <a:p>
            <a:r>
              <a:rPr lang="en-NO" dirty="0"/>
              <a:t>More efficient consent processing</a:t>
            </a:r>
          </a:p>
          <a:p>
            <a:r>
              <a:rPr lang="en-NO" dirty="0"/>
              <a:t>Better utililisation of VMWare resources for APIs</a:t>
            </a:r>
          </a:p>
          <a:p>
            <a:r>
              <a:rPr lang="en-NO" dirty="0"/>
              <a:t>Easy horizontal scaling</a:t>
            </a:r>
          </a:p>
          <a:p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2940004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D2BEC3-7D45-BC4F-A36F-AFCC6919B09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UiO og Coronaberegninger for Regjeringen og FHI</a:t>
            </a:r>
            <a:endParaRPr lang="en-NO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C21FE02D-6918-A34C-B7F7-86AC544B56E3}"/>
              </a:ext>
            </a:extLst>
          </p:cNvPr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057675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778931-CD93-E34B-86E0-262721E620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Corona og UiO beregningsressurser utenfor TSD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B054BE-6166-E843-B766-59FBB2325C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FHI + </a:t>
            </a:r>
            <a:r>
              <a:rPr lang="nb-NO" dirty="0" err="1"/>
              <a:t>BigInsight</a:t>
            </a:r>
            <a:r>
              <a:rPr lang="nb-NO" dirty="0"/>
              <a:t> ved </a:t>
            </a:r>
            <a:r>
              <a:rPr lang="nb-NO" dirty="0" err="1"/>
              <a:t>Frigessi</a:t>
            </a:r>
            <a:r>
              <a:rPr lang="nb-NO" dirty="0"/>
              <a:t> – oppdrag fra Regjeringen</a:t>
            </a:r>
          </a:p>
          <a:p>
            <a:r>
              <a:rPr lang="nb-NO" dirty="0"/>
              <a:t>Maskinvarebehov:</a:t>
            </a:r>
          </a:p>
          <a:p>
            <a:pPr lvl="1"/>
            <a:r>
              <a:rPr lang="nb-NO" dirty="0"/>
              <a:t>med-</a:t>
            </a:r>
            <a:r>
              <a:rPr lang="nb-NO" dirty="0" err="1"/>
              <a:t>biostat.uio.no</a:t>
            </a:r>
            <a:r>
              <a:rPr lang="nb-NO" dirty="0"/>
              <a:t> (96 </a:t>
            </a:r>
            <a:r>
              <a:rPr lang="nb-NO" dirty="0" err="1"/>
              <a:t>cores</a:t>
            </a:r>
            <a:r>
              <a:rPr lang="nb-NO" dirty="0"/>
              <a:t>, 1 TB minne, en del lagring)</a:t>
            </a:r>
          </a:p>
          <a:p>
            <a:pPr lvl="1"/>
            <a:r>
              <a:rPr lang="nb-NO" dirty="0"/>
              <a:t>hepp01.hpc.uio.no (96 </a:t>
            </a:r>
            <a:r>
              <a:rPr lang="nb-NO" dirty="0" err="1"/>
              <a:t>cores</a:t>
            </a:r>
            <a:r>
              <a:rPr lang="nb-NO" dirty="0"/>
              <a:t>, 1,5TB RAM, 1 GPU, 80TB disk)</a:t>
            </a:r>
          </a:p>
          <a:p>
            <a:pPr lvl="1"/>
            <a:r>
              <a:rPr lang="nb-NO" dirty="0"/>
              <a:t>400 </a:t>
            </a:r>
            <a:r>
              <a:rPr lang="nb-NO" dirty="0" err="1"/>
              <a:t>cores</a:t>
            </a:r>
            <a:r>
              <a:rPr lang="nb-NO" dirty="0"/>
              <a:t> på Saga</a:t>
            </a:r>
          </a:p>
          <a:p>
            <a:pPr lvl="1"/>
            <a:endParaRPr lang="nb-NO" dirty="0"/>
          </a:p>
          <a:p>
            <a:pPr lvl="1"/>
            <a:r>
              <a:rPr lang="nb-NO" dirty="0"/>
              <a:t>Tildelt umiddelbart av UiO, policy forhåndsklarert og ekstraordinær bistand fra USIT hele veien.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DA5008-C346-FF44-ABC8-9E91A9BB4A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20.04.2020</a:t>
            </a:fld>
            <a:endParaRPr lang="nb-NO" alt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3C9811-D408-6C42-AF49-C912FC3E12D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16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262937813"/>
      </p:ext>
    </p:extLst>
  </p:cSld>
  <p:clrMapOvr>
    <a:masterClrMapping/>
  </p:clrMapOvr>
</p:sld>
</file>

<file path=ppt/theme/theme1.xml><?xml version="1.0" encoding="utf-8"?>
<a:theme xmlns:a="http://schemas.openxmlformats.org/drawingml/2006/main" name="UIONorsk16-10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4284</TotalTime>
  <Words>351</Words>
  <Application>Microsoft Macintosh PowerPoint</Application>
  <PresentationFormat>Skjermfremvisning (16:9)</PresentationFormat>
  <Paragraphs>71</Paragraphs>
  <Slides>15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1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15</vt:i4>
      </vt:variant>
    </vt:vector>
  </HeadingPairs>
  <TitlesOfParts>
    <vt:vector size="17" baseType="lpstr">
      <vt:lpstr>Arial</vt:lpstr>
      <vt:lpstr>UIONorsk16-10</vt:lpstr>
      <vt:lpstr>TSD, Nettskjema og diverse Coronaforsknings</vt:lpstr>
      <vt:lpstr>Nasjonale kartlegginger</vt:lpstr>
      <vt:lpstr>PowerPoint-presentasjon</vt:lpstr>
      <vt:lpstr>Signerte samtykker til Nettskjema/TSD</vt:lpstr>
      <vt:lpstr>Veldig ujevn last…avhengig av media</vt:lpstr>
      <vt:lpstr>PowerPoint-presentasjon</vt:lpstr>
      <vt:lpstr>Koronastudien.no</vt:lpstr>
      <vt:lpstr>PowerPoint-presentasjon</vt:lpstr>
      <vt:lpstr>TV2</vt:lpstr>
      <vt:lpstr>FHI</vt:lpstr>
      <vt:lpstr>TSD, Nettskjema og diverse Coronaforsknings</vt:lpstr>
      <vt:lpstr>Data and consent management</vt:lpstr>
      <vt:lpstr>Scalability improvements for TSD</vt:lpstr>
      <vt:lpstr>UiO og Coronaberegninger for Regjeringen og FHI</vt:lpstr>
      <vt:lpstr>Corona og UiO beregningsressurser utenfor TSD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Nettskjema.no og TSD –sikker datainnsamling på nett</dc:title>
  <dc:creator>Dagfinn Bergsager</dc:creator>
  <cp:lastModifiedBy>Dagfinn Bergsager</cp:lastModifiedBy>
  <cp:revision>12</cp:revision>
  <dcterms:created xsi:type="dcterms:W3CDTF">2020-04-17T09:46:35Z</dcterms:created>
  <dcterms:modified xsi:type="dcterms:W3CDTF">2020-04-20T09:57:53Z</dcterms:modified>
</cp:coreProperties>
</file>