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563" r:id="rId2"/>
    <p:sldId id="273" r:id="rId3"/>
    <p:sldId id="573" r:id="rId4"/>
    <p:sldId id="574" r:id="rId5"/>
    <p:sldId id="442" r:id="rId6"/>
    <p:sldId id="579" r:id="rId7"/>
    <p:sldId id="263" r:id="rId8"/>
    <p:sldId id="566" r:id="rId9"/>
    <p:sldId id="443" r:id="rId10"/>
    <p:sldId id="441" r:id="rId11"/>
    <p:sldId id="274" r:id="rId12"/>
    <p:sldId id="275" r:id="rId13"/>
    <p:sldId id="580" r:id="rId14"/>
    <p:sldId id="578" r:id="rId15"/>
    <p:sldId id="558" r:id="rId16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7"/>
    <p:restoredTop sz="91556"/>
  </p:normalViewPr>
  <p:slideViewPr>
    <p:cSldViewPr>
      <p:cViewPr varScale="1">
        <p:scale>
          <a:sx n="186" d="100"/>
          <a:sy n="186" d="100"/>
        </p:scale>
        <p:origin x="208" y="304"/>
      </p:cViewPr>
      <p:guideLst>
        <p:guide orient="horz" pos="1800"/>
        <p:guide pos="672"/>
        <p:guide pos="5472"/>
        <p:guide pos="1008"/>
        <p:guide pos="1152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08.04.2021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725415"/>
            <a:ext cx="7543800" cy="85725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571750"/>
            <a:ext cx="7543800" cy="1314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08.04.2021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08.04.2021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08.04.2021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4"/>
            <a:ext cx="4040188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4"/>
            <a:ext cx="4041775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08.04.2021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08.04.2021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08.04.2021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08.04.2021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08.04.2021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637223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485900"/>
            <a:ext cx="792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48006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08.04.2021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48006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21444"/>
            <a:ext cx="2211387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tiff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om/hms/si-fra/varsling/" TargetMode="External"/><Relationship Id="rId2" Type="http://schemas.openxmlformats.org/officeDocument/2006/relationships/hyperlink" Target="https://nettskjema.no/a/12417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ettskjema.no/a/159089#/page/1" TargetMode="External"/><Relationship Id="rId5" Type="http://schemas.openxmlformats.org/officeDocument/2006/relationships/hyperlink" Target="https://kroppskart.uio.no/app/demo.html#/start" TargetMode="External"/><Relationship Id="rId4" Type="http://schemas.openxmlformats.org/officeDocument/2006/relationships/hyperlink" Target="http://www.matematikk.org/trinn8-10/artikkel.html?tid=198467&amp;within_tid=125845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ouston.uio.no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for-ansatte/kompetanse/tema/data/nettskjema-tsd/video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nettskjema@usit.uio.no" TargetMode="External"/><Relationship Id="rId2" Type="http://schemas.openxmlformats.org/officeDocument/2006/relationships/hyperlink" Target="https://www.linkedin.com/in/bergsage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883155" y="1725414"/>
            <a:ext cx="7543800" cy="1350391"/>
          </a:xfrm>
        </p:spPr>
        <p:txBody>
          <a:bodyPr/>
          <a:lstStyle/>
          <a:p>
            <a:r>
              <a:rPr lang="nb-NO" sz="3200" dirty="0" err="1"/>
              <a:t>Nettskjema.no</a:t>
            </a:r>
            <a:r>
              <a:rPr lang="nb-NO" sz="3200" dirty="0"/>
              <a:t> til </a:t>
            </a:r>
            <a:r>
              <a:rPr lang="nb-NO" sz="3200" dirty="0" err="1"/>
              <a:t>UiS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3131840" y="4083918"/>
            <a:ext cx="5552815" cy="594370"/>
          </a:xfrm>
        </p:spPr>
        <p:txBody>
          <a:bodyPr/>
          <a:lstStyle/>
          <a:p>
            <a:r>
              <a:rPr lang="en-US" dirty="0"/>
              <a:t>Av </a:t>
            </a:r>
            <a:r>
              <a:rPr lang="en-US" dirty="0" err="1"/>
              <a:t>Dagfinn</a:t>
            </a:r>
            <a:r>
              <a:rPr lang="en-US" dirty="0"/>
              <a:t> </a:t>
            </a:r>
            <a:r>
              <a:rPr lang="en-US" dirty="0" err="1"/>
              <a:t>Bergsager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470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Nettskjema.no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Egenutviklet survey-applikasjon</a:t>
            </a:r>
          </a:p>
          <a:p>
            <a:r>
              <a:rPr lang="nb-NO" dirty="0"/>
              <a:t>Kjører kun på UiOs nett og servere</a:t>
            </a:r>
          </a:p>
          <a:p>
            <a:r>
              <a:rPr lang="nb-NO" dirty="0"/>
              <a:t>Høy fokus på sikkerhet og personvern</a:t>
            </a:r>
          </a:p>
          <a:p>
            <a:r>
              <a:rPr lang="nb-NO" dirty="0"/>
              <a:t>Nasjonal tjeneste</a:t>
            </a:r>
          </a:p>
          <a:p>
            <a:r>
              <a:rPr lang="nb-NO" dirty="0"/>
              <a:t>Brukes til datainnsamling av de fleste i UH-sektoren</a:t>
            </a:r>
          </a:p>
          <a:p>
            <a:r>
              <a:rPr lang="nb-NO" dirty="0"/>
              <a:t>Sykehus på vei inn</a:t>
            </a:r>
          </a:p>
          <a:p>
            <a:r>
              <a:rPr lang="nb-NO" dirty="0"/>
              <a:t>Kan levere data kryptert til TSD og API</a:t>
            </a:r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08.04.2021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E8A6FD0-C19C-5845-A258-A797237B6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56638">
            <a:off x="5134599" y="552313"/>
            <a:ext cx="3892428" cy="162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78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EE2810-FFB3-3342-A487-87A90E7B8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CDCA85-9B2E-8443-B3DD-BBE2DE733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47E9461-9C23-A24C-B1A3-E6E6A3D3D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08.04.2021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A8C6249-980B-D44E-9CD9-3C36B6772A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</a:t>
            </a:fld>
            <a:endParaRPr lang="en-US" alt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8632640-1230-A14F-A034-FD2D9D728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35" y="0"/>
            <a:ext cx="887172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79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A0DD3F-76EC-C348-A491-C4DB2C2D7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089404F-0272-3A44-A0CD-652F39595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2DD263C-2CDF-4646-B2DF-91E1094C0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08.04.2021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CB434DE-6C98-2245-B07C-9E1B069307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EAFA7AA-0E62-0A4F-9ABC-3640D2DAC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4" y="-336004"/>
            <a:ext cx="7498173" cy="548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50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4C6B9C-8104-D942-A198-1D40169E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Sikkerhet og personvern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CDE85C-F8A6-E645-84DC-3C410C83A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Kan håndtere sensitive personopplysninger</a:t>
            </a:r>
          </a:p>
          <a:p>
            <a:pPr lvl="1"/>
            <a:r>
              <a:rPr lang="nb-NO" dirty="0"/>
              <a:t>Data lagres på egen server i TSD.</a:t>
            </a:r>
          </a:p>
          <a:p>
            <a:r>
              <a:rPr lang="nb-NO" dirty="0"/>
              <a:t>Brukes til #</a:t>
            </a:r>
            <a:r>
              <a:rPr lang="nb-NO" dirty="0" err="1"/>
              <a:t>MeToo</a:t>
            </a:r>
            <a:r>
              <a:rPr lang="nb-NO" dirty="0"/>
              <a:t> og smittesporing</a:t>
            </a:r>
          </a:p>
          <a:p>
            <a:r>
              <a:rPr lang="nb-NO" dirty="0"/>
              <a:t>Skiller mellom anonyme og ikke-anonyme skjema</a:t>
            </a:r>
          </a:p>
          <a:p>
            <a:r>
              <a:rPr lang="nb-NO" dirty="0"/>
              <a:t>Rydder bort personopplysninger i gamle skjema</a:t>
            </a:r>
          </a:p>
          <a:p>
            <a:r>
              <a:rPr lang="nb-NO" dirty="0"/>
              <a:t>Gir institusjonen oversikt over alle skjema som samler inn </a:t>
            </a:r>
            <a:r>
              <a:rPr lang="nb-NO" dirty="0" err="1"/>
              <a:t>personopplysinger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067C488-5BE0-BC49-8A7A-3E9B177AA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08.04.2021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B257CDE-C0CE-1D47-9202-D8A9250F69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01809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39EC71-7801-684D-9751-302B22C1E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Fri bruk av </a:t>
            </a:r>
            <a:r>
              <a:rPr lang="nb-NO" dirty="0" err="1"/>
              <a:t>appene</a:t>
            </a:r>
            <a:r>
              <a:rPr lang="nb-NO" dirty="0"/>
              <a:t> nettskjema-diktafon og nettskjema-bilde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9F77D9-DC21-2449-860A-03BC89306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9F40D7F-4DAC-8446-9887-F468628D8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08.04.2021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676C433-142B-1848-8128-385D7B9A7C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07185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D66044-B893-9A40-8550-585A0AF08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9" y="378607"/>
            <a:ext cx="8000058" cy="1117296"/>
          </a:xfrm>
        </p:spPr>
        <p:txBody>
          <a:bodyPr/>
          <a:lstStyle/>
          <a:p>
            <a:r>
              <a:rPr lang="nb-NO" dirty="0" err="1"/>
              <a:t>Nettskjema.no</a:t>
            </a:r>
            <a:r>
              <a:rPr lang="nb-NO" dirty="0"/>
              <a:t> kan motta data fra personer eller </a:t>
            </a:r>
            <a:r>
              <a:rPr lang="nb-NO" dirty="0" err="1"/>
              <a:t>apper</a:t>
            </a:r>
            <a:r>
              <a:rPr lang="nb-NO" dirty="0"/>
              <a:t>. Data lagres i </a:t>
            </a:r>
            <a:r>
              <a:rPr lang="nb-NO" dirty="0" err="1"/>
              <a:t>Nettkjema</a:t>
            </a:r>
            <a:r>
              <a:rPr lang="nb-NO" dirty="0"/>
              <a:t> sin database eller sendes kryptert til et prosjekt i TSD.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71BBFB6-1F0E-EE47-83F9-9C70209A8D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08" y="2122850"/>
            <a:ext cx="1673713" cy="2935357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3D5116C-29E0-C74C-97D0-64C14AF5D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1495903"/>
            <a:ext cx="1303314" cy="1505114"/>
          </a:xfrm>
          <a:prstGeom prst="rect">
            <a:avLst/>
          </a:prstGeom>
        </p:spPr>
      </p:pic>
      <p:sp>
        <p:nvSpPr>
          <p:cNvPr id="7" name="Pil høyre 6">
            <a:extLst>
              <a:ext uri="{FF2B5EF4-FFF2-40B4-BE49-F238E27FC236}">
                <a16:creationId xmlns:a16="http://schemas.microsoft.com/office/drawing/2014/main" id="{715F55B8-EA67-3446-80E1-F72488DDD5AC}"/>
              </a:ext>
            </a:extLst>
          </p:cNvPr>
          <p:cNvSpPr/>
          <p:nvPr/>
        </p:nvSpPr>
        <p:spPr>
          <a:xfrm>
            <a:off x="2896319" y="3138158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C3DC6D9-B010-F446-B551-974416459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921" y="1648076"/>
            <a:ext cx="1989190" cy="350738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sp>
        <p:nvSpPr>
          <p:cNvPr id="9" name="Pil høyre 8">
            <a:extLst>
              <a:ext uri="{FF2B5EF4-FFF2-40B4-BE49-F238E27FC236}">
                <a16:creationId xmlns:a16="http://schemas.microsoft.com/office/drawing/2014/main" id="{3B2DA666-80C3-5C40-B01E-8152D2551131}"/>
              </a:ext>
            </a:extLst>
          </p:cNvPr>
          <p:cNvSpPr/>
          <p:nvPr/>
        </p:nvSpPr>
        <p:spPr>
          <a:xfrm rot="1466598">
            <a:off x="6073016" y="3242977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D5CC89D-FBB9-EB49-87F5-B9669118A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8078" y="3571566"/>
            <a:ext cx="2478286" cy="1422052"/>
          </a:xfrm>
          <a:prstGeom prst="rect">
            <a:avLst/>
          </a:prstGeom>
        </p:spPr>
      </p:pic>
      <p:sp>
        <p:nvSpPr>
          <p:cNvPr id="10" name="Pil høyre 9">
            <a:extLst>
              <a:ext uri="{FF2B5EF4-FFF2-40B4-BE49-F238E27FC236}">
                <a16:creationId xmlns:a16="http://schemas.microsoft.com/office/drawing/2014/main" id="{D5823038-AB9C-E24A-A37B-5B5DC8BDE428}"/>
              </a:ext>
            </a:extLst>
          </p:cNvPr>
          <p:cNvSpPr/>
          <p:nvPr/>
        </p:nvSpPr>
        <p:spPr>
          <a:xfrm rot="19861731">
            <a:off x="6076925" y="2642363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1667404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D66044-B893-9A40-8550-585A0AF08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872" y="361634"/>
            <a:ext cx="4968552" cy="724352"/>
          </a:xfrm>
        </p:spPr>
        <p:txBody>
          <a:bodyPr/>
          <a:lstStyle/>
          <a:p>
            <a:r>
              <a:rPr lang="nb-NO" dirty="0"/>
              <a:t>Nettskjema-bilde: </a:t>
            </a:r>
            <a:r>
              <a:rPr lang="nb-NO" dirty="0" err="1"/>
              <a:t>Mobilapp</a:t>
            </a:r>
            <a:r>
              <a:rPr lang="nb-NO" dirty="0"/>
              <a:t> for å ta bilder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3D5116C-29E0-C74C-97D0-64C14AF5D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468" y="1733056"/>
            <a:ext cx="1303314" cy="1505114"/>
          </a:xfrm>
          <a:prstGeom prst="rect">
            <a:avLst/>
          </a:prstGeom>
        </p:spPr>
      </p:pic>
      <p:sp>
        <p:nvSpPr>
          <p:cNvPr id="7" name="Pil høyre 6">
            <a:extLst>
              <a:ext uri="{FF2B5EF4-FFF2-40B4-BE49-F238E27FC236}">
                <a16:creationId xmlns:a16="http://schemas.microsoft.com/office/drawing/2014/main" id="{715F55B8-EA67-3446-80E1-F72488DDD5AC}"/>
              </a:ext>
            </a:extLst>
          </p:cNvPr>
          <p:cNvSpPr/>
          <p:nvPr/>
        </p:nvSpPr>
        <p:spPr>
          <a:xfrm>
            <a:off x="2567301" y="2642363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sp>
        <p:nvSpPr>
          <p:cNvPr id="9" name="Pil høyre 8">
            <a:extLst>
              <a:ext uri="{FF2B5EF4-FFF2-40B4-BE49-F238E27FC236}">
                <a16:creationId xmlns:a16="http://schemas.microsoft.com/office/drawing/2014/main" id="{3B2DA666-80C3-5C40-B01E-8152D2551131}"/>
              </a:ext>
            </a:extLst>
          </p:cNvPr>
          <p:cNvSpPr/>
          <p:nvPr/>
        </p:nvSpPr>
        <p:spPr>
          <a:xfrm rot="1466598">
            <a:off x="6073016" y="3242977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D5CC89D-FBB9-EB49-87F5-B9669118A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078" y="3669978"/>
            <a:ext cx="2478286" cy="1422052"/>
          </a:xfrm>
          <a:prstGeom prst="rect">
            <a:avLst/>
          </a:prstGeom>
        </p:spPr>
      </p:pic>
      <p:sp>
        <p:nvSpPr>
          <p:cNvPr id="10" name="Pil høyre 9">
            <a:extLst>
              <a:ext uri="{FF2B5EF4-FFF2-40B4-BE49-F238E27FC236}">
                <a16:creationId xmlns:a16="http://schemas.microsoft.com/office/drawing/2014/main" id="{D5823038-AB9C-E24A-A37B-5B5DC8BDE428}"/>
              </a:ext>
            </a:extLst>
          </p:cNvPr>
          <p:cNvSpPr/>
          <p:nvPr/>
        </p:nvSpPr>
        <p:spPr>
          <a:xfrm rot="19861731">
            <a:off x="6076925" y="2642363"/>
            <a:ext cx="643972" cy="213204"/>
          </a:xfrm>
          <a:prstGeom prst="right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120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9A85846-EE4F-9049-BC0A-BC0858716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37" y="51470"/>
            <a:ext cx="2322002" cy="5032382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98C0E445-CA4B-F443-B780-67A5F70A1D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848" y="1563638"/>
            <a:ext cx="2543002" cy="329183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875082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5E024B-25EE-234B-9DE3-C96687FA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Tilgjengelighet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2D129C-0B6C-C248-A4F7-08F48AA11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Tåler høy trafikk </a:t>
            </a:r>
          </a:p>
          <a:p>
            <a:pPr lvl="1"/>
            <a:r>
              <a:rPr lang="nb-NO" dirty="0"/>
              <a:t>Alt skjer front-end</a:t>
            </a:r>
          </a:p>
          <a:p>
            <a:r>
              <a:rPr lang="nb-NO" dirty="0"/>
              <a:t>Kraftig API</a:t>
            </a:r>
          </a:p>
          <a:p>
            <a:pPr lvl="1"/>
            <a:r>
              <a:rPr lang="nb-NO" dirty="0"/>
              <a:t>Andre systemer kan hente data ut</a:t>
            </a:r>
          </a:p>
          <a:p>
            <a:pPr lvl="1"/>
            <a:r>
              <a:rPr lang="nb-NO" dirty="0"/>
              <a:t>UiO bruker med RPA mot kryptert API</a:t>
            </a:r>
          </a:p>
          <a:p>
            <a:r>
              <a:rPr lang="nb-NO" dirty="0"/>
              <a:t>Kan ta imot data fra </a:t>
            </a:r>
            <a:r>
              <a:rPr lang="nb-NO" dirty="0" err="1"/>
              <a:t>mobilapper</a:t>
            </a:r>
            <a:r>
              <a:rPr lang="nb-NO" dirty="0"/>
              <a:t> og </a:t>
            </a:r>
            <a:r>
              <a:rPr lang="nb-NO" dirty="0" err="1"/>
              <a:t>webapper</a:t>
            </a:r>
            <a:endParaRPr lang="nb-NO" dirty="0"/>
          </a:p>
          <a:p>
            <a:r>
              <a:rPr lang="nb-NO" dirty="0"/>
              <a:t>Mobildesign</a:t>
            </a:r>
          </a:p>
          <a:p>
            <a:r>
              <a:rPr lang="nb-NO" dirty="0"/>
              <a:t>Universelt utformet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8509FB-FFF6-7E4F-86C7-F51CA5886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08.04.2021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9AF3865-779E-C94F-91BF-1461CEB968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63717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CF2D6D-BC9F-E040-8874-82DE587BC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 på skjema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DB1F05-E167-204F-AB2A-602C03F3C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r>
              <a:rPr lang="nb-NO" dirty="0">
                <a:hlinkClick r:id="rId2"/>
              </a:rPr>
              <a:t>Spørsmål-eksempler</a:t>
            </a:r>
            <a:endParaRPr lang="nb-NO" dirty="0"/>
          </a:p>
          <a:p>
            <a:r>
              <a:rPr lang="nb-NO" dirty="0">
                <a:hlinkClick r:id="rId3"/>
              </a:rPr>
              <a:t>Sei i frå </a:t>
            </a:r>
            <a:endParaRPr lang="nb-NO" dirty="0"/>
          </a:p>
          <a:p>
            <a:r>
              <a:rPr lang="nb-NO" dirty="0">
                <a:hlinkClick r:id="rId4"/>
              </a:rPr>
              <a:t>matematikk.org</a:t>
            </a:r>
            <a:endParaRPr lang="nb-NO" dirty="0"/>
          </a:p>
          <a:p>
            <a:r>
              <a:rPr lang="nb-NO" dirty="0">
                <a:hlinkClick r:id="rId5"/>
              </a:rPr>
              <a:t>Kroppskart</a:t>
            </a:r>
            <a:endParaRPr lang="nb-NO" dirty="0"/>
          </a:p>
          <a:p>
            <a:r>
              <a:rPr lang="nb-NO" dirty="0">
                <a:hlinkClick r:id="rId6"/>
              </a:rPr>
              <a:t>Korona på campus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D9FAEB-157B-374E-8C61-EE2B1536E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08.04.2021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ED1D1CF-1513-3E4B-B698-3593E126BA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45606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Modell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1485900"/>
            <a:ext cx="7924800" cy="3462114"/>
          </a:xfrm>
        </p:spPr>
        <p:txBody>
          <a:bodyPr/>
          <a:lstStyle/>
          <a:p>
            <a:r>
              <a:rPr lang="nb-NO" dirty="0"/>
              <a:t>Fast pris per år basert på størrelse</a:t>
            </a:r>
          </a:p>
          <a:p>
            <a:r>
              <a:rPr lang="nb-NO" dirty="0"/>
              <a:t>Fri bruk for alle studenter og ansatte</a:t>
            </a:r>
          </a:p>
          <a:p>
            <a:pPr lvl="1"/>
            <a:r>
              <a:rPr lang="nb-NO" dirty="0"/>
              <a:t>Så lenge det ikke er kommersielt </a:t>
            </a:r>
          </a:p>
          <a:p>
            <a:r>
              <a:rPr lang="nb-NO" dirty="0"/>
              <a:t>Inkludert 3 veiledningsmøter per år (</a:t>
            </a:r>
            <a:r>
              <a:rPr lang="nb-NO" dirty="0" err="1"/>
              <a:t>skype</a:t>
            </a:r>
            <a:r>
              <a:rPr lang="nb-NO" dirty="0"/>
              <a:t> eller på UiO)</a:t>
            </a:r>
          </a:p>
          <a:p>
            <a:r>
              <a:rPr lang="nb-NO" dirty="0"/>
              <a:t>Brukerstøtte inkludert – </a:t>
            </a:r>
            <a:r>
              <a:rPr lang="nb-NO" dirty="0">
                <a:hlinkClick r:id="rId2"/>
              </a:rPr>
              <a:t>houston.uio.no</a:t>
            </a:r>
            <a:r>
              <a:rPr lang="nb-NO" dirty="0"/>
              <a:t>  </a:t>
            </a:r>
          </a:p>
          <a:p>
            <a:r>
              <a:rPr lang="nb-NO" dirty="0"/>
              <a:t>Eget design ved </a:t>
            </a:r>
            <a:r>
              <a:rPr lang="nb-NO" dirty="0" err="1"/>
              <a:t>svaring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08.04.2021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69625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2001" y="195486"/>
            <a:ext cx="7921625" cy="858679"/>
          </a:xfrm>
        </p:spPr>
        <p:txBody>
          <a:bodyPr/>
          <a:lstStyle/>
          <a:p>
            <a:r>
              <a:rPr lang="nb-NO" dirty="0"/>
              <a:t>4 skjematyper (kan endres)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987574"/>
            <a:ext cx="7924800" cy="4032448"/>
          </a:xfrm>
        </p:spPr>
        <p:txBody>
          <a:bodyPr/>
          <a:lstStyle/>
          <a:p>
            <a:r>
              <a:rPr lang="nb-NO" dirty="0"/>
              <a:t>Spørreskjema (vanlig)</a:t>
            </a:r>
          </a:p>
          <a:p>
            <a:r>
              <a:rPr lang="nb-NO" dirty="0" err="1"/>
              <a:t>Flervalg</a:t>
            </a:r>
            <a:r>
              <a:rPr lang="nb-NO" dirty="0"/>
              <a:t> (quiz)</a:t>
            </a:r>
          </a:p>
          <a:p>
            <a:pPr lvl="1"/>
            <a:r>
              <a:rPr lang="nb-NO" dirty="0"/>
              <a:t>Radioknappspørsmål får rett og galt</a:t>
            </a:r>
          </a:p>
          <a:p>
            <a:pPr lvl="1"/>
            <a:r>
              <a:rPr lang="nb-NO" dirty="0"/>
              <a:t>3 typer fasit</a:t>
            </a:r>
          </a:p>
          <a:p>
            <a:r>
              <a:rPr lang="nb-NO" dirty="0"/>
              <a:t>Påmelding</a:t>
            </a:r>
          </a:p>
          <a:p>
            <a:pPr lvl="1"/>
            <a:r>
              <a:rPr lang="nb-NO" dirty="0"/>
              <a:t>maks antall svar</a:t>
            </a:r>
          </a:p>
          <a:p>
            <a:pPr lvl="1"/>
            <a:r>
              <a:rPr lang="nb-NO" dirty="0"/>
              <a:t>Mulig å melde seg av (slette eget svar)</a:t>
            </a:r>
          </a:p>
          <a:p>
            <a:r>
              <a:rPr lang="nb-NO" dirty="0"/>
              <a:t>TSD-skjema</a:t>
            </a:r>
          </a:p>
          <a:p>
            <a:pPr lvl="1"/>
            <a:r>
              <a:rPr lang="nb-NO" dirty="0"/>
              <a:t>Advarsel om skjema ikke er koblet til TSD</a:t>
            </a:r>
          </a:p>
          <a:p>
            <a:pPr lvl="1"/>
            <a:r>
              <a:rPr lang="nb-NO" dirty="0"/>
              <a:t>Mulig å koble til TSD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08.04.2021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98337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CCFC01-97DA-2D4F-9562-4C3096A1E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 som svarer logger inn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98BED6-0BE2-1744-8CEE-FF762A415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Med FEIDE</a:t>
            </a:r>
          </a:p>
          <a:p>
            <a:r>
              <a:rPr lang="nb-NO" dirty="0"/>
              <a:t>MED </a:t>
            </a:r>
            <a:r>
              <a:rPr lang="nb-NO" dirty="0" err="1"/>
              <a:t>Idporten</a:t>
            </a:r>
            <a:r>
              <a:rPr lang="nb-NO" dirty="0"/>
              <a:t>/BANKID (må bestilles av oss, men snart fritt)</a:t>
            </a:r>
          </a:p>
          <a:p>
            <a:r>
              <a:rPr lang="nb-NO" dirty="0"/>
              <a:t>Med token-URL sendt i epost (eller SMS)</a:t>
            </a:r>
          </a:p>
          <a:p>
            <a:r>
              <a:rPr lang="nb-NO" dirty="0"/>
              <a:t>Skriver inn </a:t>
            </a:r>
            <a:r>
              <a:rPr lang="nb-NO" dirty="0" err="1"/>
              <a:t>personID</a:t>
            </a:r>
            <a:endParaRPr lang="nb-NO" dirty="0"/>
          </a:p>
          <a:p>
            <a:r>
              <a:rPr lang="nb-NO" dirty="0"/>
              <a:t>Bruker åpent skjema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8CB3A6-A379-1B4E-9B16-2E0137E60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08.04.2021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4710469-3DD9-1147-97FB-DCE5905E3E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9466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7E8440-85F4-6F4E-972C-72688BBD1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Kurs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03A567-E5C6-7B46-992A-D7DE99B8E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 video (google kurs nettskjema)</a:t>
            </a:r>
            <a:br>
              <a:rPr lang="nb-NO" dirty="0"/>
            </a:br>
            <a:r>
              <a:rPr lang="nb-NO" dirty="0">
                <a:hlinkClick r:id="rId2"/>
              </a:rPr>
              <a:t>https://www.uio.no/for-ansatte/kompetanse/tema/data/nettskjema-tsd/video/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FAFAC94-263C-1046-8F40-537D31E1E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08.04.2021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FC9AF35-3675-594C-99D5-75A8605CB33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07667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976BBC-6851-3A4F-89A4-CFAC7F21D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637223"/>
            <a:ext cx="7921625" cy="3518703"/>
          </a:xfrm>
        </p:spPr>
        <p:txBody>
          <a:bodyPr/>
          <a:lstStyle/>
          <a:p>
            <a:br>
              <a:rPr lang="nb-NO" dirty="0"/>
            </a:br>
            <a:br>
              <a:rPr lang="nb-NO" dirty="0"/>
            </a:br>
            <a:r>
              <a:rPr lang="nb-NO" dirty="0"/>
              <a:t>Dagfinn Bergsager</a:t>
            </a:r>
            <a:br>
              <a:rPr lang="nb-NO" dirty="0"/>
            </a:br>
            <a:r>
              <a:rPr lang="nb-NO" dirty="0">
                <a:hlinkClick r:id="rId2"/>
              </a:rPr>
              <a:t>linkedin.com/in/bergsager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b="0" u="sng" dirty="0">
                <a:hlinkClick r:id="rId3"/>
              </a:rPr>
              <a:t>nettskjema@usit.uio.no</a:t>
            </a:r>
            <a:br>
              <a:rPr lang="nb-NO" b="0" dirty="0"/>
            </a:br>
            <a:br>
              <a:rPr lang="nb-NO" b="0" dirty="0"/>
            </a:b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6B7367-3794-D94C-B4E9-17876164A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08.04.2021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F23B793-63A5-7B49-83E3-ADD825F130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72114487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386</Words>
  <Application>Microsoft Macintosh PowerPoint</Application>
  <PresentationFormat>Skjermfremvisning (16:9)</PresentationFormat>
  <Paragraphs>88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7" baseType="lpstr">
      <vt:lpstr>Arial</vt:lpstr>
      <vt:lpstr>UIONorsk16-10</vt:lpstr>
      <vt:lpstr>Nettskjema.no til UiS</vt:lpstr>
      <vt:lpstr>Nettskjema.no</vt:lpstr>
      <vt:lpstr>PowerPoint-presentasjon</vt:lpstr>
      <vt:lpstr>PowerPoint-presentasjon</vt:lpstr>
      <vt:lpstr>Sikkerhet og personvern</vt:lpstr>
      <vt:lpstr>Fri bruk av appene nettskjema-diktafon og nettskjema-bilde</vt:lpstr>
      <vt:lpstr>Nettskjema.no kan motta data fra personer eller apper. Data lagres i Nettkjema sin database eller sendes kryptert til et prosjekt i TSD.</vt:lpstr>
      <vt:lpstr>Nettskjema-bilde: Mobilapp for å ta bilder</vt:lpstr>
      <vt:lpstr>Tilgjengelighet </vt:lpstr>
      <vt:lpstr>Eks på skjema</vt:lpstr>
      <vt:lpstr>Modell</vt:lpstr>
      <vt:lpstr>4 skjematyper (kan endres)</vt:lpstr>
      <vt:lpstr>De som svarer logger inn</vt:lpstr>
      <vt:lpstr>Kurs </vt:lpstr>
      <vt:lpstr>  Dagfinn Bergsager linkedin.com/in/bergsager   nettskjema@usit.uio.no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Nettskjema til BI</dc:title>
  <dc:creator>Dagfinn Bergsager</dc:creator>
  <cp:lastModifiedBy>Dagfinn Bergsager</cp:lastModifiedBy>
  <cp:revision>8</cp:revision>
  <dcterms:created xsi:type="dcterms:W3CDTF">2020-09-16T16:43:17Z</dcterms:created>
  <dcterms:modified xsi:type="dcterms:W3CDTF">2021-04-08T14:03:21Z</dcterms:modified>
</cp:coreProperties>
</file>