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7" r:id="rId2"/>
    <p:sldId id="273" r:id="rId3"/>
    <p:sldId id="442" r:id="rId4"/>
    <p:sldId id="443" r:id="rId5"/>
    <p:sldId id="441" r:id="rId6"/>
    <p:sldId id="274" r:id="rId7"/>
    <p:sldId id="275" r:id="rId8"/>
    <p:sldId id="444" r:id="rId9"/>
    <p:sldId id="263" r:id="rId10"/>
    <p:sldId id="566" r:id="rId11"/>
    <p:sldId id="567" r:id="rId12"/>
    <p:sldId id="276" r:id="rId13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40"/>
    <p:restoredTop sz="94595"/>
  </p:normalViewPr>
  <p:slideViewPr>
    <p:cSldViewPr>
      <p:cViewPr varScale="1">
        <p:scale>
          <a:sx n="145" d="100"/>
          <a:sy n="145" d="100"/>
        </p:scale>
        <p:origin x="552" y="184"/>
      </p:cViewPr>
      <p:guideLst>
        <p:guide orient="horz" pos="1800"/>
        <p:guide pos="672"/>
        <p:guide pos="5472"/>
        <p:guide pos="1008"/>
        <p:guide pos="1152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2C72878-E1DE-4802-B8C1-7744EAE489A6}" type="datetime1">
              <a:rPr lang="nb-NO" altLang="nb-NO"/>
              <a:pPr/>
              <a:t>10.09.2019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EA4B436-D35F-4999-A92B-511119E4E83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39698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F4A6721-39AC-4DD4-99E0-9996F4785D4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6748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725415"/>
            <a:ext cx="7543800" cy="85725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571750"/>
            <a:ext cx="7543800" cy="13144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/>
              <a:pPr/>
              <a:t>10.09.2019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2794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7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/>
              <a:pPr/>
              <a:t>10.09.2019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716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/>
              <a:pPr/>
              <a:t>10.09.2019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170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51334"/>
            <a:ext cx="4040188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31157"/>
            <a:ext cx="4040188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4"/>
            <a:ext cx="4041775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7"/>
            <a:ext cx="4041775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/>
              <a:pPr/>
              <a:t>10.09.2019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/>
              <a:pPr/>
              <a:t>10.09.2019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87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/>
              <a:pPr/>
              <a:t>10.09.2019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746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6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/>
              <a:pPr/>
              <a:t>10.09.2019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72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Dra bildet til plassholderen eller klikk ikonet for å legge til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025504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/>
              <a:pPr/>
              <a:t>10.09.2019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654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1" y="637223"/>
            <a:ext cx="7921625" cy="85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  <a:endParaRPr lang="en-US" altLang="nb-NO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485900"/>
            <a:ext cx="792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  <a:endParaRPr lang="en-US" altLang="nb-NO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48006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C8D93BF0-3F65-4DB6-BA10-0E6729C3EA2F}" type="datetime1">
              <a:rPr lang="nb-NO" altLang="nb-NO"/>
              <a:pPr/>
              <a:t>10.09.2019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4800600"/>
            <a:ext cx="6858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9" y="121444"/>
            <a:ext cx="2211387" cy="12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om/hms/si-fra/varsling/" TargetMode="External"/><Relationship Id="rId7" Type="http://schemas.openxmlformats.org/officeDocument/2006/relationships/hyperlink" Target="https://kroppskart.uio.no/app/demo.html#/start" TargetMode="External"/><Relationship Id="rId2" Type="http://schemas.openxmlformats.org/officeDocument/2006/relationships/hyperlink" Target="https://nettskjema.no/a/12417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kjema.uio.no/databehandleravtale" TargetMode="External"/><Relationship Id="rId5" Type="http://schemas.openxmlformats.org/officeDocument/2006/relationships/hyperlink" Target="https://www.uio.no/english/studies/programmes/inf-design-master/admission/index-ny.html" TargetMode="External"/><Relationship Id="rId4" Type="http://schemas.openxmlformats.org/officeDocument/2006/relationships/hyperlink" Target="http://www.matematikk.org/trinn8-10/artikkel.html?tid=198467&amp;within_tid=125845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ouston.uio.no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tiff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tiff"/><Relationship Id="rId4" Type="http://schemas.openxmlformats.org/officeDocument/2006/relationships/image" Target="../media/image8.tif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sz="3200" dirty="0" err="1"/>
              <a:t>Nettskjema.no</a:t>
            </a:r>
            <a:r>
              <a:rPr lang="en-US" sz="3200" dirty="0"/>
              <a:t> </a:t>
            </a:r>
            <a:br>
              <a:rPr lang="en-US" sz="3200" dirty="0"/>
            </a:br>
            <a:r>
              <a:rPr lang="mr-IN" sz="3200" dirty="0"/>
              <a:t>–</a:t>
            </a:r>
            <a:r>
              <a:rPr lang="nb-NO" sz="3200" dirty="0"/>
              <a:t>sikker </a:t>
            </a:r>
            <a:r>
              <a:rPr lang="en-US" sz="3200" dirty="0" err="1"/>
              <a:t>datainnsamling</a:t>
            </a:r>
            <a:r>
              <a:rPr lang="en-US" sz="3200" dirty="0"/>
              <a:t> </a:t>
            </a:r>
            <a:r>
              <a:rPr lang="en-US" sz="3200" dirty="0" err="1"/>
              <a:t>på</a:t>
            </a:r>
            <a:r>
              <a:rPr lang="en-US" sz="3200" dirty="0"/>
              <a:t> </a:t>
            </a:r>
            <a:r>
              <a:rPr lang="en-US" sz="3200" dirty="0" err="1"/>
              <a:t>nett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883155" y="3147814"/>
            <a:ext cx="7543800" cy="882402"/>
          </a:xfrm>
        </p:spPr>
        <p:txBody>
          <a:bodyPr/>
          <a:lstStyle/>
          <a:p>
            <a:r>
              <a:rPr lang="en-US" dirty="0" err="1"/>
              <a:t>Presentasjon</a:t>
            </a:r>
            <a:r>
              <a:rPr lang="en-US" dirty="0"/>
              <a:t> for Nord </a:t>
            </a:r>
            <a:r>
              <a:rPr lang="en-US" dirty="0" err="1"/>
              <a:t>Universitet</a:t>
            </a:r>
            <a:r>
              <a:rPr lang="en-US" dirty="0"/>
              <a:t> 11.September 2019</a:t>
            </a:r>
          </a:p>
          <a:p>
            <a:r>
              <a:rPr lang="en-US" dirty="0"/>
              <a:t>Av </a:t>
            </a:r>
            <a:r>
              <a:rPr lang="en-US" dirty="0" err="1"/>
              <a:t>Dagfinn</a:t>
            </a:r>
            <a:r>
              <a:rPr lang="en-US" dirty="0"/>
              <a:t> </a:t>
            </a:r>
            <a:r>
              <a:rPr lang="en-US" dirty="0" err="1"/>
              <a:t>Bergsager</a:t>
            </a:r>
            <a:r>
              <a:rPr lang="en-US" dirty="0"/>
              <a:t>, USIT/</a:t>
            </a:r>
            <a:r>
              <a:rPr lang="en-US" dirty="0" err="1"/>
              <a:t>UiO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355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Skjemaløsning på web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Egenutviklet applikasjon</a:t>
            </a:r>
          </a:p>
          <a:p>
            <a:r>
              <a:rPr lang="nb-NO" dirty="0"/>
              <a:t>Kjører kun på USITs servere</a:t>
            </a:r>
          </a:p>
          <a:p>
            <a:r>
              <a:rPr lang="nb-NO" dirty="0"/>
              <a:t>Innlogging med FEIDE eller ID-porten</a:t>
            </a:r>
          </a:p>
          <a:p>
            <a:r>
              <a:rPr lang="nb-NO" dirty="0"/>
              <a:t>Sektorløsning</a:t>
            </a:r>
          </a:p>
          <a:p>
            <a:r>
              <a:rPr lang="nb-NO" dirty="0"/>
              <a:t>Høy fokus på sikkerhet og personvern</a:t>
            </a:r>
          </a:p>
          <a:p>
            <a:r>
              <a:rPr lang="nb-NO" dirty="0"/>
              <a:t>Mottar daglig mellom 5 000 og 50 000 svar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10.09.2019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56638">
            <a:off x="4740282" y="584315"/>
            <a:ext cx="4429183" cy="184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67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4C6B9C-8104-D942-A198-1D40169E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Sikkerhet og personvern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CDE85C-F8A6-E645-84DC-3C410C83A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Kan håndtere sensitive personopplysninger</a:t>
            </a:r>
          </a:p>
          <a:p>
            <a:r>
              <a:rPr lang="nb-NO" dirty="0"/>
              <a:t>Brukes til #</a:t>
            </a:r>
            <a:r>
              <a:rPr lang="nb-NO" dirty="0" err="1"/>
              <a:t>MeToo</a:t>
            </a:r>
            <a:r>
              <a:rPr lang="nb-NO" dirty="0"/>
              <a:t> for bla. UiO </a:t>
            </a:r>
          </a:p>
          <a:p>
            <a:r>
              <a:rPr lang="nb-NO" dirty="0"/>
              <a:t>Skiller mellom anonyme og ikke-anonyme skjema</a:t>
            </a:r>
          </a:p>
          <a:p>
            <a:r>
              <a:rPr lang="nb-NO" dirty="0"/>
              <a:t>Rydder bort personopplysninger i gamle skjema</a:t>
            </a:r>
          </a:p>
          <a:p>
            <a:r>
              <a:rPr lang="nb-NO" dirty="0"/>
              <a:t>Gir institusjonen oversikt over alle skjema som samler inn </a:t>
            </a:r>
            <a:r>
              <a:rPr lang="nb-NO" dirty="0" err="1"/>
              <a:t>personopplysinger</a:t>
            </a:r>
            <a:r>
              <a:rPr lang="nb-NO" dirty="0"/>
              <a:t> +++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067C488-5BE0-BC49-8A7A-3E9B177AA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B257CDE-C0CE-1D47-9202-D8A9250F69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79525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5E024B-25EE-234B-9DE3-C96687FA3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Tilgjengelighet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A2D129C-0B6C-C248-A4F7-08F48AA11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Tåler høy trafikk (OK med 150k samtidige respondenter)</a:t>
            </a:r>
          </a:p>
          <a:p>
            <a:pPr lvl="1"/>
            <a:r>
              <a:rPr lang="nb-NO" dirty="0"/>
              <a:t>Alt skjer front-end</a:t>
            </a:r>
          </a:p>
          <a:p>
            <a:r>
              <a:rPr lang="nb-NO" dirty="0"/>
              <a:t>Kraftig API</a:t>
            </a:r>
          </a:p>
          <a:p>
            <a:pPr lvl="1"/>
            <a:r>
              <a:rPr lang="nb-NO" dirty="0"/>
              <a:t>Andre systemer kan hente data ut</a:t>
            </a:r>
          </a:p>
          <a:p>
            <a:pPr lvl="1"/>
            <a:r>
              <a:rPr lang="nb-NO" dirty="0"/>
              <a:t>UiO bruker med RPA mot kryptert API</a:t>
            </a:r>
          </a:p>
          <a:p>
            <a:r>
              <a:rPr lang="nb-NO" dirty="0"/>
              <a:t>Kan ta imot data fra </a:t>
            </a:r>
            <a:r>
              <a:rPr lang="nb-NO" dirty="0" err="1"/>
              <a:t>mobilapper</a:t>
            </a:r>
            <a:r>
              <a:rPr lang="nb-NO" dirty="0"/>
              <a:t> og </a:t>
            </a:r>
            <a:r>
              <a:rPr lang="nb-NO" dirty="0" err="1"/>
              <a:t>webapper</a:t>
            </a:r>
            <a:endParaRPr lang="nb-NO" dirty="0"/>
          </a:p>
          <a:p>
            <a:r>
              <a:rPr lang="nb-NO" dirty="0"/>
              <a:t>Mobildesign</a:t>
            </a:r>
          </a:p>
          <a:p>
            <a:r>
              <a:rPr lang="nb-NO" dirty="0"/>
              <a:t>Universelt utformet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68509FB-FFF6-7E4F-86C7-F51CA5886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9AF3865-779E-C94F-91BF-1461CEB968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39569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CF2D6D-BC9F-E040-8874-82DE587BC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 på skjema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DB1F05-E167-204F-AB2A-602C03F3C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r>
              <a:rPr lang="nb-NO" dirty="0">
                <a:hlinkClick r:id="rId2"/>
              </a:rPr>
              <a:t>Spørsmål-eksempler</a:t>
            </a:r>
            <a:endParaRPr lang="nb-NO" dirty="0"/>
          </a:p>
          <a:p>
            <a:r>
              <a:rPr lang="nb-NO" dirty="0">
                <a:hlinkClick r:id="rId3"/>
              </a:rPr>
              <a:t>Sei i frå </a:t>
            </a:r>
            <a:endParaRPr lang="nb-NO" dirty="0"/>
          </a:p>
          <a:p>
            <a:r>
              <a:rPr lang="nb-NO" dirty="0">
                <a:hlinkClick r:id="rId4"/>
              </a:rPr>
              <a:t>matematikk.org</a:t>
            </a:r>
            <a:endParaRPr lang="nb-NO" dirty="0"/>
          </a:p>
          <a:p>
            <a:r>
              <a:rPr lang="nb-NO" dirty="0">
                <a:hlinkClick r:id="rId5"/>
              </a:rPr>
              <a:t>admission</a:t>
            </a:r>
            <a:endParaRPr lang="nb-NO" dirty="0"/>
          </a:p>
          <a:p>
            <a:r>
              <a:rPr lang="nb-NO" dirty="0">
                <a:hlinkClick r:id="rId6"/>
              </a:rPr>
              <a:t>skjema.uio.no/databehandleravtale</a:t>
            </a:r>
            <a:endParaRPr lang="nb-NO" dirty="0"/>
          </a:p>
          <a:p>
            <a:r>
              <a:rPr lang="nb-NO" dirty="0">
                <a:hlinkClick r:id="rId7"/>
              </a:rPr>
              <a:t>Kroppskart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1D9FAEB-157B-374E-8C61-EE2B1536E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ED1D1CF-1513-3E4B-B698-3593E126BA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17421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Modell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62000" y="1485900"/>
            <a:ext cx="7924800" cy="3462114"/>
          </a:xfrm>
        </p:spPr>
        <p:txBody>
          <a:bodyPr/>
          <a:lstStyle/>
          <a:p>
            <a:r>
              <a:rPr lang="nb-NO" dirty="0"/>
              <a:t>Fast pris per år basert på størrelse</a:t>
            </a:r>
          </a:p>
          <a:p>
            <a:r>
              <a:rPr lang="nb-NO" dirty="0"/>
              <a:t>Fri bruk for alle studenter og ansatte</a:t>
            </a:r>
          </a:p>
          <a:p>
            <a:r>
              <a:rPr lang="nb-NO" dirty="0"/>
              <a:t>Mulig å kjøpe utvikling av ny funksjonalitet</a:t>
            </a:r>
          </a:p>
          <a:p>
            <a:pPr lvl="1"/>
            <a:r>
              <a:rPr lang="nb-NO" dirty="0"/>
              <a:t>USIT tar videre drift av utvidelsen</a:t>
            </a:r>
          </a:p>
          <a:p>
            <a:pPr lvl="1"/>
            <a:r>
              <a:rPr lang="nb-NO" dirty="0"/>
              <a:t>All funksjonalitet blir tilgjengelig for alle andre brukere</a:t>
            </a:r>
          </a:p>
          <a:p>
            <a:r>
              <a:rPr lang="nb-NO" dirty="0"/>
              <a:t>Inkludert 3 veiledningsmøter per år (</a:t>
            </a:r>
            <a:r>
              <a:rPr lang="nb-NO" dirty="0" err="1"/>
              <a:t>skype</a:t>
            </a:r>
            <a:r>
              <a:rPr lang="nb-NO" dirty="0"/>
              <a:t> eller på UiO)</a:t>
            </a:r>
          </a:p>
          <a:p>
            <a:r>
              <a:rPr lang="nb-NO" dirty="0"/>
              <a:t>Brukerstøtte inkludert – </a:t>
            </a:r>
            <a:r>
              <a:rPr lang="nb-NO" dirty="0">
                <a:hlinkClick r:id="rId2"/>
              </a:rPr>
              <a:t>houston.uio.no</a:t>
            </a:r>
            <a:r>
              <a:rPr lang="nb-NO" dirty="0"/>
              <a:t>  </a:t>
            </a:r>
          </a:p>
          <a:p>
            <a:r>
              <a:rPr lang="nb-NO" dirty="0"/>
              <a:t>Eget design ved </a:t>
            </a:r>
            <a:r>
              <a:rPr lang="nb-NO" dirty="0" err="1"/>
              <a:t>svaring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10.09.2019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81935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62001" y="195486"/>
            <a:ext cx="7921625" cy="858679"/>
          </a:xfrm>
        </p:spPr>
        <p:txBody>
          <a:bodyPr/>
          <a:lstStyle/>
          <a:p>
            <a:r>
              <a:rPr lang="nb-NO" dirty="0"/>
              <a:t>3 skjematyper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62000" y="987574"/>
            <a:ext cx="7924800" cy="4032448"/>
          </a:xfrm>
        </p:spPr>
        <p:txBody>
          <a:bodyPr/>
          <a:lstStyle/>
          <a:p>
            <a:r>
              <a:rPr lang="nb-NO" dirty="0"/>
              <a:t>Spørreskjema</a:t>
            </a:r>
          </a:p>
          <a:p>
            <a:pPr lvl="1"/>
            <a:r>
              <a:rPr lang="nb-NO" dirty="0"/>
              <a:t>«Vanlig»</a:t>
            </a:r>
          </a:p>
          <a:p>
            <a:r>
              <a:rPr lang="nb-NO" dirty="0" err="1"/>
              <a:t>Flervalg</a:t>
            </a:r>
            <a:r>
              <a:rPr lang="nb-NO" dirty="0"/>
              <a:t> (quiz)</a:t>
            </a:r>
          </a:p>
          <a:p>
            <a:pPr lvl="1"/>
            <a:r>
              <a:rPr lang="nb-NO" dirty="0"/>
              <a:t>Annen ordlyd</a:t>
            </a:r>
          </a:p>
          <a:p>
            <a:pPr lvl="1"/>
            <a:r>
              <a:rPr lang="nb-NO" dirty="0"/>
              <a:t>Radioknappspørsmål får rett og galt</a:t>
            </a:r>
          </a:p>
          <a:p>
            <a:pPr lvl="1"/>
            <a:r>
              <a:rPr lang="nb-NO" dirty="0"/>
              <a:t>3 typer fasit</a:t>
            </a:r>
          </a:p>
          <a:p>
            <a:r>
              <a:rPr lang="nb-NO" dirty="0"/>
              <a:t>Påmelding</a:t>
            </a:r>
          </a:p>
          <a:p>
            <a:pPr lvl="1"/>
            <a:r>
              <a:rPr lang="nb-NO" dirty="0"/>
              <a:t>Annen ordlyd</a:t>
            </a:r>
          </a:p>
          <a:p>
            <a:pPr lvl="1"/>
            <a:r>
              <a:rPr lang="nb-NO" dirty="0"/>
              <a:t>maks antall svar</a:t>
            </a:r>
          </a:p>
          <a:p>
            <a:pPr lvl="1"/>
            <a:r>
              <a:rPr lang="nb-NO" dirty="0"/>
              <a:t>Mulig å melde seg av (slette eget svar)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10.09.2019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76826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CCFC01-97DA-2D4F-9562-4C3096A1E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 som svarer logger inn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98BED6-0BE2-1744-8CEE-FF762A415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Med FEIDE</a:t>
            </a:r>
          </a:p>
          <a:p>
            <a:r>
              <a:rPr lang="nb-NO" dirty="0"/>
              <a:t>MED </a:t>
            </a:r>
            <a:r>
              <a:rPr lang="nb-NO" dirty="0" err="1"/>
              <a:t>Idporten</a:t>
            </a:r>
            <a:r>
              <a:rPr lang="nb-NO" dirty="0"/>
              <a:t>/BANKID (må bestilles av oss, men snart fritt)</a:t>
            </a:r>
          </a:p>
          <a:p>
            <a:r>
              <a:rPr lang="nb-NO" dirty="0"/>
              <a:t>Med token-URL sendt i epost (eller SMS)</a:t>
            </a:r>
          </a:p>
          <a:p>
            <a:r>
              <a:rPr lang="nb-NO" dirty="0"/>
              <a:t>Skriver inn </a:t>
            </a:r>
            <a:r>
              <a:rPr lang="nb-NO" dirty="0" err="1"/>
              <a:t>personID</a:t>
            </a:r>
            <a:endParaRPr lang="nb-NO" dirty="0"/>
          </a:p>
          <a:p>
            <a:r>
              <a:rPr lang="nb-NO" dirty="0"/>
              <a:t>Bruker åpent skjema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8CB3A6-A379-1B4E-9B16-2E0137E60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4710469-3DD9-1147-97FB-DCE5905E3E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29466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D66044-B893-9A40-8550-585A0AF08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378607"/>
            <a:ext cx="7921625" cy="858679"/>
          </a:xfrm>
        </p:spPr>
        <p:txBody>
          <a:bodyPr/>
          <a:lstStyle/>
          <a:p>
            <a:r>
              <a:rPr lang="nb-NO" dirty="0"/>
              <a:t>«Nettskjema-diktafon» tilgjengelig for alle brukere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71BBFB6-1F0E-EE47-83F9-9C70209A8D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395098"/>
            <a:ext cx="2088671" cy="3663110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C3D5116C-29E0-C74C-97D0-64C14AF5D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12" y="1495903"/>
            <a:ext cx="1303314" cy="1505114"/>
          </a:xfrm>
          <a:prstGeom prst="rect">
            <a:avLst/>
          </a:prstGeom>
        </p:spPr>
      </p:pic>
      <p:sp>
        <p:nvSpPr>
          <p:cNvPr id="7" name="Pil høyre 6">
            <a:extLst>
              <a:ext uri="{FF2B5EF4-FFF2-40B4-BE49-F238E27FC236}">
                <a16:creationId xmlns:a16="http://schemas.microsoft.com/office/drawing/2014/main" id="{715F55B8-EA67-3446-80E1-F72488DDD5AC}"/>
              </a:ext>
            </a:extLst>
          </p:cNvPr>
          <p:cNvSpPr/>
          <p:nvPr/>
        </p:nvSpPr>
        <p:spPr>
          <a:xfrm>
            <a:off x="2896319" y="3138158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C3DC6D9-B010-F446-B551-9744164599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3287" y="1297840"/>
            <a:ext cx="2187824" cy="385762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  <p:sp>
        <p:nvSpPr>
          <p:cNvPr id="9" name="Pil høyre 8">
            <a:extLst>
              <a:ext uri="{FF2B5EF4-FFF2-40B4-BE49-F238E27FC236}">
                <a16:creationId xmlns:a16="http://schemas.microsoft.com/office/drawing/2014/main" id="{3B2DA666-80C3-5C40-B01E-8152D2551131}"/>
              </a:ext>
            </a:extLst>
          </p:cNvPr>
          <p:cNvSpPr/>
          <p:nvPr/>
        </p:nvSpPr>
        <p:spPr>
          <a:xfrm rot="1466598">
            <a:off x="6073016" y="3242977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D5CC89D-FBB9-EB49-87F5-B9669118A8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8078" y="3571566"/>
            <a:ext cx="2478286" cy="1422052"/>
          </a:xfrm>
          <a:prstGeom prst="rect">
            <a:avLst/>
          </a:prstGeom>
        </p:spPr>
      </p:pic>
      <p:sp>
        <p:nvSpPr>
          <p:cNvPr id="10" name="Pil høyre 9">
            <a:extLst>
              <a:ext uri="{FF2B5EF4-FFF2-40B4-BE49-F238E27FC236}">
                <a16:creationId xmlns:a16="http://schemas.microsoft.com/office/drawing/2014/main" id="{D5823038-AB9C-E24A-A37B-5B5DC8BDE428}"/>
              </a:ext>
            </a:extLst>
          </p:cNvPr>
          <p:cNvSpPr/>
          <p:nvPr/>
        </p:nvSpPr>
        <p:spPr>
          <a:xfrm rot="19861731">
            <a:off x="6076925" y="2642363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1667404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D66044-B893-9A40-8550-585A0AF08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872" y="361634"/>
            <a:ext cx="4968552" cy="724352"/>
          </a:xfrm>
        </p:spPr>
        <p:txBody>
          <a:bodyPr/>
          <a:lstStyle/>
          <a:p>
            <a:r>
              <a:rPr lang="nb-NO" dirty="0" err="1"/>
              <a:t>Mobilapp</a:t>
            </a:r>
            <a:r>
              <a:rPr lang="nb-NO" dirty="0"/>
              <a:t> for å ta bilder (i beta)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C3D5116C-29E0-C74C-97D0-64C14AF5D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468" y="1733056"/>
            <a:ext cx="1303314" cy="1505114"/>
          </a:xfrm>
          <a:prstGeom prst="rect">
            <a:avLst/>
          </a:prstGeom>
        </p:spPr>
      </p:pic>
      <p:sp>
        <p:nvSpPr>
          <p:cNvPr id="7" name="Pil høyre 6">
            <a:extLst>
              <a:ext uri="{FF2B5EF4-FFF2-40B4-BE49-F238E27FC236}">
                <a16:creationId xmlns:a16="http://schemas.microsoft.com/office/drawing/2014/main" id="{715F55B8-EA67-3446-80E1-F72488DDD5AC}"/>
              </a:ext>
            </a:extLst>
          </p:cNvPr>
          <p:cNvSpPr/>
          <p:nvPr/>
        </p:nvSpPr>
        <p:spPr>
          <a:xfrm>
            <a:off x="2567301" y="2642363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  <p:sp>
        <p:nvSpPr>
          <p:cNvPr id="9" name="Pil høyre 8">
            <a:extLst>
              <a:ext uri="{FF2B5EF4-FFF2-40B4-BE49-F238E27FC236}">
                <a16:creationId xmlns:a16="http://schemas.microsoft.com/office/drawing/2014/main" id="{3B2DA666-80C3-5C40-B01E-8152D2551131}"/>
              </a:ext>
            </a:extLst>
          </p:cNvPr>
          <p:cNvSpPr/>
          <p:nvPr/>
        </p:nvSpPr>
        <p:spPr>
          <a:xfrm rot="1466598">
            <a:off x="6073016" y="3242977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D5CC89D-FBB9-EB49-87F5-B9669118A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8078" y="3669978"/>
            <a:ext cx="2478286" cy="1422052"/>
          </a:xfrm>
          <a:prstGeom prst="rect">
            <a:avLst/>
          </a:prstGeom>
        </p:spPr>
      </p:pic>
      <p:sp>
        <p:nvSpPr>
          <p:cNvPr id="10" name="Pil høyre 9">
            <a:extLst>
              <a:ext uri="{FF2B5EF4-FFF2-40B4-BE49-F238E27FC236}">
                <a16:creationId xmlns:a16="http://schemas.microsoft.com/office/drawing/2014/main" id="{D5823038-AB9C-E24A-A37B-5B5DC8BDE428}"/>
              </a:ext>
            </a:extLst>
          </p:cNvPr>
          <p:cNvSpPr/>
          <p:nvPr/>
        </p:nvSpPr>
        <p:spPr>
          <a:xfrm rot="19861731">
            <a:off x="6076925" y="2642363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9A85846-EE4F-9049-BC0A-BC0858716B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037" y="51470"/>
            <a:ext cx="2322002" cy="5032382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98C0E445-CA4B-F443-B780-67A5F70A1D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848" y="1563638"/>
            <a:ext cx="2543002" cy="329183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875082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6259ACD-13FF-4047-8579-0544C1B64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3BD0098-2F8D-F04F-BB22-4340DE14B2D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12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6E221E2-43E3-CF42-A385-CD4B7D78C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3463"/>
            <a:ext cx="9144000" cy="349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32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855409-15BD-004E-9E2B-5F245C404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demo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7B9C38-9591-8B4E-810D-6DC7E1FBD3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Skjematyper</a:t>
            </a:r>
          </a:p>
          <a:p>
            <a:r>
              <a:rPr lang="nb-NO" dirty="0"/>
              <a:t>Forskjell radioknapp/rullegardin </a:t>
            </a:r>
            <a:r>
              <a:rPr lang="nb-NO" dirty="0" err="1"/>
              <a:t>vs</a:t>
            </a:r>
            <a:r>
              <a:rPr lang="nb-NO" dirty="0"/>
              <a:t> avkryssingsboks</a:t>
            </a:r>
          </a:p>
          <a:p>
            <a:r>
              <a:rPr lang="nb-NO" dirty="0"/>
              <a:t>Kodebok</a:t>
            </a:r>
          </a:p>
          <a:p>
            <a:r>
              <a:rPr lang="nb-NO" dirty="0"/>
              <a:t>Egen URL</a:t>
            </a:r>
          </a:p>
          <a:p>
            <a:r>
              <a:rPr lang="nb-NO" dirty="0"/>
              <a:t>Anonym studentundersøkelse med epostinvitasjon</a:t>
            </a:r>
          </a:p>
          <a:p>
            <a:r>
              <a:rPr lang="nb-NO" dirty="0"/>
              <a:t>Lukket liste med «annet» der du får skrive inn selv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74708E5-9A90-2C4F-95F3-A0A6D1F5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10.09.2019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77EB8AA-160B-7B42-844A-46E5F396E5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46851013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uio-collage-13</Template>
  <TotalTime>18928</TotalTime>
  <Words>338</Words>
  <Application>Microsoft Macintosh PowerPoint</Application>
  <PresentationFormat>Skjermfremvisning (16:9)</PresentationFormat>
  <Paragraphs>87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4" baseType="lpstr">
      <vt:lpstr>Arial</vt:lpstr>
      <vt:lpstr>UIONorsk16-10</vt:lpstr>
      <vt:lpstr>Nettskjema.no  –sikker datainnsamling på nett</vt:lpstr>
      <vt:lpstr>Skjemaløsning på web</vt:lpstr>
      <vt:lpstr>Sikkerhet og personvern</vt:lpstr>
      <vt:lpstr>Tilgjengelighet </vt:lpstr>
      <vt:lpstr>Eks på skjema</vt:lpstr>
      <vt:lpstr>Modell</vt:lpstr>
      <vt:lpstr>3 skjematyper</vt:lpstr>
      <vt:lpstr>De som svarer logger inn</vt:lpstr>
      <vt:lpstr>«Nettskjema-diktafon» tilgjengelig for alle brukere</vt:lpstr>
      <vt:lpstr>Mobilapp for å ta bilder (i beta)</vt:lpstr>
      <vt:lpstr>PowerPoint-presentasjon</vt:lpstr>
      <vt:lpstr>demo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Tillit i mobilapper som samler inn senstive data</dc:title>
  <dc:creator>Dagfinn Bergsager</dc:creator>
  <cp:lastModifiedBy>Dagfinn Bergsager</cp:lastModifiedBy>
  <cp:revision>80</cp:revision>
  <cp:lastPrinted>2019-01-10T11:29:30Z</cp:lastPrinted>
  <dcterms:created xsi:type="dcterms:W3CDTF">2017-02-14T20:39:57Z</dcterms:created>
  <dcterms:modified xsi:type="dcterms:W3CDTF">2019-09-12T21:48:28Z</dcterms:modified>
</cp:coreProperties>
</file>