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753" r:id="rId2"/>
    <p:sldId id="691" r:id="rId3"/>
    <p:sldId id="3245" r:id="rId4"/>
    <p:sldId id="271" r:id="rId5"/>
    <p:sldId id="615" r:id="rId6"/>
    <p:sldId id="754" r:id="rId7"/>
    <p:sldId id="2146849479" r:id="rId8"/>
    <p:sldId id="2146849475" r:id="rId9"/>
    <p:sldId id="755" r:id="rId10"/>
    <p:sldId id="2146849477" r:id="rId11"/>
    <p:sldId id="756" r:id="rId12"/>
    <p:sldId id="2146849474" r:id="rId13"/>
    <p:sldId id="2146849434" r:id="rId14"/>
    <p:sldId id="2146849459" r:id="rId15"/>
    <p:sldId id="2146849427" r:id="rId16"/>
    <p:sldId id="3288" r:id="rId17"/>
    <p:sldId id="257" r:id="rId18"/>
    <p:sldId id="685" r:id="rId19"/>
    <p:sldId id="284" r:id="rId20"/>
    <p:sldId id="339" r:id="rId21"/>
    <p:sldId id="340" r:id="rId22"/>
    <p:sldId id="325" r:id="rId23"/>
    <p:sldId id="341" r:id="rId24"/>
    <p:sldId id="348" r:id="rId25"/>
    <p:sldId id="342" r:id="rId26"/>
    <p:sldId id="347" r:id="rId27"/>
    <p:sldId id="350" r:id="rId28"/>
    <p:sldId id="351" r:id="rId29"/>
    <p:sldId id="352" r:id="rId30"/>
    <p:sldId id="334" r:id="rId31"/>
    <p:sldId id="355" r:id="rId32"/>
    <p:sldId id="344" r:id="rId33"/>
    <p:sldId id="353" r:id="rId34"/>
    <p:sldId id="757" r:id="rId35"/>
    <p:sldId id="758" r:id="rId36"/>
    <p:sldId id="759" r:id="rId37"/>
    <p:sldId id="760" r:id="rId38"/>
    <p:sldId id="338" r:id="rId39"/>
    <p:sldId id="2146849480" r:id="rId40"/>
    <p:sldId id="2146849483" r:id="rId41"/>
    <p:sldId id="2146849481" r:id="rId42"/>
    <p:sldId id="2146849485" r:id="rId43"/>
    <p:sldId id="2146849476" r:id="rId4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23"/>
    <p:restoredTop sz="68036"/>
  </p:normalViewPr>
  <p:slideViewPr>
    <p:cSldViewPr snapToGrid="0" snapToObjects="1">
      <p:cViewPr varScale="1">
        <p:scale>
          <a:sx n="87" d="100"/>
          <a:sy n="87" d="100"/>
        </p:scale>
        <p:origin x="2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FD23C-78D4-2945-B5D2-5C7AC256C61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8A6325-FCEB-634F-A821-7347F33B0C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657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4D7A4-4B8D-3148-8FBC-547174134FB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870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 med gøy; men som et resultat av bra arbeid...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69732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1DA589-F782-9943-BC22-A6BB08CA58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6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531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Arbidstid</a:t>
            </a:r>
            <a:r>
              <a:rPr lang="nb-NO" dirty="0"/>
              <a:t> – </a:t>
            </a:r>
            <a:r>
              <a:rPr lang="nb-NO" dirty="0" err="1"/>
              <a:t>moby</a:t>
            </a:r>
            <a:endParaRPr lang="nb-NO" dirty="0"/>
          </a:p>
          <a:p>
            <a:r>
              <a:rPr lang="nb-NO" dirty="0"/>
              <a:t>Alene</a:t>
            </a:r>
          </a:p>
          <a:p>
            <a:r>
              <a:rPr lang="nb-NO" dirty="0"/>
              <a:t>Gjorde alt</a:t>
            </a:r>
          </a:p>
          <a:p>
            <a:r>
              <a:rPr lang="nb-NO" dirty="0" err="1"/>
              <a:t>Fint%dårlig</a:t>
            </a:r>
            <a:r>
              <a:rPr lang="nb-NO" dirty="0"/>
              <a:t> eller </a:t>
            </a:r>
            <a:r>
              <a:rPr lang="nb-NO" dirty="0" err="1"/>
              <a:t>stygt&amp;bra</a:t>
            </a:r>
            <a:endParaRPr lang="nb-NO" dirty="0"/>
          </a:p>
          <a:p>
            <a:r>
              <a:rPr lang="nb-NO" dirty="0"/>
              <a:t>Personlig </a:t>
            </a:r>
            <a:r>
              <a:rPr lang="nb-NO" dirty="0" err="1"/>
              <a:t>backlog</a:t>
            </a:r>
            <a:endParaRPr lang="nb-NO" dirty="0"/>
          </a:p>
          <a:p>
            <a:r>
              <a:rPr lang="nb-NO" dirty="0"/>
              <a:t>Genier visste alt</a:t>
            </a:r>
          </a:p>
          <a:p>
            <a:r>
              <a:rPr lang="nb-NO" dirty="0"/>
              <a:t>Alle singel </a:t>
            </a:r>
            <a:r>
              <a:rPr lang="nb-NO" dirty="0" err="1"/>
              <a:t>point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failure</a:t>
            </a:r>
            <a:endParaRPr lang="nb-NO" dirty="0"/>
          </a:p>
          <a:p>
            <a:r>
              <a:rPr lang="nb-NO" dirty="0"/>
              <a:t>Prosjekter fossefall</a:t>
            </a:r>
          </a:p>
          <a:p>
            <a:r>
              <a:rPr lang="nb-NO" dirty="0"/>
              <a:t>Systemer var monolitter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0531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25 år senere tilbake til start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1701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Alene</a:t>
            </a:r>
          </a:p>
          <a:p>
            <a:r>
              <a:rPr lang="nb-NO" dirty="0"/>
              <a:t>Fossefall</a:t>
            </a:r>
          </a:p>
          <a:p>
            <a:r>
              <a:rPr lang="nb-NO" dirty="0"/>
              <a:t>Sluttet</a:t>
            </a:r>
          </a:p>
          <a:p>
            <a:r>
              <a:rPr lang="nb-NO" dirty="0"/>
              <a:t>Personlig </a:t>
            </a:r>
            <a:r>
              <a:rPr lang="nb-NO" dirty="0" err="1"/>
              <a:t>backlog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562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Autonome team: </a:t>
            </a:r>
            <a:r>
              <a:rPr lang="nb-NO" dirty="0" err="1"/>
              <a:t>ux</a:t>
            </a:r>
            <a:r>
              <a:rPr lang="nb-NO" dirty="0"/>
              <a:t>, front back</a:t>
            </a:r>
          </a:p>
          <a:p>
            <a:r>
              <a:rPr lang="nb-NO" dirty="0"/>
              <a:t>Ukevakt</a:t>
            </a:r>
          </a:p>
          <a:p>
            <a:r>
              <a:rPr lang="nb-NO" dirty="0"/>
              <a:t>Mulig prioritere gode folk, lite konsekvenser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134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75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69EAAB-A23E-402B-8FBE-2CF7BDCE6F8E}" type="slidenum">
              <a:rPr lang="nb-NO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8772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D5EE58-2F23-2144-9B87-DEE0BF91BFE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859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Avidentifisert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E4A329-CFB2-BF46-81F2-7CA1605787B5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7873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218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3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26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b-NO" b="0" i="0" u="none" strike="noStrike" dirty="0">
              <a:solidFill>
                <a:srgbClr val="D7D8DA"/>
              </a:solidFill>
              <a:effectLst/>
              <a:highlight>
                <a:srgbClr val="2D2E39"/>
              </a:highlight>
              <a:latin typeface="Helvetica" pitchFamily="2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214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b="0" i="0" u="none" strike="noStrike" dirty="0">
              <a:solidFill>
                <a:srgbClr val="1F1F1F"/>
              </a:solidFill>
              <a:effectLst/>
              <a:latin typeface="Google San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19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3991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440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72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901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940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165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78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191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999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325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A6325-FCEB-634F-A821-7347F33B0C0F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9023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image" Target="../media/image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F74838-2760-5A4C-9AA3-08BE229BF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B899F-69AF-5549-BE73-C39321B09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740DB6-6013-3046-8061-8B82FA22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077CAE5-9348-0247-B77F-3270D110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828E24-16B3-6B4E-9ACA-93DBE4BA2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649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605C6A-C606-F144-8786-4F940FEDC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541A6-9E84-6749-8AEF-439FD90A9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9BDA07B-E977-F746-81D6-8DFF67441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76B87E-27C7-DE4B-864D-E85DEB60A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A340AEB-D1FD-0C47-9CEF-98DF4D7A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558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159477-1DDF-7243-9FB0-B1A849DE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9CFD41-AAE5-0343-93E8-061328B9A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1B0D36-A451-864E-BFBF-1B13A2BF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338428-24FD-1444-8DE6-292676FC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C2D747-6FCC-6544-97A0-36E4A6F6D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048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E3A9A7-AC52-A94E-922B-6866F814F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3EC99E9-0014-FC41-93FB-28320EE385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2E41C2C-963B-6B4D-BDE2-F1148408F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4440096-7DE8-5C47-8554-CD2CD00CD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525256C-0D55-2040-9B1F-E3BB4B230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071032F-4B11-1140-8317-ECC75864E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74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063CC3-CF43-8F4A-84C1-504F60728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C8916D2-05B3-254F-82BD-51D173B1BC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1C816B-6EC5-8E43-A7E8-684B7A87B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97A240C1-8E02-8D45-9520-A59D6478B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FF34A4C-0C81-E745-969A-E254DAE685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99E6421-F496-3E43-9582-8DFA7B028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7D74585-3E96-3249-BB26-76822FB9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3D29284-85FB-9542-BD37-5F09D251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057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2F2E7E-4904-3848-899A-CAFDA903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99E4034-52BE-CD43-8C22-57BE4CB4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9512E3C-7475-6E48-81D4-49FD1067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2A7C7B0-7091-6849-B951-03CD2374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418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502A5F1-CF44-C641-B041-FC476328B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7CE3FFE-0581-104A-968F-C52210FC9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070E81-B5DD-3A4F-991E-A03D81CDB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351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BB416C-66D0-1147-894D-4FFBDB5C1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E942BBF-505D-D64D-B2F2-0BC783027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46E532-1C96-5444-B716-6FF316D23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1569690-A711-7A45-9DE5-6864AA907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B1211AD-48C1-384E-9849-D6181A116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8E9C2C5-F8B8-094D-BF32-C96DD1B24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860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1292BE-DA96-054C-B14F-3D922956B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F8968A-DBB2-EC44-A31A-5D646B606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634022-21A4-3248-B3C3-7F20A35B07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25762B1-F8A8-0D4C-96B2-93995221D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28D6D50-5368-1445-A63C-BDAE5CB0C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316EBFB-BA9A-C844-AF6F-7FE227526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330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1EBDEE-F2E9-CD4C-886D-B1E1A63D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66726DE-6270-E84A-ABB0-98D76CCF6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83D0609-82E1-6544-B690-A7F6200D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876591-6406-4C4F-97A1-A22E0C6E7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F4A171-5C53-C14B-9608-20F08C6C5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9913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1ABE529-808C-0B47-A083-F88DC78F72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8DA961-D5EA-5445-B09C-40DEC9FCA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D39C09-47F2-8F42-AF08-72107892D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77750B-49EA-1C49-9B07-6251FACCB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A4E142-F94E-FE41-9A8B-6921DCB0B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596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1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3375168"/>
            <a:ext cx="5716963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4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1"/>
            </a:lvl1pPr>
            <a:lvl2pPr marL="457211" indent="0" algn="ctr">
              <a:buNone/>
              <a:defRPr sz="2000"/>
            </a:lvl2pPr>
            <a:lvl3pPr marL="914424" indent="0" algn="ctr">
              <a:buNone/>
              <a:defRPr sz="1800"/>
            </a:lvl3pPr>
            <a:lvl4pPr marL="1371635" indent="0" algn="ctr">
              <a:buNone/>
              <a:defRPr sz="1600"/>
            </a:lvl4pPr>
            <a:lvl5pPr marL="1828845" indent="0" algn="ctr">
              <a:buNone/>
              <a:defRPr sz="1600"/>
            </a:lvl5pPr>
            <a:lvl6pPr marL="2286058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3" cy="226283"/>
          </a:xfrm>
        </p:spPr>
        <p:txBody>
          <a:bodyPr/>
          <a:lstStyle>
            <a:lvl1pPr marL="0" indent="0">
              <a:buNone/>
              <a:defRPr sz="1751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751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5"/>
            <a:ext cx="5716963" cy="365125"/>
          </a:xfrm>
        </p:spPr>
        <p:txBody>
          <a:bodyPr lIns="0" tIns="0" rIns="0" bIns="0"/>
          <a:lstStyle>
            <a:lvl1pPr>
              <a:defRPr sz="175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33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addin_colorbox</a:t>
            </a:r>
            <a:endParaRPr lang="nb-NO" sz="1351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addin_title</a:t>
            </a:r>
            <a:endParaRPr lang="nb-NO" sz="1351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addin_text</a:t>
            </a:r>
            <a:endParaRPr lang="nb-NO" sz="1351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addin_image</a:t>
            </a:r>
            <a:endParaRPr lang="nb-NO" sz="1351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1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addin_logo</a:t>
            </a:r>
            <a:endParaRPr lang="nb-NO" sz="1351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5" y="5457094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324407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005905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A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B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C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D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E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/>
              <a:t>Punkt F</a:t>
            </a:r>
          </a:p>
          <a:p>
            <a:pPr lvl="1"/>
            <a:r>
              <a:rPr lang="nb-NO" noProof="0"/>
              <a:t>Second </a:t>
            </a:r>
            <a:r>
              <a:rPr lang="nb-NO" noProof="0" err="1"/>
              <a:t>level</a:t>
            </a:r>
            <a:endParaRPr lang="nb-NO" noProof="0"/>
          </a:p>
          <a:p>
            <a:pPr lvl="2"/>
            <a:r>
              <a:rPr lang="nb-NO" noProof="0"/>
              <a:t>Third </a:t>
            </a:r>
            <a:r>
              <a:rPr lang="nb-NO" noProof="0" err="1"/>
              <a:t>level</a:t>
            </a:r>
            <a:endParaRPr lang="nb-NO" noProof="0"/>
          </a:p>
          <a:p>
            <a:pPr lvl="3"/>
            <a:r>
              <a:rPr lang="nb-NO" noProof="0" err="1"/>
              <a:t>Fourth</a:t>
            </a:r>
            <a:r>
              <a:rPr lang="nb-NO" noProof="0"/>
              <a:t> </a:t>
            </a:r>
            <a:r>
              <a:rPr lang="nb-NO" noProof="0" err="1"/>
              <a:t>level</a:t>
            </a:r>
            <a:endParaRPr lang="nb-NO" noProof="0"/>
          </a:p>
          <a:p>
            <a:pPr lvl="4"/>
            <a:r>
              <a:rPr lang="nb-NO" noProof="0"/>
              <a:t>Fifth </a:t>
            </a:r>
            <a:r>
              <a:rPr lang="nb-NO" noProof="0" err="1"/>
              <a:t>level</a:t>
            </a:r>
            <a:endParaRPr lang="nb-NO" noProof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73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644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1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69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addin_colorbox</a:t>
            </a:r>
            <a:endParaRPr lang="nb-NO" sz="1351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addin_title</a:t>
            </a:r>
            <a:endParaRPr lang="nb-NO" sz="1351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addin_text</a:t>
            </a:r>
            <a:endParaRPr lang="nb-NO" sz="1351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addin_image</a:t>
            </a:r>
            <a:endParaRPr lang="nb-NO" sz="1351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7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1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09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addin_logo</a:t>
            </a:r>
            <a:endParaRPr lang="nb-NO" sz="1351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5" y="5457094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1" dirty="0" err="1"/>
              <a:t>kapforHvit</a:t>
            </a:r>
            <a:r>
              <a:rPr lang="nb-NO" sz="1351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3" y="381855"/>
            <a:ext cx="5619583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33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2235879"/>
            <a:ext cx="5716963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7" y="4237774"/>
            <a:ext cx="5716963" cy="75723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4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1"/>
            </a:lvl1pPr>
            <a:lvl2pPr marL="457211" indent="0" algn="ctr">
              <a:buNone/>
              <a:defRPr sz="2000"/>
            </a:lvl2pPr>
            <a:lvl3pPr marL="914424" indent="0" algn="ctr">
              <a:buNone/>
              <a:defRPr sz="1800"/>
            </a:lvl3pPr>
            <a:lvl4pPr marL="1371635" indent="0" algn="ctr">
              <a:buNone/>
              <a:defRPr sz="1600"/>
            </a:lvl4pPr>
            <a:lvl5pPr marL="1828845" indent="0" algn="ctr">
              <a:buNone/>
              <a:defRPr sz="1600"/>
            </a:lvl5pPr>
            <a:lvl6pPr marL="2286058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3" cy="226283"/>
          </a:xfrm>
        </p:spPr>
        <p:txBody>
          <a:bodyPr/>
          <a:lstStyle>
            <a:lvl1pPr marL="0" indent="0">
              <a:buNone/>
              <a:defRPr sz="1751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7"/>
            <a:ext cx="5716963" cy="226283"/>
          </a:xfrm>
        </p:spPr>
        <p:txBody>
          <a:bodyPr/>
          <a:lstStyle>
            <a:lvl1pPr marL="0" indent="0">
              <a:buNone/>
              <a:defRPr sz="1751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5"/>
            <a:ext cx="5716963" cy="365125"/>
          </a:xfrm>
        </p:spPr>
        <p:txBody>
          <a:bodyPr lIns="0" tIns="0" rIns="0" bIns="0"/>
          <a:lstStyle>
            <a:lvl1pPr>
              <a:defRPr sz="1751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12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5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11" indent="0" algn="ctr">
              <a:buNone/>
              <a:defRPr sz="2000"/>
            </a:lvl2pPr>
            <a:lvl3pPr marL="914424" indent="0" algn="ctr">
              <a:buNone/>
              <a:defRPr sz="1800"/>
            </a:lvl3pPr>
            <a:lvl4pPr marL="1371635" indent="0" algn="ctr">
              <a:buNone/>
              <a:defRPr sz="1600"/>
            </a:lvl4pPr>
            <a:lvl5pPr marL="1828845" indent="0" algn="ctr">
              <a:buNone/>
              <a:defRPr sz="1600"/>
            </a:lvl5pPr>
            <a:lvl6pPr marL="2286058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70" y="1704043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3807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21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A0372A8-96D0-0042-BD2F-363B1F272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F8ECF0-4E26-514E-BF57-8CFB0E3FF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C490A86-D211-9F49-A023-4800A0DD8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4B6647-1908-FB41-BBB3-485649A2FC79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F26CA72-1422-9E4F-B361-34263D1B58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D28F07-1B94-9344-A566-1C4AC4DA46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50C802-9BA7-E047-A374-D1CC559F747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728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66.png"/><Relationship Id="rId4" Type="http://schemas.openxmlformats.org/officeDocument/2006/relationships/notesSlide" Target="../notesSlides/notesSlide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69.png"/><Relationship Id="rId4" Type="http://schemas.openxmlformats.org/officeDocument/2006/relationships/notesSlide" Target="../notesSlides/notesSlide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321" y="569"/>
            <a:ext cx="5979681" cy="6857433"/>
          </a:xfrm>
          <a:prstGeom prst="rect">
            <a:avLst/>
          </a:prstGeom>
        </p:spPr>
      </p:pic>
      <p:pic>
        <p:nvPicPr>
          <p:cNvPr id="10" name="logo_" descr="UiO Segl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36" cy="1025436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7197" y="1261299"/>
            <a:ext cx="5716963" cy="368968"/>
          </a:xfrm>
        </p:spPr>
        <p:txBody>
          <a:bodyPr>
            <a:normAutofit/>
          </a:bodyPr>
          <a:lstStyle/>
          <a:p>
            <a:pPr>
              <a:buClr>
                <a:srgbClr val="000000"/>
              </a:buClr>
            </a:pPr>
            <a:r>
              <a:rPr lang="en-US" sz="1400" dirty="0">
                <a:solidFill>
                  <a:srgbClr val="000000"/>
                </a:solidFill>
                <a:latin typeface="Bookman Old Style" panose="02050604050505020204" pitchFamily="18" charset="0"/>
              </a:rPr>
              <a:t>IT-</a:t>
            </a:r>
            <a:r>
              <a:rPr lang="en-US" sz="1400" dirty="0" err="1">
                <a:solidFill>
                  <a:srgbClr val="000000"/>
                </a:solidFill>
                <a:latin typeface="Bookman Old Style" panose="02050604050505020204" pitchFamily="18" charset="0"/>
              </a:rPr>
              <a:t>avdelingen</a:t>
            </a:r>
            <a:endParaRPr lang="en-US" sz="1400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037" y="3375169"/>
            <a:ext cx="5716963" cy="1261001"/>
          </a:xfrm>
        </p:spPr>
        <p:txBody>
          <a:bodyPr>
            <a:normAutofit/>
          </a:bodyPr>
          <a:lstStyle/>
          <a:p>
            <a:r>
              <a:rPr lang="nb-NO" dirty="0"/>
              <a:t>Teamorganisering</a:t>
            </a:r>
          </a:p>
        </p:txBody>
      </p:sp>
      <p:sp>
        <p:nvSpPr>
          <p:cNvPr id="9" name="Subtitle 4"/>
          <p:cNvSpPr>
            <a:spLocks noGrp="1"/>
          </p:cNvSpPr>
          <p:nvPr>
            <p:ph type="subTitle" idx="1"/>
          </p:nvPr>
        </p:nvSpPr>
        <p:spPr>
          <a:xfrm>
            <a:off x="379037" y="5989769"/>
            <a:ext cx="5716963" cy="258079"/>
          </a:xfrm>
        </p:spPr>
        <p:txBody>
          <a:bodyPr>
            <a:normAutofit fontScale="40000" lnSpcReduction="20000"/>
          </a:bodyPr>
          <a:lstStyle/>
          <a:p>
            <a:r>
              <a:rPr lang="nb-NO" dirty="0"/>
              <a:t>Dagfinn Bergsager</a:t>
            </a:r>
          </a:p>
          <a:p>
            <a:r>
              <a:rPr lang="nb-NO" dirty="0"/>
              <a:t>Vise under IT-Direktør, UiO</a:t>
            </a:r>
          </a:p>
          <a:p>
            <a:endParaRPr lang="nb-NO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3" cy="226283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912CDA-6D06-9EB0-824E-AA47C9E6CEA7}"/>
              </a:ext>
            </a:extLst>
          </p:cNvPr>
          <p:cNvSpPr txBox="1"/>
          <p:nvPr/>
        </p:nvSpPr>
        <p:spPr>
          <a:xfrm>
            <a:off x="230037" y="481599"/>
            <a:ext cx="4421082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4267" dirty="0"/>
              <a:t>Universitetet </a:t>
            </a:r>
            <a:r>
              <a:rPr lang="en-GB" sz="4267" dirty="0" err="1"/>
              <a:t>i</a:t>
            </a:r>
            <a:r>
              <a:rPr lang="en-GB" sz="4267" dirty="0"/>
              <a:t> Oslo</a:t>
            </a:r>
            <a:endParaRPr lang="en-NO" sz="4267" dirty="0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2FDFD2-5661-FBB1-9BEC-E2B7CCE9C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tekst, skjermbilde, bord, Nettsted&#10;&#10;Automatisk generert beskrivelse">
            <a:extLst>
              <a:ext uri="{FF2B5EF4-FFF2-40B4-BE49-F238E27FC236}">
                <a16:creationId xmlns:a16="http://schemas.microsoft.com/office/drawing/2014/main" id="{0B2C250B-BE69-35AB-D798-5CC1AC372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611" y="74719"/>
            <a:ext cx="10115550" cy="6826548"/>
          </a:xfrm>
        </p:spPr>
      </p:pic>
    </p:spTree>
    <p:extLst>
      <p:ext uri="{BB962C8B-B14F-4D97-AF65-F5344CB8AC3E}">
        <p14:creationId xmlns:p14="http://schemas.microsoft.com/office/powerpoint/2010/main" val="1394939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6" r="20926"/>
          <a:stretch>
            <a:fillRect/>
          </a:stretch>
        </p:blipFill>
        <p:spPr/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9DEB339-80A6-7BC2-D758-9306A07DD1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62500" lnSpcReduction="20000"/>
          </a:bodyPr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89121" cy="812608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37067" y="3881503"/>
            <a:ext cx="5299900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sz="4400" b="1" dirty="0"/>
              <a:t> IT-avdelingen ved Universitetet i Oslo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8466" y="5568719"/>
            <a:ext cx="1025436" cy="102542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/>
          <p:cNvSpPr>
            <a:spLocks noGrp="1"/>
          </p:cNvSpPr>
          <p:nvPr>
            <p:ph sz="half" idx="30"/>
          </p:nvPr>
        </p:nvSpPr>
        <p:spPr>
          <a:xfrm>
            <a:off x="256776" y="1625194"/>
            <a:ext cx="6081616" cy="4691538"/>
          </a:xfrm>
          <a:solidFill>
            <a:schemeClr val="bg1">
              <a:alpha val="63000"/>
            </a:schemeClr>
          </a:solidFill>
        </p:spPr>
        <p:txBody>
          <a:bodyPr>
            <a:normAutofit fontScale="92500" lnSpcReduction="10000"/>
          </a:bodyPr>
          <a:lstStyle/>
          <a:p>
            <a:pPr fontAlgn="base"/>
            <a:r>
              <a:rPr lang="nb-NO" dirty="0"/>
              <a:t>350+ årsverk</a:t>
            </a:r>
          </a:p>
          <a:p>
            <a:pPr fontAlgn="base"/>
            <a:r>
              <a:rPr lang="nb-NO" dirty="0"/>
              <a:t>Forvalter 424 millioner kroner i året</a:t>
            </a:r>
          </a:p>
          <a:p>
            <a:pPr fontAlgn="base"/>
            <a:r>
              <a:rPr lang="nb-NO" dirty="0"/>
              <a:t>Driftede enheter: 21.000 +</a:t>
            </a:r>
          </a:p>
          <a:p>
            <a:pPr fontAlgn="base"/>
            <a:r>
              <a:rPr lang="nb-NO" dirty="0"/>
              <a:t>Antall fysiske servere: 530+</a:t>
            </a:r>
          </a:p>
          <a:p>
            <a:pPr fontAlgn="base"/>
            <a:r>
              <a:rPr lang="nb-NO" dirty="0"/>
              <a:t>VMs: 5.500+</a:t>
            </a:r>
          </a:p>
          <a:p>
            <a:pPr fontAlgn="base"/>
            <a:r>
              <a:rPr lang="nb-NO" dirty="0"/>
              <a:t>Lagring: 64.866 TB</a:t>
            </a:r>
          </a:p>
          <a:p>
            <a:pPr fontAlgn="base"/>
            <a:r>
              <a:rPr lang="nb-NO" dirty="0" err="1"/>
              <a:t>Wifi-pkt</a:t>
            </a:r>
            <a:r>
              <a:rPr lang="nb-NO" dirty="0"/>
              <a:t>: 2.065</a:t>
            </a:r>
          </a:p>
          <a:p>
            <a:pPr fontAlgn="base"/>
            <a:r>
              <a:rPr lang="nb-NO" dirty="0"/>
              <a:t>Drifter NIX</a:t>
            </a:r>
          </a:p>
          <a:p>
            <a:pPr fontAlgn="base"/>
            <a:r>
              <a:rPr lang="nb-NO" dirty="0"/>
              <a:t>HPC:</a:t>
            </a:r>
          </a:p>
          <a:p>
            <a:pPr lvl="1" fontAlgn="base"/>
            <a:r>
              <a:rPr lang="nb-NO" dirty="0">
                <a:solidFill>
                  <a:schemeClr val="tx1"/>
                </a:solidFill>
              </a:rPr>
              <a:t>2 små anlegg </a:t>
            </a:r>
            <a:r>
              <a:rPr lang="nb-NO" dirty="0" err="1">
                <a:solidFill>
                  <a:schemeClr val="tx1"/>
                </a:solidFill>
              </a:rPr>
              <a:t>ca</a:t>
            </a:r>
            <a:r>
              <a:rPr lang="nb-NO" dirty="0">
                <a:solidFill>
                  <a:schemeClr val="tx1"/>
                </a:solidFill>
              </a:rPr>
              <a:t> 2 x 3500 </a:t>
            </a:r>
            <a:r>
              <a:rPr lang="nb-NO" dirty="0" err="1">
                <a:solidFill>
                  <a:schemeClr val="tx1"/>
                </a:solidFill>
              </a:rPr>
              <a:t>cores</a:t>
            </a:r>
            <a:br>
              <a:rPr lang="nb-NO" dirty="0">
                <a:solidFill>
                  <a:schemeClr val="tx1"/>
                </a:solidFill>
              </a:rPr>
            </a:br>
            <a:r>
              <a:rPr lang="nb-NO" dirty="0">
                <a:solidFill>
                  <a:schemeClr val="tx1"/>
                </a:solidFill>
              </a:rPr>
              <a:t>+ </a:t>
            </a:r>
            <a:r>
              <a:rPr lang="nb-NO" dirty="0" err="1">
                <a:solidFill>
                  <a:schemeClr val="tx1"/>
                </a:solidFill>
              </a:rPr>
              <a:t>ca</a:t>
            </a:r>
            <a:r>
              <a:rPr lang="nb-NO" dirty="0">
                <a:solidFill>
                  <a:schemeClr val="tx1"/>
                </a:solidFill>
              </a:rPr>
              <a:t> 40 GPU av ymse sort</a:t>
            </a:r>
          </a:p>
          <a:p>
            <a:pPr lvl="1" fontAlgn="base"/>
            <a:r>
              <a:rPr lang="nb-NO" dirty="0">
                <a:solidFill>
                  <a:schemeClr val="tx1"/>
                </a:solidFill>
              </a:rPr>
              <a:t>Samarbeid med Sigma2</a:t>
            </a:r>
          </a:p>
          <a:p>
            <a:pPr marL="0" indent="0" fontAlgn="base">
              <a:buNone/>
            </a:pPr>
            <a:endParaRPr lang="nb-NO" dirty="0"/>
          </a:p>
          <a:p>
            <a:pPr marL="0" indent="0" fontAlgn="base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249927" y="541268"/>
            <a:ext cx="5603683" cy="542659"/>
          </a:xfrm>
        </p:spPr>
        <p:txBody>
          <a:bodyPr>
            <a:normAutofit fontScale="90000"/>
          </a:bodyPr>
          <a:lstStyle/>
          <a:p>
            <a:r>
              <a:rPr lang="nb-NO" dirty="0"/>
              <a:t>IT-avdelingen </a:t>
            </a:r>
            <a:r>
              <a:rPr lang="nb-NO" dirty="0" err="1"/>
              <a:t>fun-facts</a:t>
            </a:r>
            <a:endParaRPr lang="nb-NO" dirty="0"/>
          </a:p>
        </p:txBody>
      </p:sp>
      <p:pic>
        <p:nvPicPr>
          <p:cNvPr id="3" name="Picture 2" descr="A group of people around a table with laptops&#10;&#10;Description automatically generated">
            <a:extLst>
              <a:ext uri="{FF2B5EF4-FFF2-40B4-BE49-F238E27FC236}">
                <a16:creationId xmlns:a16="http://schemas.microsoft.com/office/drawing/2014/main" id="{3660FAE9-93A3-2FC0-3918-38B6250A8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392" y="1"/>
            <a:ext cx="5853608" cy="4492977"/>
          </a:xfrm>
          <a:prstGeom prst="rect">
            <a:avLst/>
          </a:prstGeom>
        </p:spPr>
      </p:pic>
      <p:pic>
        <p:nvPicPr>
          <p:cNvPr id="7" name="Picture 6" descr="A close-up of a planet&#10;&#10;Description automatically generated">
            <a:extLst>
              <a:ext uri="{FF2B5EF4-FFF2-40B4-BE49-F238E27FC236}">
                <a16:creationId xmlns:a16="http://schemas.microsoft.com/office/drawing/2014/main" id="{AD2A7838-EA14-5CC7-BE26-758B00A1B2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3910" y="4712382"/>
            <a:ext cx="3567289" cy="19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67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phone&#10;&#10;Description automatically generated">
            <a:extLst>
              <a:ext uri="{FF2B5EF4-FFF2-40B4-BE49-F238E27FC236}">
                <a16:creationId xmlns:a16="http://schemas.microsoft.com/office/drawing/2014/main" id="{56628B06-A9A1-8894-6941-ABFD611BB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57"/>
            <a:ext cx="7260285" cy="6858000"/>
          </a:xfrm>
          <a:prstGeom prst="rect">
            <a:avLst/>
          </a:prstGeom>
        </p:spPr>
      </p:pic>
      <p:pic>
        <p:nvPicPr>
          <p:cNvPr id="4" name="Picture 3" descr="A person sitting on a table&#10;&#10;Description automatically generated">
            <a:extLst>
              <a:ext uri="{FF2B5EF4-FFF2-40B4-BE49-F238E27FC236}">
                <a16:creationId xmlns:a16="http://schemas.microsoft.com/office/drawing/2014/main" id="{9FAB48C4-8439-DD56-6BB2-4B9BE7CEF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057" y="84608"/>
            <a:ext cx="5668566" cy="6858000"/>
          </a:xfrm>
          <a:prstGeom prst="rect">
            <a:avLst/>
          </a:prstGeom>
        </p:spPr>
      </p:pic>
      <p:pic>
        <p:nvPicPr>
          <p:cNvPr id="5" name="Content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69C2E01F-CD8A-147C-E5D5-8F5ADB92F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657381" y="1825625"/>
            <a:ext cx="4877238" cy="4351338"/>
          </a:xfrm>
        </p:spPr>
      </p:pic>
      <p:pic>
        <p:nvPicPr>
          <p:cNvPr id="7" name="Picture 6" descr="A person typing on a computer&#10;&#10;Description automatically generated">
            <a:extLst>
              <a:ext uri="{FF2B5EF4-FFF2-40B4-BE49-F238E27FC236}">
                <a16:creationId xmlns:a16="http://schemas.microsoft.com/office/drawing/2014/main" id="{FDD8987A-B087-28E4-E159-B365280A4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8118" y="401444"/>
            <a:ext cx="6664175" cy="6858000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70E918BA-BA7B-4E60-D2C0-21C9182115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184" y="0"/>
            <a:ext cx="5653462" cy="6858000"/>
          </a:xfrm>
          <a:prstGeom prst="rect">
            <a:avLst/>
          </a:prstGeom>
        </p:spPr>
      </p:pic>
      <p:pic>
        <p:nvPicPr>
          <p:cNvPr id="11" name="Picture 10" descr="A screenshot of a phone and a person talking&#10;&#10;Description automatically generated">
            <a:extLst>
              <a:ext uri="{FF2B5EF4-FFF2-40B4-BE49-F238E27FC236}">
                <a16:creationId xmlns:a16="http://schemas.microsoft.com/office/drawing/2014/main" id="{E3015D2A-E76F-3A1A-BB41-AA18C8B512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6930" y="-116114"/>
            <a:ext cx="4448432" cy="6858000"/>
          </a:xfrm>
          <a:prstGeom prst="rect">
            <a:avLst/>
          </a:prstGeom>
        </p:spPr>
      </p:pic>
      <p:pic>
        <p:nvPicPr>
          <p:cNvPr id="13" name="Picture 12" descr="A person typing on a computer&#10;&#10;Description automatically generated">
            <a:extLst>
              <a:ext uri="{FF2B5EF4-FFF2-40B4-BE49-F238E27FC236}">
                <a16:creationId xmlns:a16="http://schemas.microsoft.com/office/drawing/2014/main" id="{D250206B-2644-8EA4-BCA6-50D70AFFA5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280" y="1511641"/>
            <a:ext cx="5721857" cy="550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72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klær, mann, Menneskeansikt, person&#10;&#10;Automatisk generert beskrivelse">
            <a:extLst>
              <a:ext uri="{FF2B5EF4-FFF2-40B4-BE49-F238E27FC236}">
                <a16:creationId xmlns:a16="http://schemas.microsoft.com/office/drawing/2014/main" id="{1AA13811-C73D-93EB-FA6B-993D2CD0A7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5007" b="1000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86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Menneskeansikt, skjermbilde, mann&#10;&#10;Automatisk generert beskrivelse">
            <a:extLst>
              <a:ext uri="{FF2B5EF4-FFF2-40B4-BE49-F238E27FC236}">
                <a16:creationId xmlns:a16="http://schemas.microsoft.com/office/drawing/2014/main" id="{470A8730-CF12-36B6-883B-78CFE1B6A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1826" y="0"/>
            <a:ext cx="11193917" cy="699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25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78C2EF1-B74D-7B49-345D-84C272EF7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56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BC633C-2239-AA5B-A6FE-134E08596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4" descr="Et bilde som inneholder person, mann, computer, innendørs&#10;&#10;Automatisk generert beskrivelse">
            <a:extLst>
              <a:ext uri="{FF2B5EF4-FFF2-40B4-BE49-F238E27FC236}">
                <a16:creationId xmlns:a16="http://schemas.microsoft.com/office/drawing/2014/main" id="{B2464C8A-997F-281C-DC8F-1B1F3F175C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" y="3147"/>
            <a:ext cx="10515600" cy="6854853"/>
          </a:xfrm>
        </p:spPr>
      </p:pic>
    </p:spTree>
    <p:extLst>
      <p:ext uri="{BB962C8B-B14F-4D97-AF65-F5344CB8AC3E}">
        <p14:creationId xmlns:p14="http://schemas.microsoft.com/office/powerpoint/2010/main" val="21829156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klær, innendørs, person, mann&#10;&#10;Automatisk generert beskrivelse">
            <a:extLst>
              <a:ext uri="{FF2B5EF4-FFF2-40B4-BE49-F238E27FC236}">
                <a16:creationId xmlns:a16="http://schemas.microsoft.com/office/drawing/2014/main" id="{2B1D0847-435B-7985-C45C-C3CC3BDD4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389547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rtrett av en mann">
            <a:extLst>
              <a:ext uri="{FF2B5EF4-FFF2-40B4-BE49-F238E27FC236}">
                <a16:creationId xmlns:a16="http://schemas.microsoft.com/office/drawing/2014/main" id="{4FEA615D-2BCE-F19E-D25E-E19F4F8505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65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659B537-4CE3-165C-023B-28ECB7CF5E4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30B2796-347F-6CF0-B513-A36F5667612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36716" y="881598"/>
            <a:ext cx="6652124" cy="4816296"/>
          </a:xfrm>
        </p:spPr>
        <p:txBody>
          <a:bodyPr vert="horz" lIns="0" tIns="0" rIns="0" bIns="0" rtlCol="0" anchor="ctr">
            <a:noAutofit/>
          </a:bodyPr>
          <a:lstStyle/>
          <a:p>
            <a:endParaRPr lang="nb-NO" sz="3000">
              <a:cs typeface="Arial"/>
            </a:endParaRPr>
          </a:p>
          <a:p>
            <a:pPr>
              <a:buNone/>
            </a:pPr>
            <a:endParaRPr lang="nb-NO" sz="3000">
              <a:solidFill>
                <a:srgbClr val="FF0000"/>
              </a:solidFill>
              <a:cs typeface="Arial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DB9DBDB-8906-BA70-A8A0-8A8E853209F0}"/>
              </a:ext>
            </a:extLst>
          </p:cNvPr>
          <p:cNvSpPr>
            <a:spLocks noGrp="1"/>
          </p:cNvSpPr>
          <p:nvPr/>
        </p:nvSpPr>
        <p:spPr>
          <a:xfrm>
            <a:off x="373542" y="507492"/>
            <a:ext cx="11431664" cy="75406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600"/>
              <a:t>Mine studier er en persontilpasset </a:t>
            </a:r>
            <a:br>
              <a:rPr lang="nb-NO" sz="3600"/>
            </a:br>
            <a:r>
              <a:rPr lang="nb-NO" sz="3600"/>
              <a:t>inngangsvei til det digitale læringsmiljøet</a:t>
            </a:r>
            <a:endParaRPr lang="nb-NO" sz="3600">
              <a:cs typeface="Arial"/>
            </a:endParaRPr>
          </a:p>
        </p:txBody>
      </p:sp>
      <p:pic>
        <p:nvPicPr>
          <p:cNvPr id="14" name="Bilde 13" descr="Et bilde som inneholder tekst, skjermbilde, display, Font&#10;&#10;Automatisk generert beskrivelse">
            <a:extLst>
              <a:ext uri="{FF2B5EF4-FFF2-40B4-BE49-F238E27FC236}">
                <a16:creationId xmlns:a16="http://schemas.microsoft.com/office/drawing/2014/main" id="{EEF881DE-27C6-5FA1-8F27-D88551EE1E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6" r="229" b="32060"/>
          <a:stretch/>
        </p:blipFill>
        <p:spPr>
          <a:xfrm>
            <a:off x="8487330" y="1914401"/>
            <a:ext cx="3257428" cy="2671809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Bilde 14" descr="Et bilde som inneholder tekst, skjermbilde, diagram, nummer&#10;&#10;Automatisk generert beskrivelse">
            <a:extLst>
              <a:ext uri="{FF2B5EF4-FFF2-40B4-BE49-F238E27FC236}">
                <a16:creationId xmlns:a16="http://schemas.microsoft.com/office/drawing/2014/main" id="{AD2CED21-6448-4A42-C6F9-A39DC23945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69" r="-239" b="9819"/>
          <a:stretch/>
        </p:blipFill>
        <p:spPr>
          <a:xfrm>
            <a:off x="5968108" y="2421975"/>
            <a:ext cx="3173167" cy="2623077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Bilde 4" descr="Tools @ UiA">
            <a:extLst>
              <a:ext uri="{FF2B5EF4-FFF2-40B4-BE49-F238E27FC236}">
                <a16:creationId xmlns:a16="http://schemas.microsoft.com/office/drawing/2014/main" id="{F0592A62-5912-1823-FEA0-8B6B945DE4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7791" y="4179404"/>
            <a:ext cx="2743200" cy="685800"/>
          </a:xfrm>
          <a:prstGeom prst="rect">
            <a:avLst/>
          </a:prstGeom>
        </p:spPr>
      </p:pic>
      <p:pic>
        <p:nvPicPr>
          <p:cNvPr id="6" name="Bilde 5" descr="hiof-logo-nor-black-v1.0.0 - tautdanning.no">
            <a:extLst>
              <a:ext uri="{FF2B5EF4-FFF2-40B4-BE49-F238E27FC236}">
                <a16:creationId xmlns:a16="http://schemas.microsoft.com/office/drawing/2014/main" id="{BB5C6E6B-28F4-EBAC-315F-204E9F1D24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662" y="3118746"/>
            <a:ext cx="2743197" cy="786160"/>
          </a:xfrm>
          <a:prstGeom prst="rect">
            <a:avLst/>
          </a:prstGeom>
        </p:spPr>
      </p:pic>
      <p:pic>
        <p:nvPicPr>
          <p:cNvPr id="7" name="Bilde 6" descr="Høgskolen i Molde – Molde">
            <a:extLst>
              <a:ext uri="{FF2B5EF4-FFF2-40B4-BE49-F238E27FC236}">
                <a16:creationId xmlns:a16="http://schemas.microsoft.com/office/drawing/2014/main" id="{FA15521D-5385-0F0B-8105-55AE8CE65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791" y="4177748"/>
            <a:ext cx="2743200" cy="2743200"/>
          </a:xfrm>
          <a:prstGeom prst="rect">
            <a:avLst/>
          </a:prstGeom>
        </p:spPr>
      </p:pic>
      <p:pic>
        <p:nvPicPr>
          <p:cNvPr id="11" name="Bilde 10" descr="Formell logo - Universitetet i Oslo">
            <a:extLst>
              <a:ext uri="{FF2B5EF4-FFF2-40B4-BE49-F238E27FC236}">
                <a16:creationId xmlns:a16="http://schemas.microsoft.com/office/drawing/2014/main" id="{8532D5A3-AC99-1CB3-1BFF-64FDA2DADE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1250" y="1397980"/>
            <a:ext cx="4109827" cy="211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59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>
            <a:cxnSpLocks/>
          </p:cNvCxnSpPr>
          <p:nvPr/>
        </p:nvCxnSpPr>
        <p:spPr>
          <a:xfrm>
            <a:off x="4878457" y="2040171"/>
            <a:ext cx="6158" cy="354341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  <a:stCxn id="7" idx="2"/>
          </p:cNvCxnSpPr>
          <p:nvPr/>
        </p:nvCxnSpPr>
        <p:spPr>
          <a:xfrm flipH="1">
            <a:off x="9299465" y="1635353"/>
            <a:ext cx="47447" cy="68234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7132354" y="1767982"/>
            <a:ext cx="35625" cy="659039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 flipH="1" flipV="1">
            <a:off x="2265284" y="1589864"/>
            <a:ext cx="244000" cy="784652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2865594" y="3887855"/>
            <a:ext cx="311332" cy="1068504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cxnSpLocks/>
          </p:cNvCxnSpPr>
          <p:nvPr/>
        </p:nvCxnSpPr>
        <p:spPr>
          <a:xfrm>
            <a:off x="7401591" y="4055069"/>
            <a:ext cx="158242" cy="1352797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4484561" y="4129115"/>
            <a:ext cx="311332" cy="1399259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</p:cNvCxnSpPr>
          <p:nvPr/>
        </p:nvCxnSpPr>
        <p:spPr>
          <a:xfrm flipH="1" flipV="1">
            <a:off x="6082044" y="4123556"/>
            <a:ext cx="15045" cy="1291854"/>
          </a:xfrm>
          <a:prstGeom prst="line">
            <a:avLst/>
          </a:prstGeom>
          <a:ln w="38100" cap="rnd">
            <a:solidFill>
              <a:schemeClr val="bg2">
                <a:lumMod val="7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74225" y="4946050"/>
            <a:ext cx="1118088" cy="476132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nb-NO" altLang="nb-NO">
                <a:latin typeface="Calibri" pitchFamily="34" charset="0"/>
                <a:ea typeface="SimSun" pitchFamily="2" charset="-122"/>
                <a:cs typeface="Times New Roman" pitchFamily="18" charset="0"/>
              </a:rPr>
              <a:t>Bibliotek</a:t>
            </a:r>
            <a:endParaRPr lang="nb-NO" altLang="nb-NO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3" name="Straight Connector 52"/>
          <p:cNvCxnSpPr>
            <a:cxnSpLocks/>
          </p:cNvCxnSpPr>
          <p:nvPr/>
        </p:nvCxnSpPr>
        <p:spPr>
          <a:xfrm>
            <a:off x="8551264" y="3908044"/>
            <a:ext cx="423765" cy="130062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cxnSpLocks/>
          </p:cNvCxnSpPr>
          <p:nvPr/>
        </p:nvCxnSpPr>
        <p:spPr>
          <a:xfrm flipH="1">
            <a:off x="1955225" y="3887855"/>
            <a:ext cx="654152" cy="858473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>
            <a:extLst>
              <a:ext uri="{FF2B5EF4-FFF2-40B4-BE49-F238E27FC236}">
                <a16:creationId xmlns:a16="http://schemas.microsoft.com/office/drawing/2014/main" id="{275F980F-CCAE-09B6-9763-A381E0538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862" y="183799"/>
            <a:ext cx="1482970" cy="98055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7418D5D-9E49-144C-86C3-51EF441C3E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609" y="151652"/>
            <a:ext cx="1238739" cy="13166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8C03C648-EF34-9604-D429-B9CB6E469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7108" y="702391"/>
            <a:ext cx="1159608" cy="932962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EB96F39-AAB8-61CF-808A-D996C06D7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8015" y="151652"/>
            <a:ext cx="1473200" cy="15137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D7FA89-68E4-51A3-C596-6C721E71A7BF}"/>
              </a:ext>
            </a:extLst>
          </p:cNvPr>
          <p:cNvSpPr txBox="1"/>
          <p:nvPr/>
        </p:nvSpPr>
        <p:spPr>
          <a:xfrm>
            <a:off x="1588477" y="1295400"/>
            <a:ext cx="2743200" cy="2308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b="1"/>
              <a:t>Timeplan/kalender</a:t>
            </a:r>
            <a:endParaRPr lang="en-US" b="1"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ED7727-40DB-5914-751F-70D74312A247}"/>
              </a:ext>
            </a:extLst>
          </p:cNvPr>
          <p:cNvSpPr txBox="1"/>
          <p:nvPr/>
        </p:nvSpPr>
        <p:spPr>
          <a:xfrm>
            <a:off x="4187092" y="1715477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b="1"/>
              <a:t>Emnesider (på </a:t>
            </a:r>
            <a:r>
              <a:rPr lang="nb-NO" b="1" err="1"/>
              <a:t>uio.no</a:t>
            </a:r>
            <a:r>
              <a:rPr lang="nb-NO" sz="1100" b="1"/>
              <a:t>)</a:t>
            </a:r>
            <a:r>
              <a:rPr lang="en-US" sz="1100" b="1">
                <a:cs typeface="Arial"/>
              </a:rPr>
              <a:t>​</a:t>
            </a:r>
            <a:endParaRPr lang="en-US" b="1"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CD2BC7-8D85-4E4C-AE46-0074BDEA6232}"/>
              </a:ext>
            </a:extLst>
          </p:cNvPr>
          <p:cNvSpPr txBox="1"/>
          <p:nvPr/>
        </p:nvSpPr>
        <p:spPr>
          <a:xfrm>
            <a:off x="6277707" y="1459480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b="1"/>
              <a:t>Programnettsider (på </a:t>
            </a:r>
            <a:r>
              <a:rPr lang="nb-NO" b="1" err="1"/>
              <a:t>uio.no</a:t>
            </a:r>
            <a:r>
              <a:rPr lang="nb-NO" sz="1100" b="1"/>
              <a:t>)</a:t>
            </a:r>
            <a:r>
              <a:rPr lang="en-US" sz="1100" b="1">
                <a:cs typeface="Arial"/>
              </a:rPr>
              <a:t>​</a:t>
            </a:r>
            <a:endParaRPr lang="en-US" b="1">
              <a:cs typeface="Arial"/>
            </a:endParaRPr>
          </a:p>
        </p:txBody>
      </p:sp>
      <p:pic>
        <p:nvPicPr>
          <p:cNvPr id="12" name="Picture 12">
            <a:extLst>
              <a:ext uri="{FF2B5EF4-FFF2-40B4-BE49-F238E27FC236}">
                <a16:creationId xmlns:a16="http://schemas.microsoft.com/office/drawing/2014/main" id="{E2DE948D-E553-6D50-46E7-39B6011413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861" y="4912768"/>
            <a:ext cx="1805354" cy="10964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3">
            <a:extLst>
              <a:ext uri="{FF2B5EF4-FFF2-40B4-BE49-F238E27FC236}">
                <a16:creationId xmlns:a16="http://schemas.microsoft.com/office/drawing/2014/main" id="{8E1E783E-5330-B5EB-9B8B-A4A4CA33CC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8785" y="4989653"/>
            <a:ext cx="1649047" cy="483539"/>
          </a:xfrm>
          <a:prstGeom prst="rect">
            <a:avLst/>
          </a:prstGeom>
        </p:spPr>
      </p:pic>
      <p:pic>
        <p:nvPicPr>
          <p:cNvPr id="14" name="Picture 14">
            <a:extLst>
              <a:ext uri="{FF2B5EF4-FFF2-40B4-BE49-F238E27FC236}">
                <a16:creationId xmlns:a16="http://schemas.microsoft.com/office/drawing/2014/main" id="{B4CDD90D-D971-65CA-3A63-0D8EDDBE47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0463" y="5654431"/>
            <a:ext cx="1186229" cy="414216"/>
          </a:xfrm>
          <a:prstGeom prst="rect">
            <a:avLst/>
          </a:prstGeom>
        </p:spPr>
      </p:pic>
      <p:pic>
        <p:nvPicPr>
          <p:cNvPr id="15" name="Picture 15">
            <a:extLst>
              <a:ext uri="{FF2B5EF4-FFF2-40B4-BE49-F238E27FC236}">
                <a16:creationId xmlns:a16="http://schemas.microsoft.com/office/drawing/2014/main" id="{2B90C1F3-54CF-E5FF-5859-237CEA6ED3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1732" y="5441704"/>
            <a:ext cx="1127614" cy="644281"/>
          </a:xfrm>
          <a:prstGeom prst="rect">
            <a:avLst/>
          </a:prstGeom>
        </p:spPr>
      </p:pic>
      <p:pic>
        <p:nvPicPr>
          <p:cNvPr id="17" name="Picture 17">
            <a:extLst>
              <a:ext uri="{FF2B5EF4-FFF2-40B4-BE49-F238E27FC236}">
                <a16:creationId xmlns:a16="http://schemas.microsoft.com/office/drawing/2014/main" id="{568F8689-EBE8-CC08-6D6A-F8A447A1F4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0943" y="5555517"/>
            <a:ext cx="1376729" cy="309197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D459B0A7-65F7-B99F-D408-4E8136B60B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00209" y="5350066"/>
            <a:ext cx="1362075" cy="381000"/>
          </a:xfrm>
          <a:prstGeom prst="rect">
            <a:avLst/>
          </a:prstGeom>
        </p:spPr>
      </p:pic>
      <p:pic>
        <p:nvPicPr>
          <p:cNvPr id="19" name="Picture 19">
            <a:extLst>
              <a:ext uri="{FF2B5EF4-FFF2-40B4-BE49-F238E27FC236}">
                <a16:creationId xmlns:a16="http://schemas.microsoft.com/office/drawing/2014/main" id="{C4C159F7-3144-97A8-798B-9EC2E46024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30075" y="4635253"/>
            <a:ext cx="1524000" cy="666750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6C336E9E-0DDF-CFB1-B651-9E17754D3D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38448" y="3705537"/>
            <a:ext cx="1805355" cy="78317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0" name="Straight Connector 66">
            <a:extLst>
              <a:ext uri="{FF2B5EF4-FFF2-40B4-BE49-F238E27FC236}">
                <a16:creationId xmlns:a16="http://schemas.microsoft.com/office/drawing/2014/main" id="{E66A30A9-6CBE-5BA7-462E-1A72586C0592}"/>
              </a:ext>
            </a:extLst>
          </p:cNvPr>
          <p:cNvCxnSpPr>
            <a:cxnSpLocks/>
          </p:cNvCxnSpPr>
          <p:nvPr/>
        </p:nvCxnSpPr>
        <p:spPr>
          <a:xfrm>
            <a:off x="9868855" y="3084338"/>
            <a:ext cx="566037" cy="437877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9E64188D-2041-AE6A-EEC9-5BB9B58759EB}"/>
              </a:ext>
            </a:extLst>
          </p:cNvPr>
          <p:cNvSpPr/>
          <p:nvPr/>
        </p:nvSpPr>
        <p:spPr>
          <a:xfrm>
            <a:off x="2496043" y="2513709"/>
            <a:ext cx="7199914" cy="1076631"/>
          </a:xfrm>
          <a:prstGeom prst="roundRect">
            <a:avLst/>
          </a:prstGeom>
          <a:solidFill>
            <a:srgbClr val="D8D6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8D1B9895-2E75-2EDF-D3B1-FB3F187F620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197" y="3641599"/>
            <a:ext cx="1864859" cy="8061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34" name="Straight Connector 66">
            <a:extLst>
              <a:ext uri="{FF2B5EF4-FFF2-40B4-BE49-F238E27FC236}">
                <a16:creationId xmlns:a16="http://schemas.microsoft.com/office/drawing/2014/main" id="{912E8C27-A5C1-6B34-4630-DB5FD8C44EDE}"/>
              </a:ext>
            </a:extLst>
          </p:cNvPr>
          <p:cNvCxnSpPr>
            <a:cxnSpLocks/>
          </p:cNvCxnSpPr>
          <p:nvPr/>
        </p:nvCxnSpPr>
        <p:spPr>
          <a:xfrm flipH="1">
            <a:off x="1998785" y="3478597"/>
            <a:ext cx="328813" cy="429447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44">
            <a:extLst>
              <a:ext uri="{FF2B5EF4-FFF2-40B4-BE49-F238E27FC236}">
                <a16:creationId xmlns:a16="http://schemas.microsoft.com/office/drawing/2014/main" id="{42EAE1F1-6ECA-E8FC-04D1-98D7863D36F2}"/>
              </a:ext>
            </a:extLst>
          </p:cNvPr>
          <p:cNvCxnSpPr>
            <a:cxnSpLocks/>
          </p:cNvCxnSpPr>
          <p:nvPr/>
        </p:nvCxnSpPr>
        <p:spPr>
          <a:xfrm>
            <a:off x="9559696" y="3797389"/>
            <a:ext cx="422406" cy="782965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Bilde 26">
            <a:extLst>
              <a:ext uri="{FF2B5EF4-FFF2-40B4-BE49-F238E27FC236}">
                <a16:creationId xmlns:a16="http://schemas.microsoft.com/office/drawing/2014/main" id="{CCE3B951-1ABF-1827-CFDB-0AFA154EC75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3412" y="1864401"/>
            <a:ext cx="1642145" cy="118762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9" name="Straight Connector 25">
            <a:extLst>
              <a:ext uri="{FF2B5EF4-FFF2-40B4-BE49-F238E27FC236}">
                <a16:creationId xmlns:a16="http://schemas.microsoft.com/office/drawing/2014/main" id="{B0746767-6364-F89B-0FDA-697A7EF8D96E}"/>
              </a:ext>
            </a:extLst>
          </p:cNvPr>
          <p:cNvCxnSpPr>
            <a:cxnSpLocks/>
          </p:cNvCxnSpPr>
          <p:nvPr/>
        </p:nvCxnSpPr>
        <p:spPr>
          <a:xfrm flipH="1" flipV="1">
            <a:off x="1998785" y="2506255"/>
            <a:ext cx="328813" cy="200568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Bilde 1">
            <a:extLst>
              <a:ext uri="{FF2B5EF4-FFF2-40B4-BE49-F238E27FC236}">
                <a16:creationId xmlns:a16="http://schemas.microsoft.com/office/drawing/2014/main" id="{E669E08B-47CD-EA71-2FF8-76C1A686B8E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30666" y="2622322"/>
            <a:ext cx="2330669" cy="859405"/>
          </a:xfrm>
          <a:prstGeom prst="rect">
            <a:avLst/>
          </a:prstGeom>
        </p:spPr>
      </p:pic>
      <p:sp>
        <p:nvSpPr>
          <p:cNvPr id="23" name="Plassholder for lysbildenummer 22">
            <a:extLst>
              <a:ext uri="{FF2B5EF4-FFF2-40B4-BE49-F238E27FC236}">
                <a16:creationId xmlns:a16="http://schemas.microsoft.com/office/drawing/2014/main" id="{EEE4F795-7847-5517-A489-7A3DEE99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/>
              <a:t>Side </a:t>
            </a:r>
            <a:fld id="{974BEF80-AE67-4A48-B009-03AE5E212B13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9379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162DD7-4A0B-18E0-56DF-144086794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Beskjeder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3E3EE1-A299-BDE2-E800-B6BAB61B5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B76CCA5-6F69-EA17-D0EA-209427313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758832"/>
            <a:ext cx="7772400" cy="53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701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4A9D2F85-93EC-19EE-0131-651355C1E22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C1A5BC6-AC88-5486-5CC2-7CEC5754F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268628"/>
            <a:ext cx="9144000" cy="2733991"/>
          </a:xfrm>
        </p:spPr>
        <p:txBody>
          <a:bodyPr>
            <a:normAutofit fontScale="90000"/>
          </a:bodyPr>
          <a:lstStyle/>
          <a:p>
            <a:r>
              <a:rPr lang="nb-NO"/>
              <a:t>"Jeg ante ikke at dette fantes og jeg ELSKER nettsiden!!! Så jævlig oversiktlig for et lite ADHD-hode &lt;3 tusen takk" 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9F6CE1-FF65-50E3-4EAE-3841BB9221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40067588-7033-F941-B09B-C6641D650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990" y="4065993"/>
            <a:ext cx="2526208" cy="285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1D13226-C9B5-488E-F290-C52D112B2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 fontScale="62500" lnSpcReduction="20000"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dirty="0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0B35068-08B4-C27D-59DA-669FB8076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62867" cy="65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2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n 5">
            <a:extLst>
              <a:ext uri="{FF2B5EF4-FFF2-40B4-BE49-F238E27FC236}">
                <a16:creationId xmlns:a16="http://schemas.microsoft.com/office/drawing/2014/main" id="{B22A4D98-104C-9C06-1060-0CE286684D00}"/>
              </a:ext>
            </a:extLst>
          </p:cNvPr>
          <p:cNvSpPr/>
          <p:nvPr/>
        </p:nvSpPr>
        <p:spPr>
          <a:xfrm>
            <a:off x="3516924" y="609601"/>
            <a:ext cx="2791112" cy="2083358"/>
          </a:xfrm>
          <a:prstGeom prst="ca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C5E7D8-2A3C-6B8C-02A2-A0D121577A54}"/>
              </a:ext>
            </a:extLst>
          </p:cNvPr>
          <p:cNvSpPr/>
          <p:nvPr/>
        </p:nvSpPr>
        <p:spPr>
          <a:xfrm>
            <a:off x="4039437" y="1567543"/>
            <a:ext cx="1014884" cy="44212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9" name="Elbow Connector 8">
            <a:extLst>
              <a:ext uri="{FF2B5EF4-FFF2-40B4-BE49-F238E27FC236}">
                <a16:creationId xmlns:a16="http://schemas.microsoft.com/office/drawing/2014/main" id="{6F0D8541-D962-B053-D1B7-B3D841F31825}"/>
              </a:ext>
            </a:extLst>
          </p:cNvPr>
          <p:cNvCxnSpPr>
            <a:cxnSpLocks/>
          </p:cNvCxnSpPr>
          <p:nvPr/>
        </p:nvCxnSpPr>
        <p:spPr>
          <a:xfrm flipV="1">
            <a:off x="2524705" y="1788606"/>
            <a:ext cx="1514732" cy="827608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>
            <a:extLst>
              <a:ext uri="{FF2B5EF4-FFF2-40B4-BE49-F238E27FC236}">
                <a16:creationId xmlns:a16="http://schemas.microsoft.com/office/drawing/2014/main" id="{767517E5-A30D-55AB-A07D-5CE16D455636}"/>
              </a:ext>
            </a:extLst>
          </p:cNvPr>
          <p:cNvCxnSpPr>
            <a:cxnSpLocks/>
          </p:cNvCxnSpPr>
          <p:nvPr/>
        </p:nvCxnSpPr>
        <p:spPr>
          <a:xfrm flipV="1">
            <a:off x="5054321" y="1321721"/>
            <a:ext cx="3088848" cy="370031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2E4E2DAD-CA97-9FDA-BAFC-593640313F70}"/>
              </a:ext>
            </a:extLst>
          </p:cNvPr>
          <p:cNvCxnSpPr>
            <a:cxnSpLocks/>
          </p:cNvCxnSpPr>
          <p:nvPr/>
        </p:nvCxnSpPr>
        <p:spPr>
          <a:xfrm rot="10800000">
            <a:off x="5101045" y="2005013"/>
            <a:ext cx="3042124" cy="469773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6E1C77E-47C1-8C00-7FD1-F17C03B0D1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4125"/>
          <a:stretch/>
        </p:blipFill>
        <p:spPr>
          <a:xfrm>
            <a:off x="3341183" y="3733970"/>
            <a:ext cx="3519721" cy="3112973"/>
          </a:xfrm>
          <a:prstGeom prst="rect">
            <a:avLst/>
          </a:prstGeom>
          <a:effectLst/>
        </p:spPr>
      </p:pic>
      <p:cxnSp>
        <p:nvCxnSpPr>
          <p:cNvPr id="23" name="Elbow Connector 22">
            <a:extLst>
              <a:ext uri="{FF2B5EF4-FFF2-40B4-BE49-F238E27FC236}">
                <a16:creationId xmlns:a16="http://schemas.microsoft.com/office/drawing/2014/main" id="{3DEBC03E-517D-53E0-5239-32FB66034807}"/>
              </a:ext>
            </a:extLst>
          </p:cNvPr>
          <p:cNvCxnSpPr>
            <a:cxnSpLocks/>
          </p:cNvCxnSpPr>
          <p:nvPr/>
        </p:nvCxnSpPr>
        <p:spPr>
          <a:xfrm rot="16200000" flipV="1">
            <a:off x="4117906" y="2569782"/>
            <a:ext cx="1735357" cy="615134"/>
          </a:xfrm>
          <a:prstGeom prst="bentConnector3">
            <a:avLst/>
          </a:prstGeom>
          <a:ln w="1111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0A5E9B04-91E5-C012-8EC6-7D7FB4954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08" y="877843"/>
            <a:ext cx="2473390" cy="4320372"/>
          </a:xfrm>
          <a:prstGeom prst="rect">
            <a:avLst/>
          </a:prstGeom>
        </p:spPr>
      </p:pic>
      <p:pic>
        <p:nvPicPr>
          <p:cNvPr id="1026" name="Picture 2" descr="Microsoft Azure Launches ChatGPT for Enterprise AI">
            <a:extLst>
              <a:ext uri="{FF2B5EF4-FFF2-40B4-BE49-F238E27FC236}">
                <a16:creationId xmlns:a16="http://schemas.microsoft.com/office/drawing/2014/main" id="{5FA0F924-B1D5-98FE-725B-2950E4774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692" y="743749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BD2221-8849-140E-B366-F29E7A5B8AC5}"/>
              </a:ext>
            </a:extLst>
          </p:cNvPr>
          <p:cNvSpPr txBox="1"/>
          <p:nvPr/>
        </p:nvSpPr>
        <p:spPr>
          <a:xfrm>
            <a:off x="8624811" y="3128254"/>
            <a:ext cx="310976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Existing license </a:t>
            </a:r>
            <a:br>
              <a:rPr lang="en-US" sz="3600" dirty="0"/>
            </a:br>
            <a:r>
              <a:rPr lang="en-US" sz="3600" dirty="0"/>
              <a:t>locally per </a:t>
            </a:r>
            <a:br>
              <a:rPr lang="en-US" sz="3600" dirty="0"/>
            </a:br>
            <a:r>
              <a:rPr lang="en-US" sz="3600" dirty="0"/>
              <a:t>institution</a:t>
            </a:r>
          </a:p>
        </p:txBody>
      </p:sp>
    </p:spTree>
    <p:extLst>
      <p:ext uri="{BB962C8B-B14F-4D97-AF65-F5344CB8AC3E}">
        <p14:creationId xmlns:p14="http://schemas.microsoft.com/office/powerpoint/2010/main" val="1341961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8CECA-9588-5AAF-ECBA-DCB3C4190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68F5C-3FC5-21C3-4D3B-F0AABCD9E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 descr="Skjermbilde fra GPT UiO med ønsker fra bukerne om Mørk modus lagt inn i grønn tekst">
            <a:extLst>
              <a:ext uri="{FF2B5EF4-FFF2-40B4-BE49-F238E27FC236}">
                <a16:creationId xmlns:a16="http://schemas.microsoft.com/office/drawing/2014/main" id="{CEE12083-2757-C760-56E5-D7E5F67BB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12192000" cy="685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891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Menneskeansikt, tekst, kunst&#10;&#10;Automatisk generert beskrivelse">
            <a:extLst>
              <a:ext uri="{FF2B5EF4-FFF2-40B4-BE49-F238E27FC236}">
                <a16:creationId xmlns:a16="http://schemas.microsoft.com/office/drawing/2014/main" id="{A97392B9-4F90-9BA2-6F7B-246A7CF3E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0" r="22618" b="2"/>
          <a:stretch/>
        </p:blipFill>
        <p:spPr>
          <a:xfrm>
            <a:off x="3488267" y="10"/>
            <a:ext cx="8703733" cy="6857990"/>
          </a:xfrm>
          <a:prstGeom prst="rect">
            <a:avLst/>
          </a:prstGeom>
          <a:noFill/>
        </p:spPr>
      </p:pic>
      <p:sp>
        <p:nvSpPr>
          <p:cNvPr id="43" name="Title 3">
            <a:extLst>
              <a:ext uri="{FF2B5EF4-FFF2-40B4-BE49-F238E27FC236}">
                <a16:creationId xmlns:a16="http://schemas.microsoft.com/office/drawing/2014/main" id="{028AF65C-A130-319B-CAE9-FE93BC3B6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785675"/>
            <a:ext cx="6010275" cy="1547605"/>
          </a:xfrm>
        </p:spPr>
        <p:txBody>
          <a:bodyPr/>
          <a:lstStyle/>
          <a:p>
            <a:r>
              <a:rPr lang="en-US" dirty="0" err="1"/>
              <a:t>Nytt</a:t>
            </a:r>
            <a:r>
              <a:rPr lang="en-US" dirty="0"/>
              <a:t> </a:t>
            </a:r>
            <a:r>
              <a:rPr lang="en-US" dirty="0" err="1"/>
              <a:t>fra</a:t>
            </a:r>
            <a:br>
              <a:rPr lang="en-US" dirty="0"/>
            </a:br>
            <a:r>
              <a:rPr lang="en-US" dirty="0"/>
              <a:t>GPT </a:t>
            </a:r>
            <a:r>
              <a:rPr lang="en-US" dirty="0" err="1"/>
              <a:t>UiO</a:t>
            </a:r>
            <a:r>
              <a:rPr lang="en-US" dirty="0"/>
              <a:t> </a:t>
            </a:r>
          </a:p>
        </p:txBody>
      </p:sp>
      <p:sp>
        <p:nvSpPr>
          <p:cNvPr id="45" name="Subtitle 4">
            <a:extLst>
              <a:ext uri="{FF2B5EF4-FFF2-40B4-BE49-F238E27FC236}">
                <a16:creationId xmlns:a16="http://schemas.microsoft.com/office/drawing/2014/main" id="{526D27FD-4F49-581C-11FE-AA47654EE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800" y="5199013"/>
            <a:ext cx="5716962" cy="25807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..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om KI I </a:t>
            </a:r>
            <a:r>
              <a:rPr lang="en-US" dirty="0" err="1"/>
              <a:t>undervisning</a:t>
            </a:r>
            <a:endParaRPr lang="en-US" dirty="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3989F8D5-DED9-D458-02D2-7B75A60A66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800" y="5456305"/>
            <a:ext cx="5716962" cy="22628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endParaRPr lang="nb-NO" sz="1600"/>
          </a:p>
          <a:p>
            <a:pPr>
              <a:lnSpc>
                <a:spcPct val="90000"/>
              </a:lnSpc>
            </a:pPr>
            <a:endParaRPr lang="nb-NO" sz="1600"/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A809AD38-0A60-F575-6AF4-D105F6A38B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3800" y="5723036"/>
            <a:ext cx="5716962" cy="226283"/>
          </a:xfrm>
        </p:spPr>
        <p:txBody>
          <a:bodyPr>
            <a:normAutofit fontScale="62500" lnSpcReduction="20000"/>
          </a:bodyPr>
          <a:lstStyle/>
          <a:p>
            <a:endParaRPr lang="en-US" dirty="0"/>
          </a:p>
        </p:txBody>
      </p:sp>
      <p:sp>
        <p:nvSpPr>
          <p:cNvPr id="49" name="Date Placeholder 7">
            <a:extLst>
              <a:ext uri="{FF2B5EF4-FFF2-40B4-BE49-F238E27FC236}">
                <a16:creationId xmlns:a16="http://schemas.microsoft.com/office/drawing/2014/main" id="{2CB4B592-8D96-2BE0-F028-97E5A2F8BE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1" name="Text Placeholder 8">
            <a:extLst>
              <a:ext uri="{FF2B5EF4-FFF2-40B4-BE49-F238E27FC236}">
                <a16:creationId xmlns:a16="http://schemas.microsoft.com/office/drawing/2014/main" id="{2603F619-B08B-111D-CEF8-FE5D4207A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85613" y="5457092"/>
            <a:ext cx="1025436" cy="1025421"/>
          </a:xfrm>
        </p:spPr>
        <p:txBody>
          <a:bodyPr/>
          <a:lstStyle/>
          <a:p>
            <a:endParaRPr lang="en-US"/>
          </a:p>
        </p:txBody>
      </p:sp>
      <p:sp>
        <p:nvSpPr>
          <p:cNvPr id="36" name="Slide Number Placeholder 9" hidden="1">
            <a:extLst>
              <a:ext uri="{FF2B5EF4-FFF2-40B4-BE49-F238E27FC236}">
                <a16:creationId xmlns:a16="http://schemas.microsoft.com/office/drawing/2014/main" id="{B6ED905C-08B5-BD5C-8084-153916DFDB5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 anchor="ctr">
            <a:normAutofit fontScale="92500"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121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ssholder for innhold 11" descr="Et bilde som inneholder kjøretøy, Landkjøretøy, buss, clip art&#10;&#10;Automatisk generert beskrivelse">
            <a:extLst>
              <a:ext uri="{FF2B5EF4-FFF2-40B4-BE49-F238E27FC236}">
                <a16:creationId xmlns:a16="http://schemas.microsoft.com/office/drawing/2014/main" id="{53A76347-A1D3-EEC4-68E6-07861DD6D80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1"/>
          <a:stretch/>
        </p:blipFill>
        <p:spPr>
          <a:xfrm>
            <a:off x="20" y="10"/>
            <a:ext cx="12191979" cy="6857990"/>
          </a:xfrm>
          <a:noFill/>
        </p:spPr>
      </p:pic>
      <p:sp>
        <p:nvSpPr>
          <p:cNvPr id="17" name="Title 2">
            <a:extLst>
              <a:ext uri="{FF2B5EF4-FFF2-40B4-BE49-F238E27FC236}">
                <a16:creationId xmlns:a16="http://schemas.microsoft.com/office/drawing/2014/main" id="{ADEDB522-FB42-72BD-2FF6-472C2FC28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7638"/>
            <a:ext cx="9144000" cy="2733991"/>
          </a:xfrm>
        </p:spPr>
        <p:txBody>
          <a:bodyPr anchor="ctr">
            <a:normAutofit/>
          </a:bodyPr>
          <a:lstStyle/>
          <a:p>
            <a:r>
              <a:rPr lang="en-US" dirty="0" err="1"/>
              <a:t>Sommerteam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01A6DA8-39B8-6D31-1D4B-A818B7F03C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1" y="6280142"/>
            <a:ext cx="1021262" cy="202980"/>
          </a:xfrm>
        </p:spPr>
        <p:txBody>
          <a:bodyPr>
            <a:normAutofit fontScale="3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5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7C7E02E-1A55-AD8E-5B37-D09EA0B5C2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  <p:pic>
        <p:nvPicPr>
          <p:cNvPr id="10" name="Plassholder for bilde 9" descr="Et bilde som inneholder tekst, innendørs, eske, mat&#10;&#10;Automatisk generert beskrivelse">
            <a:extLst>
              <a:ext uri="{FF2B5EF4-FFF2-40B4-BE49-F238E27FC236}">
                <a16:creationId xmlns:a16="http://schemas.microsoft.com/office/drawing/2014/main" id="{9BC785C1-0A7C-A373-904F-1CF51FB9D7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93" b="115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51112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t bilde som inneholder blomster, mønster, kunst, maling&#10;&#10;Automatisk generert beskrivelse">
            <a:extLst>
              <a:ext uri="{FF2B5EF4-FFF2-40B4-BE49-F238E27FC236}">
                <a16:creationId xmlns:a16="http://schemas.microsoft.com/office/drawing/2014/main" id="{272D0D64-261B-9021-2CA6-F8D06B8FEE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477" b="19664"/>
          <a:stretch/>
        </p:blipFill>
        <p:spPr>
          <a:xfrm>
            <a:off x="0" y="-4362"/>
            <a:ext cx="12191979" cy="6857990"/>
          </a:xfrm>
          <a:prstGeom prst="rect">
            <a:avLst/>
          </a:prstGeom>
          <a:noFill/>
        </p:spPr>
      </p:pic>
      <p:sp>
        <p:nvSpPr>
          <p:cNvPr id="11" name="Title 4">
            <a:extLst>
              <a:ext uri="{FF2B5EF4-FFF2-40B4-BE49-F238E27FC236}">
                <a16:creationId xmlns:a16="http://schemas.microsoft.com/office/drawing/2014/main" id="{56825C63-C401-3FA2-9FF3-6503D64613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7638"/>
            <a:ext cx="9144000" cy="2733991"/>
          </a:xfrm>
        </p:spPr>
        <p:txBody>
          <a:bodyPr vert="horz" lIns="0" tIns="0" rIns="0" bIns="0" rtlCol="0" anchor="ctr">
            <a:normAutofit/>
          </a:bodyPr>
          <a:lstStyle/>
          <a:p>
            <a:r>
              <a:rPr lang="nb-NO" b="1" kern="1200" dirty="0">
                <a:highlight>
                  <a:srgbClr val="FFFFFF"/>
                </a:highlight>
                <a:latin typeface="+mj-lt"/>
                <a:ea typeface="+mj-ea"/>
                <a:cs typeface="+mj-cs"/>
              </a:rPr>
              <a:t>Rimelig åpent mandat; utforsk, lek og lær</a:t>
            </a:r>
            <a:endParaRPr lang="nb-NO" kern="1200" dirty="0">
              <a:highlight>
                <a:srgbClr val="FFFFFF"/>
              </a:highlight>
              <a:latin typeface="+mj-lt"/>
              <a:ea typeface="+mj-ea"/>
              <a:cs typeface="+mj-cs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17AD3E3-788A-BEA1-562B-B18EE5AC006F}"/>
              </a:ext>
            </a:extLst>
          </p:cNvPr>
          <p:cNvSpPr txBox="1"/>
          <p:nvPr/>
        </p:nvSpPr>
        <p:spPr>
          <a:xfrm>
            <a:off x="381001" y="6280142"/>
            <a:ext cx="1021262" cy="202980"/>
          </a:xfrm>
          <a:prstGeom prst="rect">
            <a:avLst/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>
            <a:normAutofit/>
          </a:bodyPr>
          <a:lstStyle/>
          <a:p>
            <a:pPr marL="125438" indent="-125438" defTabSz="914446">
              <a:lnSpc>
                <a:spcPct val="90000"/>
              </a:lnSpc>
              <a:spcBef>
                <a:spcPts val="1150"/>
              </a:spcBef>
            </a:pPr>
            <a:r>
              <a:rPr lang="en-US" sz="1400"/>
              <a:t>Ecamples</a:t>
            </a:r>
          </a:p>
        </p:txBody>
      </p:sp>
    </p:spTree>
    <p:extLst>
      <p:ext uri="{BB962C8B-B14F-4D97-AF65-F5344CB8AC3E}">
        <p14:creationId xmlns:p14="http://schemas.microsoft.com/office/powerpoint/2010/main" val="2907859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BF59E638-603F-16D9-8B38-467D54D6AAB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313C4690-CE06-4D18-4AD8-270342166B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Proof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concept</a:t>
            </a:r>
            <a:r>
              <a:rPr lang="nb-NO" dirty="0"/>
              <a:t>; </a:t>
            </a:r>
            <a:r>
              <a:rPr lang="nb-NO" dirty="0" err="1"/>
              <a:t>Llama</a:t>
            </a:r>
            <a:r>
              <a:rPr lang="nb-NO" dirty="0"/>
              <a:t> 3.1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69F23C2-C9C1-D9A2-C9EB-5AC80CD25A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976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2D67DB7-C1A6-5B13-448E-75FB097ED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Skjermopptak 2024-08-23 kl. 13.50.30">
            <a:hlinkClick r:id="" action="ppaction://media"/>
            <a:extLst>
              <a:ext uri="{FF2B5EF4-FFF2-40B4-BE49-F238E27FC236}">
                <a16:creationId xmlns:a16="http://schemas.microsoft.com/office/drawing/2014/main" id="{DA5F53B8-C2BE-A8B6-161F-734A2647334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13128"/>
          <a:stretch/>
        </p:blipFill>
        <p:spPr>
          <a:xfrm>
            <a:off x="380168" y="229346"/>
            <a:ext cx="11496450" cy="6466709"/>
          </a:xfrm>
          <a:prstGeom prst="rect">
            <a:avLst/>
          </a:prstGeo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0CF7CC5C-C876-3454-0157-EFF48CFA1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3089505-CD26-9B01-94CE-F9782FDA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0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BD3F4D6F-5157-C9CA-F3A6-DF0EB056F0F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8" b="6138"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144ECB8-55C3-8168-3C7B-87F572CFBC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4546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kjermopptak 2024-08-23 kl. 13.17.30">
            <a:hlinkClick r:id="" action="ppaction://media"/>
            <a:extLst>
              <a:ext uri="{FF2B5EF4-FFF2-40B4-BE49-F238E27FC236}">
                <a16:creationId xmlns:a16="http://schemas.microsoft.com/office/drawing/2014/main" id="{07484632-65B9-745C-4200-C99118D0ED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0359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208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ssholder for bilde 14" descr="Et bilde som inneholder tekst, skjermbilde, Grafikk, grafisk design&#10;&#10;Automatisk generert beskrivelse">
            <a:extLst>
              <a:ext uri="{FF2B5EF4-FFF2-40B4-BE49-F238E27FC236}">
                <a16:creationId xmlns:a16="http://schemas.microsoft.com/office/drawing/2014/main" id="{67417EE0-3A73-EB85-515C-9A13965D217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r="13295"/>
          <a:stretch>
            <a:fillRect/>
          </a:stretch>
        </p:blipFill>
        <p:spPr>
          <a:xfrm>
            <a:off x="1" y="-489857"/>
            <a:ext cx="12191999" cy="6858000"/>
          </a:xfrm>
        </p:spPr>
      </p:pic>
      <p:sp>
        <p:nvSpPr>
          <p:cNvPr id="11" name="Tittel 10">
            <a:extLst>
              <a:ext uri="{FF2B5EF4-FFF2-40B4-BE49-F238E27FC236}">
                <a16:creationId xmlns:a16="http://schemas.microsoft.com/office/drawing/2014/main" id="{F16B4DFC-39B2-1551-738D-C2ABCBA1A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8485" y="-489857"/>
            <a:ext cx="9144000" cy="1994192"/>
          </a:xfrm>
        </p:spPr>
        <p:txBody>
          <a:bodyPr/>
          <a:lstStyle/>
          <a:p>
            <a:r>
              <a:rPr lang="nb-NO" dirty="0"/>
              <a:t> &lt; Opplasting av bilder og filer &gt; 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B3126A11-9A72-3649-88EE-278EB9ED47D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5616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tekst, skjermbilde, Font, diagram&#10;&#10;Automatisk generert beskrivelse">
            <a:extLst>
              <a:ext uri="{FF2B5EF4-FFF2-40B4-BE49-F238E27FC236}">
                <a16:creationId xmlns:a16="http://schemas.microsoft.com/office/drawing/2014/main" id="{303AB30A-474B-2B92-81D9-9749E9EC9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925" y="68263"/>
            <a:ext cx="4070149" cy="6143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536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ksempel computer vision_E264EB32-6460-4EC9-BBFA-5158A33DA0DB.mp4">
            <a:hlinkClick r:id="" action="ppaction://media"/>
            <a:extLst>
              <a:ext uri="{FF2B5EF4-FFF2-40B4-BE49-F238E27FC236}">
                <a16:creationId xmlns:a16="http://schemas.microsoft.com/office/drawing/2014/main" id="{45182B1C-CE7F-C916-12B9-5BFDB2BBA58C}"/>
              </a:ext>
            </a:extLst>
          </p:cNvPr>
          <p:cNvPicPr>
            <a:picLocks noGrp="1" noChangeAspect="1"/>
          </p:cNvPicPr>
          <p:nvPr>
            <p:ph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/>
        </p:blipFill>
        <p:spPr>
          <a:xfrm>
            <a:off x="1179375" y="55384"/>
            <a:ext cx="9529457" cy="6789737"/>
          </a:xfrm>
          <a:noFill/>
        </p:spPr>
      </p:pic>
    </p:spTree>
    <p:extLst>
      <p:ext uri="{BB962C8B-B14F-4D97-AF65-F5344CB8AC3E}">
        <p14:creationId xmlns:p14="http://schemas.microsoft.com/office/powerpoint/2010/main" val="84165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52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ssholder for innhold 11" descr="Et bilde som inneholder leke, robot, automaton&#10;&#10;Automatisk generert beskrivelse">
            <a:extLst>
              <a:ext uri="{FF2B5EF4-FFF2-40B4-BE49-F238E27FC236}">
                <a16:creationId xmlns:a16="http://schemas.microsoft.com/office/drawing/2014/main" id="{41285BB1-038B-3CFF-F08B-945527403A9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0" y="0"/>
            <a:ext cx="12191999" cy="6857999"/>
          </a:xfrm>
          <a:noFill/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B15CB7D-99B8-542D-225D-A6CF2B86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57638"/>
            <a:ext cx="9144000" cy="2733991"/>
          </a:xfrm>
        </p:spPr>
        <p:txBody>
          <a:bodyPr anchor="ctr">
            <a:normAutofit/>
          </a:bodyPr>
          <a:lstStyle/>
          <a:p>
            <a:r>
              <a:rPr lang="nb-NO" dirty="0"/>
              <a:t>Deling av instruksjoner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C5C6B47E-C365-5967-AFC0-07FDE98E0A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001" y="6280142"/>
            <a:ext cx="1021262" cy="202980"/>
          </a:xfrm>
        </p:spPr>
        <p:txBody>
          <a:bodyPr>
            <a:normAutofit fontScale="3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02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F25B9511-5EAA-3454-72A8-5318739CB661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071849" y="0"/>
            <a:ext cx="9870501" cy="7230142"/>
          </a:xfrm>
          <a:noFill/>
        </p:spPr>
      </p:pic>
    </p:spTree>
    <p:extLst>
      <p:ext uri="{BB962C8B-B14F-4D97-AF65-F5344CB8AC3E}">
        <p14:creationId xmlns:p14="http://schemas.microsoft.com/office/powerpoint/2010/main" val="3063449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AABD4B94-0364-7D8B-B303-D3A7B83983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C3B6725-8A71-C250-8FC9-E25E617112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>
                <a:solidFill>
                  <a:srgbClr val="000000"/>
                </a:solidFill>
                <a:effectLst/>
                <a:latin typeface="Helvetica" pitchFamily="2" charset="0"/>
              </a:rPr>
              <a:t>SimSamBot</a:t>
            </a:r>
            <a:r>
              <a:rPr lang="nb-NO" dirty="0">
                <a:solidFill>
                  <a:srgbClr val="000000"/>
                </a:solidFill>
                <a:effectLst/>
                <a:latin typeface="Helvetica" pitchFamily="2" charset="0"/>
              </a:rPr>
              <a:t> – </a:t>
            </a:r>
            <a:br>
              <a:rPr lang="nb-NO" dirty="0">
                <a:solidFill>
                  <a:srgbClr val="000000"/>
                </a:solidFill>
                <a:effectLst/>
                <a:latin typeface="Helvetica" pitchFamily="2" charset="0"/>
              </a:rPr>
            </a:br>
            <a:r>
              <a:rPr lang="nb-NO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En interaktiv KI-basert opplæringsplattform for simulering</a:t>
            </a:r>
            <a:br>
              <a:rPr lang="nb-NO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r>
              <a:rPr lang="nb-NO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av kommunikasjonssituasjoner</a:t>
            </a:r>
            <a:endParaRPr lang="nb-NO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A80BB4C-B7A3-1FC2-85FD-16C51CAFBD4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1280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>
            <a:extLst>
              <a:ext uri="{FF2B5EF4-FFF2-40B4-BE49-F238E27FC236}">
                <a16:creationId xmlns:a16="http://schemas.microsoft.com/office/drawing/2014/main" id="{671C935C-36C2-E29C-08A3-41E1EFCF3B2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7" b="7877"/>
          <a:stretch/>
        </p:blipFill>
        <p:spPr/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79623E7-6D45-8000-29AF-F7756A7716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  <a:latin typeface="Helvetica" pitchFamily="2" charset="0"/>
              </a:rPr>
              <a:t>Simulering av kommunikasjon </a:t>
            </a:r>
            <a:r>
              <a:rPr lang="nb-NO" b="0" i="0" u="none" strike="noStrike" dirty="0">
                <a:solidFill>
                  <a:srgbClr val="000000"/>
                </a:solidFill>
                <a:effectLst/>
                <a:latin typeface="Helvetica" pitchFamily="2" charset="0"/>
              </a:rPr>
              <a:t>mellom pasient kliniker</a:t>
            </a:r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AEFCA7F-3CBF-AF07-02CE-D3BDC2D369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6464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C7703DAA-487D-F0EB-1D05-2F626AABC5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4315" y="643466"/>
            <a:ext cx="810337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87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13FD08DC-4724-347C-3158-41A9A03DC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9316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17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5D2CF2B0-B6A7-2AC4-6CF9-EACF740C4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3203" y="643466"/>
            <a:ext cx="898559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578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11A261-3414-76F8-1830-11B8067B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2B2BA3-5F0A-185A-A4F5-573AD7C5F5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4000" dirty="0"/>
              <a:t>TSD – Tjenester for sensitive data: 4 team</a:t>
            </a:r>
          </a:p>
          <a:p>
            <a:r>
              <a:rPr lang="nb-NO" sz="4000" dirty="0"/>
              <a:t>HPC – 2 team</a:t>
            </a:r>
          </a:p>
          <a:p>
            <a:r>
              <a:rPr lang="nb-NO" sz="4000" dirty="0"/>
              <a:t>Integrasjoner: 3 team</a:t>
            </a:r>
          </a:p>
          <a:p>
            <a:r>
              <a:rPr lang="nb-NO" sz="4000" dirty="0"/>
              <a:t>Museums IT: 2 team</a:t>
            </a:r>
          </a:p>
        </p:txBody>
      </p:sp>
    </p:spTree>
    <p:extLst>
      <p:ext uri="{BB962C8B-B14F-4D97-AF65-F5344CB8AC3E}">
        <p14:creationId xmlns:p14="http://schemas.microsoft.com/office/powerpoint/2010/main" val="32214188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ssholder for bilde 14" descr="Et bilde som inneholder tegning, sketch, mønster, Doodle&#10;&#10;Automatisk generert beskrivelse">
            <a:extLst>
              <a:ext uri="{FF2B5EF4-FFF2-40B4-BE49-F238E27FC236}">
                <a16:creationId xmlns:a16="http://schemas.microsoft.com/office/drawing/2014/main" id="{D282BFD1-2940-32D5-3067-E99838D6A30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4" r="10114"/>
          <a:stretch>
            <a:fillRect/>
          </a:stretch>
        </p:blipFill>
        <p:spPr/>
      </p:pic>
      <p:sp>
        <p:nvSpPr>
          <p:cNvPr id="11" name="Tittel 10">
            <a:extLst>
              <a:ext uri="{FF2B5EF4-FFF2-40B4-BE49-F238E27FC236}">
                <a16:creationId xmlns:a16="http://schemas.microsoft.com/office/drawing/2014/main" id="{F7DE3F13-2E44-EC74-1B33-00DB07932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Teamledersamling forrige uke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177F0FC0-6671-51C1-EEEA-F0B822C48BE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76943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tekst, Nettside, Nettsted, Font&#10;&#10;Automatisk generert beskrivelse">
            <a:extLst>
              <a:ext uri="{FF2B5EF4-FFF2-40B4-BE49-F238E27FC236}">
                <a16:creationId xmlns:a16="http://schemas.microsoft.com/office/drawing/2014/main" id="{ABFB02E0-1AEA-68B0-68C6-C533A815A9D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3540" b="3540"/>
          <a:stretch>
            <a:fillRect/>
          </a:stretch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5C3AD24-1765-B12E-5563-CE8C50514A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68400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tekst, skjermbilde, dokument, kvittering&#10;&#10;Automatisk generert beskrivelse">
            <a:extLst>
              <a:ext uri="{FF2B5EF4-FFF2-40B4-BE49-F238E27FC236}">
                <a16:creationId xmlns:a16="http://schemas.microsoft.com/office/drawing/2014/main" id="{4812BED2-1852-9FE2-6F9C-F178A7F8B4B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2261" b="2261"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AD9F23FB-9242-7412-815F-CEC64AAEA9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8085E7-C354-52B4-759B-87D2C6C11F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2161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tekst, skjermbilde, Font, algebra&#10;&#10;Automatisk generert beskrivelse">
            <a:extLst>
              <a:ext uri="{FF2B5EF4-FFF2-40B4-BE49-F238E27FC236}">
                <a16:creationId xmlns:a16="http://schemas.microsoft.com/office/drawing/2014/main" id="{3D1C73C4-879B-CE6B-0043-A3169DB57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650" y="1083677"/>
            <a:ext cx="11950700" cy="4690647"/>
          </a:xfrm>
          <a:noFill/>
        </p:spPr>
      </p:pic>
    </p:spTree>
    <p:extLst>
      <p:ext uri="{BB962C8B-B14F-4D97-AF65-F5344CB8AC3E}">
        <p14:creationId xmlns:p14="http://schemas.microsoft.com/office/powerpoint/2010/main" val="38358723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23C7D7FE-C1CF-7904-CCB5-AF749C0FAE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994FE65-5459-ED02-90B9-2078DEDAD0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Its</a:t>
            </a:r>
            <a:r>
              <a:rPr lang="nb-NO" dirty="0"/>
              <a:t> a </a:t>
            </a:r>
            <a:r>
              <a:rPr lang="nb-NO" dirty="0" err="1"/>
              <a:t>poison</a:t>
            </a:r>
            <a:r>
              <a:rPr lang="nb-NO" dirty="0"/>
              <a:t> in </a:t>
            </a:r>
            <a:r>
              <a:rPr lang="nb-NO" dirty="0" err="1"/>
              <a:t>your</a:t>
            </a:r>
            <a:r>
              <a:rPr lang="nb-NO" dirty="0"/>
              <a:t> body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sucess</a:t>
            </a:r>
            <a:r>
              <a:rPr lang="nb-NO" dirty="0"/>
              <a:t> is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 it </a:t>
            </a:r>
            <a:r>
              <a:rPr lang="nb-NO" dirty="0" err="1"/>
              <a:t>yourself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Ed </a:t>
            </a:r>
            <a:r>
              <a:rPr lang="nb-NO" dirty="0" err="1"/>
              <a:t>Catmull</a:t>
            </a:r>
            <a:r>
              <a:rPr lang="nb-NO" dirty="0"/>
              <a:t>, </a:t>
            </a:r>
            <a:r>
              <a:rPr lang="nb-NO" dirty="0" err="1"/>
              <a:t>Pixar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2D59035-B5A7-33DC-C269-8DB5C9BD2E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32500" lnSpcReduction="2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1831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FC004A-FCFB-3245-8C73-28C9FDBD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F94561-4C48-CA90-E37F-73BF80E664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074" name="Picture 2" descr="Så gøy er det å utvikle noe nytt. Teamet som har utviklet GPT, UiO er (fra venstre): Pål Fugelli, Dagfinn Bergsager, Katrine Nordeide Kuiper, Lars Lauvstad Sættem og Tor Magne Kippersund. Foran: Huyen Ngoc Nguyen, Hermine de Caspary-Poppe og Magnus Alderslyst Nygaard.">
            <a:extLst>
              <a:ext uri="{FF2B5EF4-FFF2-40B4-BE49-F238E27FC236}">
                <a16:creationId xmlns:a16="http://schemas.microsoft.com/office/drawing/2014/main" id="{1B1C1886-6EB9-B07C-5CD2-8F7B626CA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0"/>
            <a:ext cx="12014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436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24048</TotalTime>
  <Words>350</Words>
  <Application>Microsoft Macintosh PowerPoint</Application>
  <PresentationFormat>Widescreen</PresentationFormat>
  <Paragraphs>97</Paragraphs>
  <Slides>43</Slides>
  <Notes>28</Notes>
  <HiddenSlides>0</HiddenSlides>
  <MMClips>3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43</vt:i4>
      </vt:variant>
    </vt:vector>
  </HeadingPairs>
  <TitlesOfParts>
    <vt:vector size="51" baseType="lpstr">
      <vt:lpstr>Arial</vt:lpstr>
      <vt:lpstr>Bookman Old Style</vt:lpstr>
      <vt:lpstr>Calibri</vt:lpstr>
      <vt:lpstr>Calibri Light</vt:lpstr>
      <vt:lpstr>Google Sans</vt:lpstr>
      <vt:lpstr>Helvetica</vt:lpstr>
      <vt:lpstr>Times New Roman</vt:lpstr>
      <vt:lpstr>Office-tema</vt:lpstr>
      <vt:lpstr>Teamorganisering</vt:lpstr>
      <vt:lpstr>PowerPoint-presentasjon</vt:lpstr>
      <vt:lpstr>PowerPoint-presentasjon</vt:lpstr>
      <vt:lpstr>IT-avdelingen fun-facts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Beskjeder</vt:lpstr>
      <vt:lpstr>"Jeg ante ikke at dette fantes og jeg ELSKER nettsiden!!! Så jævlig oversiktlig for et lite ADHD-hode &lt;3 tusen takk" </vt:lpstr>
      <vt:lpstr>PowerPoint-presentasjon</vt:lpstr>
      <vt:lpstr>PowerPoint-presentasjon</vt:lpstr>
      <vt:lpstr>PowerPoint-presentasjon</vt:lpstr>
      <vt:lpstr>Nytt fra GPT UiO </vt:lpstr>
      <vt:lpstr>Sommerteam</vt:lpstr>
      <vt:lpstr>PowerPoint-presentasjon</vt:lpstr>
      <vt:lpstr>Rimelig åpent mandat; utforsk, lek og lær</vt:lpstr>
      <vt:lpstr>Proof of concept; Llama 3.1</vt:lpstr>
      <vt:lpstr>PowerPoint-presentasjon</vt:lpstr>
      <vt:lpstr>PowerPoint-presentasjon</vt:lpstr>
      <vt:lpstr>PowerPoint-presentasjon</vt:lpstr>
      <vt:lpstr> &lt; Opplasting av bilder og filer &gt; </vt:lpstr>
      <vt:lpstr>PowerPoint-presentasjon</vt:lpstr>
      <vt:lpstr>PowerPoint-presentasjon</vt:lpstr>
      <vt:lpstr>Deling av instruksjoner</vt:lpstr>
      <vt:lpstr>PowerPoint-presentasjon</vt:lpstr>
      <vt:lpstr>SimSamBot –  En interaktiv KI-basert opplæringsplattform for simulering av kommunikasjonssituasjoner</vt:lpstr>
      <vt:lpstr>Simulering av kommunikasjon mellom pasient kliniker</vt:lpstr>
      <vt:lpstr>PowerPoint-presentasjon</vt:lpstr>
      <vt:lpstr>PowerPoint-presentasjon</vt:lpstr>
      <vt:lpstr>PowerPoint-presentasjon</vt:lpstr>
      <vt:lpstr>PowerPoint-presentasjon</vt:lpstr>
      <vt:lpstr>Teamledersamling forrige uke</vt:lpstr>
      <vt:lpstr>PowerPoint-presentasjon</vt:lpstr>
      <vt:lpstr>PowerPoint-presentasjon</vt:lpstr>
      <vt:lpstr>PowerPoint-presentasjon</vt:lpstr>
      <vt:lpstr>Its a poison in your body if you think the sucess is because you did it yourself   Ed Catmull, Pixar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Dagfinn Bergsager</dc:creator>
  <cp:lastModifiedBy>Dagfinn Bergsager</cp:lastModifiedBy>
  <cp:revision>18</cp:revision>
  <dcterms:created xsi:type="dcterms:W3CDTF">2021-11-11T09:18:53Z</dcterms:created>
  <dcterms:modified xsi:type="dcterms:W3CDTF">2024-09-13T09:01:56Z</dcterms:modified>
</cp:coreProperties>
</file>