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8"/>
  </p:notesMasterIdLst>
  <p:handoutMasterIdLst>
    <p:handoutMasterId r:id="rId19"/>
  </p:handoutMasterIdLst>
  <p:sldIdLst>
    <p:sldId id="256" r:id="rId5"/>
    <p:sldId id="270" r:id="rId6"/>
    <p:sldId id="265" r:id="rId7"/>
    <p:sldId id="257" r:id="rId8"/>
    <p:sldId id="258" r:id="rId9"/>
    <p:sldId id="260" r:id="rId10"/>
    <p:sldId id="263" r:id="rId11"/>
    <p:sldId id="259" r:id="rId12"/>
    <p:sldId id="262" r:id="rId13"/>
    <p:sldId id="261" r:id="rId14"/>
    <p:sldId id="266" r:id="rId15"/>
    <p:sldId id="269" r:id="rId16"/>
    <p:sldId id="268" r:id="rId17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D9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76599"/>
  </p:normalViewPr>
  <p:slideViewPr>
    <p:cSldViewPr snapToGrid="0">
      <p:cViewPr varScale="1">
        <p:scale>
          <a:sx n="96" d="100"/>
          <a:sy n="96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highlight>
                  <a:srgbClr val="FFFFFF"/>
                </a:highlight>
              </a:rPr>
              <a:t>Litt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kort</a:t>
            </a:r>
            <a:r>
              <a:rPr lang="en-US" dirty="0">
                <a:highlight>
                  <a:srgbClr val="FFFFFF"/>
                </a:highlight>
              </a:rPr>
              <a:t> om meg: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highlight>
                  <a:srgbClr val="FFFFFF"/>
                </a:highlight>
              </a:rPr>
              <a:t>Utdannet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ved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Institutt</a:t>
            </a:r>
            <a:r>
              <a:rPr lang="en-US" dirty="0">
                <a:highlight>
                  <a:srgbClr val="FFFFFF"/>
                </a:highlight>
              </a:rPr>
              <a:t> for </a:t>
            </a:r>
            <a:r>
              <a:rPr lang="en-US" dirty="0" err="1">
                <a:highlight>
                  <a:srgbClr val="FFFFFF"/>
                </a:highlight>
              </a:rPr>
              <a:t>Informatikk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på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Universitetet</a:t>
            </a:r>
            <a:r>
              <a:rPr lang="en-US" dirty="0">
                <a:highlight>
                  <a:srgbClr val="FFFFFF"/>
                </a:highlight>
              </a:rPr>
              <a:t> I Oslo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highlight>
                <a:srgbClr val="FFFFFF"/>
              </a:highlight>
            </a:endParaRPr>
          </a:p>
          <a:p>
            <a:r>
              <a:rPr lang="en-US" dirty="0" err="1">
                <a:highlight>
                  <a:srgbClr val="FFFFFF"/>
                </a:highlight>
              </a:rPr>
              <a:t>Frontendutvikler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ved</a:t>
            </a:r>
            <a:r>
              <a:rPr lang="en-US" dirty="0">
                <a:highlight>
                  <a:srgbClr val="FFFFFF"/>
                </a:highlight>
              </a:rPr>
              <a:t> IT-</a:t>
            </a:r>
            <a:r>
              <a:rPr lang="en-US" dirty="0" err="1">
                <a:highlight>
                  <a:srgbClr val="FFFFFF"/>
                </a:highlight>
              </a:rPr>
              <a:t>avdelingen</a:t>
            </a:r>
            <a:r>
              <a:rPr lang="en-US" dirty="0">
                <a:highlight>
                  <a:srgbClr val="FFFFFF"/>
                </a:highlight>
              </a:rPr>
              <a:t>, </a:t>
            </a:r>
            <a:r>
              <a:rPr lang="en-US" dirty="0" err="1">
                <a:highlight>
                  <a:srgbClr val="FFFFFF"/>
                </a:highlight>
              </a:rPr>
              <a:t>tidligere</a:t>
            </a:r>
            <a:r>
              <a:rPr lang="en-US" dirty="0">
                <a:highlight>
                  <a:srgbClr val="FFFFFF"/>
                </a:highlight>
              </a:rPr>
              <a:t> USIT, </a:t>
            </a:r>
            <a:r>
              <a:rPr lang="en-US" dirty="0" err="1">
                <a:highlight>
                  <a:srgbClr val="FFFFFF"/>
                </a:highlight>
              </a:rPr>
              <a:t>siden</a:t>
            </a:r>
            <a:r>
              <a:rPr lang="en-US" dirty="0">
                <a:highlight>
                  <a:srgbClr val="FFFFFF"/>
                </a:highlight>
              </a:rPr>
              <a:t> 2007</a:t>
            </a:r>
          </a:p>
          <a:p>
            <a:r>
              <a:rPr lang="en-US" dirty="0" err="1">
                <a:highlight>
                  <a:srgbClr val="FFFFFF"/>
                </a:highlight>
              </a:rPr>
              <a:t>Fortsatt</a:t>
            </a:r>
            <a:r>
              <a:rPr lang="en-US" dirty="0">
                <a:highlight>
                  <a:srgbClr val="FFFFFF"/>
                </a:highlight>
              </a:rPr>
              <a:t> under </a:t>
            </a:r>
            <a:r>
              <a:rPr lang="en-US" dirty="0" err="1">
                <a:highlight>
                  <a:srgbClr val="FFFFFF"/>
                </a:highlight>
              </a:rPr>
              <a:t>opplæring</a:t>
            </a:r>
            <a:endParaRPr lang="en-US" dirty="0">
              <a:highlight>
                <a:srgbClr val="FFFFFF"/>
              </a:highlight>
            </a:endParaRPr>
          </a:p>
          <a:p>
            <a:r>
              <a:rPr lang="en-US" dirty="0">
                <a:highlight>
                  <a:srgbClr val="FFFFFF"/>
                </a:highlight>
              </a:rPr>
              <a:t>Lita </a:t>
            </a:r>
            <a:r>
              <a:rPr lang="en-US" dirty="0" err="1">
                <a:highlight>
                  <a:srgbClr val="FFFFFF"/>
                </a:highlight>
              </a:rPr>
              <a:t>ved</a:t>
            </a:r>
            <a:r>
              <a:rPr lang="en-US" dirty="0">
                <a:highlight>
                  <a:srgbClr val="FFFFFF"/>
                </a:highlight>
              </a:rPr>
              <a:t> SV </a:t>
            </a:r>
            <a:r>
              <a:rPr lang="en-US" dirty="0" err="1">
                <a:highlight>
                  <a:srgbClr val="FFFFFF"/>
                </a:highlight>
              </a:rPr>
              <a:t>i</a:t>
            </a:r>
            <a:r>
              <a:rPr lang="en-US" dirty="0">
                <a:highlight>
                  <a:srgbClr val="FFFFFF"/>
                </a:highlight>
              </a:rPr>
              <a:t> fem </a:t>
            </a:r>
            <a:r>
              <a:rPr lang="en-US" dirty="0" err="1">
                <a:highlight>
                  <a:srgbClr val="FFFFFF"/>
                </a:highlight>
              </a:rPr>
              <a:t>år</a:t>
            </a:r>
            <a:endParaRPr lang="en-US" dirty="0">
              <a:highlight>
                <a:srgbClr val="FFFFFF"/>
              </a:highlight>
            </a:endParaRPr>
          </a:p>
          <a:p>
            <a:endParaRPr lang="en-US" dirty="0">
              <a:highlight>
                <a:srgbClr val="FFFFFF"/>
              </a:highlight>
            </a:endParaRPr>
          </a:p>
          <a:p>
            <a:r>
              <a:rPr lang="en-US" dirty="0">
                <a:highlight>
                  <a:srgbClr val="FFFFFF"/>
                </a:highlight>
              </a:rPr>
              <a:t>Har </a:t>
            </a:r>
            <a:r>
              <a:rPr lang="en-US" dirty="0" err="1">
                <a:highlight>
                  <a:srgbClr val="FFFFFF"/>
                </a:highlight>
              </a:rPr>
              <a:t>spesiellt</a:t>
            </a:r>
            <a:r>
              <a:rPr lang="en-US" dirty="0">
                <a:highlight>
                  <a:srgbClr val="FFFFFF"/>
                </a:highlight>
              </a:rPr>
              <a:t> de </a:t>
            </a:r>
            <a:r>
              <a:rPr lang="en-US" dirty="0" err="1">
                <a:highlight>
                  <a:srgbClr val="FFFFFF"/>
                </a:highlight>
              </a:rPr>
              <a:t>siste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årene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jobbet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en</a:t>
            </a:r>
            <a:r>
              <a:rPr lang="en-US" dirty="0">
                <a:highlight>
                  <a:srgbClr val="FFFFFF"/>
                </a:highlight>
              </a:rPr>
              <a:t> del med </a:t>
            </a:r>
            <a:r>
              <a:rPr lang="en-US" dirty="0" err="1">
                <a:highlight>
                  <a:srgbClr val="FFFFFF"/>
                </a:highlight>
              </a:rPr>
              <a:t>universell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utforming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og</a:t>
            </a:r>
            <a:r>
              <a:rPr lang="en-US" dirty="0">
                <a:highlight>
                  <a:srgbClr val="FFFFFF"/>
                </a:highlight>
              </a:rPr>
              <a:t> er </a:t>
            </a:r>
            <a:r>
              <a:rPr lang="en-US" dirty="0" err="1">
                <a:highlight>
                  <a:srgbClr val="FFFFFF"/>
                </a:highlight>
              </a:rPr>
              <a:t>opptatt</a:t>
            </a:r>
            <a:r>
              <a:rPr lang="en-US" dirty="0">
                <a:highlight>
                  <a:srgbClr val="FFFFFF"/>
                </a:highlight>
              </a:rPr>
              <a:t> av </a:t>
            </a:r>
            <a:r>
              <a:rPr lang="en-US" dirty="0" err="1">
                <a:highlight>
                  <a:srgbClr val="FFFFFF"/>
                </a:highlight>
              </a:rPr>
              <a:t>brukervennlige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tjenester</a:t>
            </a:r>
            <a:endParaRPr lang="en-US" dirty="0">
              <a:highlight>
                <a:srgbClr val="FFFFFF"/>
              </a:highlight>
            </a:endParaRPr>
          </a:p>
          <a:p>
            <a:r>
              <a:rPr lang="en-US" dirty="0">
                <a:highlight>
                  <a:srgbClr val="FFFFFF"/>
                </a:highlight>
              </a:rPr>
              <a:t>Med </a:t>
            </a:r>
            <a:r>
              <a:rPr lang="en-US" dirty="0" err="1">
                <a:highlight>
                  <a:srgbClr val="FFFFFF"/>
                </a:highlight>
              </a:rPr>
              <a:t>brukervenlig</a:t>
            </a:r>
            <a:r>
              <a:rPr lang="en-US" dirty="0">
                <a:highlight>
                  <a:srgbClr val="FFFFFF"/>
                </a:highlight>
              </a:rPr>
              <a:t>, </a:t>
            </a:r>
            <a:r>
              <a:rPr lang="en-US" dirty="0" err="1">
                <a:highlight>
                  <a:srgbClr val="FFFFFF"/>
                </a:highlight>
              </a:rPr>
              <a:t>mener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jeg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både</a:t>
            </a:r>
            <a:r>
              <a:rPr lang="en-US" dirty="0">
                <a:highlight>
                  <a:srgbClr val="FFFFFF"/>
                </a:highlight>
              </a:rPr>
              <a:t> at de </a:t>
            </a:r>
            <a:r>
              <a:rPr lang="en-US" dirty="0" err="1">
                <a:highlight>
                  <a:srgbClr val="FFFFFF"/>
                </a:highlight>
              </a:rPr>
              <a:t>skal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være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lette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å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bruke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og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hyggelige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å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bruke</a:t>
            </a:r>
            <a:r>
              <a:rPr lang="en-US" dirty="0">
                <a:highlight>
                  <a:srgbClr val="FFFFFF"/>
                </a:highlight>
              </a:rPr>
              <a:t>.</a:t>
            </a:r>
          </a:p>
          <a:p>
            <a:endParaRPr lang="en-US" dirty="0">
              <a:highlight>
                <a:srgbClr val="FFFFFF"/>
              </a:highlight>
            </a:endParaRPr>
          </a:p>
          <a:p>
            <a:r>
              <a:rPr lang="en-US" dirty="0" err="1">
                <a:highlight>
                  <a:srgbClr val="FFFFFF"/>
                </a:highlight>
              </a:rPr>
              <a:t>På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fritiden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strikker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jeg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mye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og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anskaffet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før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jul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en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strikkemaskin</a:t>
            </a:r>
            <a:r>
              <a:rPr lang="en-US" dirty="0">
                <a:highlight>
                  <a:srgbClr val="FFFFFF"/>
                </a:highlight>
              </a:rPr>
              <a:t>. 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66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Tommelfinger-regel:</a:t>
            </a:r>
          </a:p>
          <a:p>
            <a:r>
              <a:rPr lang="en-NO" dirty="0"/>
              <a:t>Strukturer først med HTML, gjør det presentabelt med css, legg på js til slutt hvis du trenger det.</a:t>
            </a:r>
          </a:p>
          <a:p>
            <a:endParaRPr lang="en-NO" dirty="0"/>
          </a:p>
          <a:p>
            <a:r>
              <a:rPr lang="en-NO" dirty="0"/>
              <a:t>Gjenbrukbak kode!</a:t>
            </a:r>
          </a:p>
          <a:p>
            <a:endParaRPr lang="en-NO" dirty="0"/>
          </a:p>
          <a:p>
            <a:r>
              <a:rPr lang="en-NO" dirty="0"/>
              <a:t>Hvis du må flytte rundt på ting </a:t>
            </a:r>
            <a:r>
              <a:rPr lang="en-GB" dirty="0"/>
              <a:t>I</a:t>
            </a:r>
            <a:r>
              <a:rPr lang="en-NO" dirty="0"/>
              <a:t> DOM-en med js, bør du kanskje vurdere omstrukturering av HTML </a:t>
            </a:r>
            <a:r>
              <a:rPr lang="en-GB" dirty="0"/>
              <a:t>I</a:t>
            </a:r>
            <a:r>
              <a:rPr lang="en-NO" dirty="0"/>
              <a:t> bunnen.</a:t>
            </a:r>
          </a:p>
          <a:p>
            <a:endParaRPr lang="en-NO" dirty="0"/>
          </a:p>
          <a:p>
            <a:r>
              <a:rPr lang="en-NO" dirty="0"/>
              <a:t>Unngå utstrakt bruk av :not, kode først det generelle, så det spesielle</a:t>
            </a:r>
            <a:br>
              <a:rPr lang="en-NO" dirty="0"/>
            </a:br>
            <a:r>
              <a:rPr lang="en-NO" dirty="0"/>
              <a:t>God nyhet for alle css-kodere: :has (ble tilgjengelig </a:t>
            </a:r>
            <a:r>
              <a:rPr lang="en-GB" dirty="0"/>
              <a:t>I</a:t>
            </a:r>
            <a:r>
              <a:rPr lang="en-NO" dirty="0"/>
              <a:t> firefox som den siste av de store nettleserne før jul)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3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HTML-standarden er for det meste ganske gjennomtenkt, og det meste fungerer godt med universell utforming rett ut av boksen. </a:t>
            </a:r>
          </a:p>
          <a:p>
            <a:endParaRPr lang="en-NO" dirty="0"/>
          </a:p>
          <a:p>
            <a:r>
              <a:rPr lang="en-NO" dirty="0"/>
              <a:t>Kode ting som det de 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40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Jeg burde sikkert lagt inn en slide om wai-aria med gode eksempler, men siden jeg ikke er så rå på akkurat det, lar jeg det være med en lenke til slutt </a:t>
            </a:r>
            <a:r>
              <a:rPr lang="en-GB" dirty="0"/>
              <a:t>I</a:t>
            </a:r>
            <a:r>
              <a:rPr lang="en-NO" dirty="0"/>
              <a:t> dokumentet.</a:t>
            </a:r>
          </a:p>
          <a:p>
            <a:endParaRPr lang="en-NO" dirty="0"/>
          </a:p>
          <a:p>
            <a:r>
              <a:rPr lang="en-NO" dirty="0"/>
              <a:t>Kort fortalt</a:t>
            </a:r>
            <a:r>
              <a:rPr lang="en-GB" dirty="0"/>
              <a:t> er det et sett med roller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attributter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definerer</a:t>
            </a:r>
            <a:r>
              <a:rPr lang="en-GB" dirty="0"/>
              <a:t> </a:t>
            </a:r>
            <a:r>
              <a:rPr lang="en-GB" dirty="0" err="1"/>
              <a:t>måter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gjøre</a:t>
            </a:r>
            <a:r>
              <a:rPr lang="en-GB" dirty="0"/>
              <a:t> </a:t>
            </a:r>
            <a:r>
              <a:rPr lang="en-GB" dirty="0" err="1"/>
              <a:t>nettinnhold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nettapplikasjoner</a:t>
            </a:r>
            <a:r>
              <a:rPr lang="en-GB" dirty="0"/>
              <a:t>, </a:t>
            </a:r>
            <a:r>
              <a:rPr lang="en-GB" dirty="0" err="1"/>
              <a:t>spesielt</a:t>
            </a:r>
            <a:r>
              <a:rPr lang="en-GB" dirty="0"/>
              <a:t> de </a:t>
            </a:r>
            <a:r>
              <a:rPr lang="en-GB" dirty="0" err="1"/>
              <a:t>som</a:t>
            </a:r>
            <a:r>
              <a:rPr lang="en-GB" dirty="0"/>
              <a:t> er </a:t>
            </a:r>
            <a:r>
              <a:rPr lang="en-GB" dirty="0" err="1"/>
              <a:t>utviklet</a:t>
            </a:r>
            <a:r>
              <a:rPr lang="en-GB" dirty="0"/>
              <a:t> med JavaScript,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tilgjengelige</a:t>
            </a:r>
            <a:r>
              <a:rPr lang="en-GB" dirty="0"/>
              <a:t> for folk med </a:t>
            </a:r>
            <a:r>
              <a:rPr lang="en-GB" dirty="0" err="1"/>
              <a:t>funksjonsnedsettelser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For </a:t>
            </a:r>
            <a:r>
              <a:rPr lang="en-GB" dirty="0" err="1"/>
              <a:t>eksempel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det </a:t>
            </a:r>
            <a:r>
              <a:rPr lang="en-GB" dirty="0" err="1"/>
              <a:t>brukes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få</a:t>
            </a:r>
            <a:r>
              <a:rPr lang="en-GB" dirty="0"/>
              <a:t> lest </a:t>
            </a:r>
            <a:r>
              <a:rPr lang="en-GB" dirty="0" err="1"/>
              <a:t>opp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med </a:t>
            </a:r>
            <a:r>
              <a:rPr lang="en-GB" dirty="0" err="1"/>
              <a:t>automatiske</a:t>
            </a:r>
            <a:r>
              <a:rPr lang="en-GB" dirty="0"/>
              <a:t> </a:t>
            </a:r>
            <a:r>
              <a:rPr lang="en-GB" dirty="0" err="1"/>
              <a:t>søketreff</a:t>
            </a:r>
            <a:r>
              <a:rPr lang="en-GB" dirty="0"/>
              <a:t>, </a:t>
            </a:r>
            <a:r>
              <a:rPr lang="en-GB" dirty="0" err="1"/>
              <a:t>eller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fortelle</a:t>
            </a:r>
            <a:r>
              <a:rPr lang="en-GB" dirty="0"/>
              <a:t> om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akkordion</a:t>
            </a:r>
            <a:r>
              <a:rPr lang="en-GB" dirty="0"/>
              <a:t> er </a:t>
            </a:r>
            <a:r>
              <a:rPr lang="en-GB" dirty="0" err="1"/>
              <a:t>åpen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lukket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1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La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oppleserverktøy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vite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hva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et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skjema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spør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etter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. 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LABEL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gjør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skjemaet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bedre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for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seende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også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. </a:t>
            </a:r>
          </a:p>
          <a:p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Hvis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du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har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definert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en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LABEL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på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et element,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kan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brukeren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trykke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hvor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som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helst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på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elementet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for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å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aktivere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det.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09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Noen ganger kommer man til et felt der man skal skrive inn f.eks en dato, men </a:t>
            </a:r>
            <a:r>
              <a:rPr lang="en-GB" dirty="0"/>
              <a:t>I</a:t>
            </a:r>
            <a:r>
              <a:rPr lang="en-NO" dirty="0"/>
              <a:t> det man begynner å skrive</a:t>
            </a:r>
            <a:r>
              <a:rPr lang="en-NO"/>
              <a:t>, forsvinner </a:t>
            </a:r>
            <a:r>
              <a:rPr lang="en-NO" dirty="0"/>
              <a:t>placeholderen som var eneste indikasjon på formatet</a:t>
            </a:r>
            <a:r>
              <a:rPr lang="en-NO"/>
              <a:t>. </a:t>
            </a:r>
          </a:p>
          <a:p>
            <a:r>
              <a:rPr lang="en-NO"/>
              <a:t>Noen </a:t>
            </a:r>
            <a:r>
              <a:rPr lang="en-NO" dirty="0"/>
              <a:t>ganger kommer det ikke tilbake hvis man sletter innholdet </a:t>
            </a:r>
            <a:r>
              <a:rPr lang="en-GB" dirty="0"/>
              <a:t>I</a:t>
            </a:r>
            <a:r>
              <a:rPr lang="en-NO" dirty="0"/>
              <a:t> feltet heller, og man er helt lost!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7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>
                <a:latin typeface="Corbel" panose="020B0503020204020204" pitchFamily="34" charset="0"/>
              </a:rPr>
              <a:t>Når en navigerer seg gjennom en nettside eller et skjema med tastatur, er det fint å kunne se hvor man er.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80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Dette er en type feil som dukker opp ofte på websider, og som oftest er de redaksjonelle, men det hender de dukker opp i </a:t>
            </a:r>
            <a:r>
              <a:rPr lang="en-GB" dirty="0"/>
              <a:t>“</a:t>
            </a:r>
            <a:r>
              <a:rPr lang="en-GB" dirty="0" err="1"/>
              <a:t>rammeverket</a:t>
            </a:r>
            <a:r>
              <a:rPr lang="en-GB" dirty="0"/>
              <a:t>” </a:t>
            </a:r>
            <a:r>
              <a:rPr lang="en-GB" dirty="0" err="1"/>
              <a:t>også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57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Du kan ha paragrafer, tabeller, lenker, linjeskift og mye annet rart.</a:t>
            </a:r>
          </a:p>
          <a:p>
            <a:r>
              <a:rPr lang="en-NO" dirty="0"/>
              <a:t>Hvis du er usikker, slå det opp.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15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Nå skal jeg liksom demonstrere på inn.no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2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 baseline="0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800" b="0" i="0" u="none" cap="none" baseline="0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it.uio.no/om/organisasjon/ffu/ux/blogg/2019/spiker-i-naleputa.html" TargetMode="External"/><Relationship Id="rId2" Type="http://schemas.openxmlformats.org/officeDocument/2006/relationships/hyperlink" Target="https://www.usit.uio.no/om/organisasjon/ffu/ux/blogg/2023/uu-for-utviklere.html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webaxe.org/proper-use-buttons-links/" TargetMode="External"/><Relationship Id="rId5" Type="http://schemas.openxmlformats.org/officeDocument/2006/relationships/hyperlink" Target="https://dequeuniversity.com/library/" TargetMode="External"/><Relationship Id="rId4" Type="http://schemas.openxmlformats.org/officeDocument/2006/relationships/hyperlink" Target="https://webdesign.tutsplus.com/articles/keyboard-accessibility-tips-using-html-and-css--cms-31966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group of pencils and a statue of an owl on a shelf&#10;&#10;Description automatically generated">
            <a:extLst>
              <a:ext uri="{FF2B5EF4-FFF2-40B4-BE49-F238E27FC236}">
                <a16:creationId xmlns:a16="http://schemas.microsoft.com/office/drawing/2014/main" id="{EC3CB90B-0D79-D66A-73D5-5228D7E777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2" r="17292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4892" y="381854"/>
            <a:ext cx="5619582" cy="11169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892" y="3288651"/>
            <a:ext cx="5446643" cy="1556531"/>
          </a:xfrm>
        </p:spPr>
        <p:txBody>
          <a:bodyPr/>
          <a:lstStyle/>
          <a:p>
            <a:r>
              <a:rPr lang="en-US" dirty="0" err="1"/>
              <a:t>Universell</a:t>
            </a:r>
            <a:r>
              <a:rPr lang="en-US" dirty="0"/>
              <a:t> </a:t>
            </a:r>
            <a:r>
              <a:rPr lang="en-US" dirty="0" err="1"/>
              <a:t>utforming</a:t>
            </a:r>
            <a:r>
              <a:rPr lang="en-US" dirty="0"/>
              <a:t> for </a:t>
            </a:r>
            <a:r>
              <a:rPr lang="en-US" dirty="0" err="1"/>
              <a:t>utviklere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892" y="5198068"/>
            <a:ext cx="5507749" cy="258079"/>
          </a:xfrm>
        </p:spPr>
        <p:txBody>
          <a:bodyPr/>
          <a:lstStyle/>
          <a:p>
            <a:r>
              <a:rPr lang="en-US" dirty="0"/>
              <a:t>Lise Hamre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4892" y="5456147"/>
            <a:ext cx="5507749" cy="226283"/>
          </a:xfrm>
        </p:spPr>
        <p:txBody>
          <a:bodyPr/>
          <a:lstStyle/>
          <a:p>
            <a:r>
              <a:rPr lang="en-US" dirty="0" err="1"/>
              <a:t>Senioringeniør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892" y="5715416"/>
            <a:ext cx="5507749" cy="226283"/>
          </a:xfrm>
        </p:spPr>
        <p:txBody>
          <a:bodyPr/>
          <a:lstStyle/>
          <a:p>
            <a:r>
              <a:rPr lang="en-US" dirty="0"/>
              <a:t>IT-</a:t>
            </a:r>
            <a:r>
              <a:rPr lang="en-US" dirty="0" err="1"/>
              <a:t>avdelingen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8251" y="6111271"/>
            <a:ext cx="5507749" cy="365125"/>
          </a:xfrm>
        </p:spPr>
        <p:txBody>
          <a:bodyPr/>
          <a:lstStyle/>
          <a:p>
            <a:r>
              <a:rPr lang="en-US" dirty="0"/>
              <a:t>20. </a:t>
            </a:r>
            <a:r>
              <a:rPr lang="en-US" dirty="0" err="1"/>
              <a:t>februar</a:t>
            </a:r>
            <a:r>
              <a:rPr lang="en-US" dirty="0"/>
              <a:t> 2024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of a person on a table with a pencil and a pencil&#10;&#10;Description automatically generated">
            <a:extLst>
              <a:ext uri="{FF2B5EF4-FFF2-40B4-BE49-F238E27FC236}">
                <a16:creationId xmlns:a16="http://schemas.microsoft.com/office/drawing/2014/main" id="{D9257663-DF33-7B6C-C435-789B84563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587" y="-13252"/>
            <a:ext cx="9185413" cy="68890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316BC50-EF1E-F916-63FA-824319DA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95" y="411116"/>
            <a:ext cx="1587706" cy="706484"/>
          </a:xfrm>
        </p:spPr>
        <p:txBody>
          <a:bodyPr/>
          <a:lstStyle/>
          <a:p>
            <a:r>
              <a:rPr lang="en-NO" dirty="0"/>
              <a:t>Hei!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BBA810-99BC-0DD9-9E1B-A219F2193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007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80B8C6-5E77-3B5B-21E6-DE6B11A7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The relationship between HTML, css and javaScript visualised by skeleton, a person-icon, and a walking person-icon.&#10;&#10;">
            <a:extLst>
              <a:ext uri="{FF2B5EF4-FFF2-40B4-BE49-F238E27FC236}">
                <a16:creationId xmlns:a16="http://schemas.microsoft.com/office/drawing/2014/main" id="{932728EF-AA04-AB17-9A42-0427DF094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1212850"/>
            <a:ext cx="68072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F91D92B2-24F7-FD8B-D5B7-0935E6E57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2" y="2503593"/>
            <a:ext cx="3833467" cy="671407"/>
          </a:xfrm>
        </p:spPr>
        <p:txBody>
          <a:bodyPr/>
          <a:lstStyle/>
          <a:p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Html-standard</a:t>
            </a:r>
            <a:br>
              <a:rPr lang="en-US" dirty="0"/>
            </a:b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DECE9D7-8D11-885E-23EC-E6551DA684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36974" y="1111800"/>
            <a:ext cx="5928862" cy="5164980"/>
          </a:xfrm>
        </p:spPr>
        <p:txBody>
          <a:bodyPr/>
          <a:lstStyle/>
          <a:p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Knapp → &lt;button&gt;</a:t>
            </a:r>
          </a:p>
          <a:p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Lenke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→ &lt;a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href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Ikke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finn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på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egen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kode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for ting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som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fins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HTML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fra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før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Du sparer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mye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koding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ved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å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bruke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native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kode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Nummerering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og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punktlister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er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godt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utbygd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HTML.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&lt;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ul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&gt;/&lt;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ol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&gt; + &lt;li&gt;</a:t>
            </a:r>
          </a:p>
          <a:p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Tabell → Husk caption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og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riktig</a:t>
            </a:r>
            <a:r>
              <a:rPr lang="en-US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bruk av headings.</a:t>
            </a:r>
          </a:p>
          <a:p>
            <a:r>
              <a:rPr lang="en-US" sz="3200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US" dirty="0">
              <a:latin typeface="Corbel" panose="020B05030202040202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EF99D207-76E2-AED8-6666-43950E6AED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3CBFA5-90E5-0775-C9FD-CB67A71C1297}"/>
              </a:ext>
            </a:extLst>
          </p:cNvPr>
          <p:cNvSpPr txBox="1"/>
          <p:nvPr/>
        </p:nvSpPr>
        <p:spPr>
          <a:xfrm>
            <a:off x="222249" y="5188276"/>
            <a:ext cx="270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>
                <a:latin typeface="Comic Sans MS" panose="030F0902030302020204" pitchFamily="66" charset="0"/>
              </a:rPr>
              <a:t>Keep it simple!</a:t>
            </a:r>
          </a:p>
        </p:txBody>
      </p:sp>
    </p:spTree>
    <p:extLst>
      <p:ext uri="{BB962C8B-B14F-4D97-AF65-F5344CB8AC3E}">
        <p14:creationId xmlns:p14="http://schemas.microsoft.com/office/powerpoint/2010/main" val="377824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1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C9EDD-9F49-255D-970E-9C40E82B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5420E-A96B-6404-6A9B-FDE532104C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8300" y="2493169"/>
            <a:ext cx="2246313" cy="1325562"/>
          </a:xfrm>
        </p:spPr>
        <p:txBody>
          <a:bodyPr/>
          <a:lstStyle/>
          <a:p>
            <a:r>
              <a:rPr lang="en-NO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Roles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6C0D8-BB15-1AC3-A630-DC8EAF7FD3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49940" y="1252537"/>
            <a:ext cx="7289800" cy="2481264"/>
          </a:xfrm>
          <a:solidFill>
            <a:schemeClr val="bg1"/>
          </a:solidFill>
        </p:spPr>
        <p:txBody>
          <a:bodyPr/>
          <a:lstStyle/>
          <a:p>
            <a:pPr marL="0" indent="0" algn="l" fontAlgn="base">
              <a:buNone/>
            </a:pPr>
            <a:r>
              <a:rPr lang="en-GB" sz="2400" dirty="0">
                <a:latin typeface="Book Antiqua" panose="02040602050305030304" pitchFamily="18" charset="0"/>
              </a:rPr>
              <a:t>&lt;</a:t>
            </a:r>
            <a:r>
              <a:rPr lang="en-GB" sz="2400" dirty="0" err="1">
                <a:latin typeface="Book Antiqua" panose="02040602050305030304" pitchFamily="18" charset="0"/>
              </a:rPr>
              <a:t>ul</a:t>
            </a:r>
            <a:r>
              <a:rPr lang="en-GB" sz="2400" dirty="0">
                <a:latin typeface="Book Antiqua" panose="02040602050305030304" pitchFamily="18" charset="0"/>
              </a:rPr>
              <a:t> role="list"&gt; </a:t>
            </a:r>
          </a:p>
          <a:p>
            <a:pPr marL="0" indent="0" algn="l" fontAlgn="base">
              <a:buNone/>
            </a:pPr>
            <a:r>
              <a:rPr lang="en-GB" sz="2400" dirty="0">
                <a:latin typeface="Book Antiqua" panose="02040602050305030304" pitchFamily="18" charset="0"/>
              </a:rPr>
              <a:t>	&lt;li role="</a:t>
            </a:r>
            <a:r>
              <a:rPr lang="en-GB" sz="2400" dirty="0" err="1">
                <a:latin typeface="Book Antiqua" panose="02040602050305030304" pitchFamily="18" charset="0"/>
              </a:rPr>
              <a:t>listitem</a:t>
            </a:r>
            <a:r>
              <a:rPr lang="en-GB" sz="2400" dirty="0">
                <a:latin typeface="Book Antiqua" panose="02040602050305030304" pitchFamily="18" charset="0"/>
              </a:rPr>
              <a:t>"&gt;</a:t>
            </a:r>
            <a:r>
              <a:rPr lang="en-GB" sz="2400" dirty="0" err="1">
                <a:latin typeface="Book Antiqua" panose="02040602050305030304" pitchFamily="18" charset="0"/>
              </a:rPr>
              <a:t>Smør</a:t>
            </a:r>
            <a:r>
              <a:rPr lang="en-GB" sz="2400" dirty="0">
                <a:latin typeface="Book Antiqua" panose="02040602050305030304" pitchFamily="18" charset="0"/>
              </a:rPr>
              <a:t> </a:t>
            </a:r>
            <a:r>
              <a:rPr lang="en-GB" sz="2400" dirty="0" err="1">
                <a:latin typeface="Book Antiqua" panose="02040602050305030304" pitchFamily="18" charset="0"/>
              </a:rPr>
              <a:t>på</a:t>
            </a:r>
            <a:r>
              <a:rPr lang="en-GB" sz="2400" dirty="0">
                <a:latin typeface="Book Antiqua" panose="02040602050305030304" pitchFamily="18" charset="0"/>
              </a:rPr>
              <a:t> </a:t>
            </a:r>
            <a:r>
              <a:rPr lang="en-GB" sz="2400" dirty="0" err="1">
                <a:latin typeface="Book Antiqua" panose="02040602050305030304" pitchFamily="18" charset="0"/>
              </a:rPr>
              <a:t>flesk</a:t>
            </a:r>
            <a:r>
              <a:rPr lang="en-GB" sz="2400" dirty="0">
                <a:latin typeface="Book Antiqua" panose="02040602050305030304" pitchFamily="18" charset="0"/>
              </a:rPr>
              <a:t>&lt;/li&gt; 	</a:t>
            </a:r>
          </a:p>
          <a:p>
            <a:pPr marL="0" indent="0" algn="l" fontAlgn="base">
              <a:buNone/>
            </a:pPr>
            <a:r>
              <a:rPr lang="en-GB" sz="2400" dirty="0">
                <a:latin typeface="Book Antiqua" panose="02040602050305030304" pitchFamily="18" charset="0"/>
              </a:rPr>
              <a:t>	&lt;li role="</a:t>
            </a:r>
            <a:r>
              <a:rPr lang="en-GB" sz="2400" dirty="0" err="1">
                <a:latin typeface="Book Antiqua" panose="02040602050305030304" pitchFamily="18" charset="0"/>
              </a:rPr>
              <a:t>listitem</a:t>
            </a:r>
            <a:r>
              <a:rPr lang="en-GB" sz="2400" dirty="0">
                <a:latin typeface="Book Antiqua" panose="02040602050305030304" pitchFamily="18" charset="0"/>
              </a:rPr>
              <a:t>"&gt;</a:t>
            </a:r>
            <a:r>
              <a:rPr lang="en-GB" sz="2400" dirty="0" err="1">
                <a:latin typeface="Book Antiqua" panose="02040602050305030304" pitchFamily="18" charset="0"/>
              </a:rPr>
              <a:t>Sukker</a:t>
            </a:r>
            <a:r>
              <a:rPr lang="en-GB" sz="2400" dirty="0">
                <a:latin typeface="Book Antiqua" panose="02040602050305030304" pitchFamily="18" charset="0"/>
              </a:rPr>
              <a:t> med </a:t>
            </a:r>
            <a:r>
              <a:rPr lang="en-GB" sz="2400" dirty="0" err="1">
                <a:latin typeface="Book Antiqua" panose="02040602050305030304" pitchFamily="18" charset="0"/>
              </a:rPr>
              <a:t>honning</a:t>
            </a:r>
            <a:r>
              <a:rPr lang="en-GB" sz="2400" dirty="0">
                <a:latin typeface="Book Antiqua" panose="02040602050305030304" pitchFamily="18" charset="0"/>
              </a:rPr>
              <a:t>&lt;/li&gt; </a:t>
            </a:r>
          </a:p>
          <a:p>
            <a:pPr marL="0" indent="0" algn="l" fontAlgn="base">
              <a:buNone/>
            </a:pPr>
            <a:r>
              <a:rPr lang="en-GB" sz="2400" dirty="0">
                <a:latin typeface="Book Antiqua" panose="02040602050305030304" pitchFamily="18" charset="0"/>
              </a:rPr>
              <a:t>	&lt;li role="</a:t>
            </a:r>
            <a:r>
              <a:rPr lang="en-GB" sz="2400" dirty="0" err="1">
                <a:latin typeface="Book Antiqua" panose="02040602050305030304" pitchFamily="18" charset="0"/>
              </a:rPr>
              <a:t>listitem</a:t>
            </a:r>
            <a:r>
              <a:rPr lang="en-GB" sz="2400" dirty="0">
                <a:latin typeface="Book Antiqua" panose="02040602050305030304" pitchFamily="18" charset="0"/>
              </a:rPr>
              <a:t>"&gt;</a:t>
            </a:r>
            <a:r>
              <a:rPr lang="en-GB" sz="2400" dirty="0" err="1">
                <a:latin typeface="Book Antiqua" panose="02040602050305030304" pitchFamily="18" charset="0"/>
              </a:rPr>
              <a:t>pleonasme</a:t>
            </a:r>
            <a:r>
              <a:rPr lang="en-GB" sz="2400" dirty="0">
                <a:latin typeface="Book Antiqua" panose="02040602050305030304" pitchFamily="18" charset="0"/>
              </a:rPr>
              <a:t>&lt;/li&gt; </a:t>
            </a:r>
          </a:p>
          <a:p>
            <a:pPr marL="0" indent="0" algn="l" fontAlgn="base">
              <a:buNone/>
            </a:pPr>
            <a:r>
              <a:rPr lang="en-GB" sz="2400" dirty="0">
                <a:latin typeface="Book Antiqua" panose="02040602050305030304" pitchFamily="18" charset="0"/>
              </a:rPr>
              <a:t>&lt;/</a:t>
            </a:r>
            <a:r>
              <a:rPr lang="en-GB" sz="2400" dirty="0" err="1">
                <a:latin typeface="Book Antiqua" panose="02040602050305030304" pitchFamily="18" charset="0"/>
              </a:rPr>
              <a:t>ul</a:t>
            </a:r>
            <a:r>
              <a:rPr lang="en-GB" sz="2400" dirty="0">
                <a:latin typeface="Book Antiqua" panose="02040602050305030304" pitchFamily="18" charset="0"/>
              </a:rPr>
              <a:t>&gt; </a:t>
            </a:r>
          </a:p>
        </p:txBody>
      </p:sp>
      <p:pic>
        <p:nvPicPr>
          <p:cNvPr id="8" name="Graphic 7" descr="Close with solid fill">
            <a:extLst>
              <a:ext uri="{FF2B5EF4-FFF2-40B4-BE49-F238E27FC236}">
                <a16:creationId xmlns:a16="http://schemas.microsoft.com/office/drawing/2014/main" id="{6BBA953D-D88E-F2F4-54B3-CDC40330E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2964" y="1705769"/>
            <a:ext cx="1574800" cy="157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0C640-D534-CA03-6213-1938BA37A594}"/>
              </a:ext>
            </a:extLst>
          </p:cNvPr>
          <p:cNvSpPr txBox="1"/>
          <p:nvPr/>
        </p:nvSpPr>
        <p:spPr>
          <a:xfrm>
            <a:off x="3549940" y="3733801"/>
            <a:ext cx="7289800" cy="28161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 fontAlgn="base"/>
            <a:r>
              <a:rPr lang="en-GB" sz="240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Dette holder </a:t>
            </a:r>
            <a:r>
              <a:rPr lang="en-GB" sz="24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lenge</a:t>
            </a:r>
            <a:r>
              <a:rPr lang="en-GB" sz="2400" dirty="0">
                <a:solidFill>
                  <a:srgbClr val="000000"/>
                </a:solidFill>
                <a:effectLst/>
                <a:latin typeface="Book Antiqua" panose="02040602050305030304" pitchFamily="18" charset="0"/>
              </a:rPr>
              <a:t>: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&lt;</a:t>
            </a:r>
            <a:r>
              <a:rPr lang="en-GB" sz="2400" dirty="0" err="1">
                <a:latin typeface="Book Antiqua" panose="02040602050305030304" pitchFamily="18" charset="0"/>
              </a:rPr>
              <a:t>ul</a:t>
            </a:r>
            <a:r>
              <a:rPr lang="en-GB" sz="2400" dirty="0">
                <a:latin typeface="Book Antiqua" panose="02040602050305030304" pitchFamily="18" charset="0"/>
              </a:rPr>
              <a:t>&gt; 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	&lt;li&gt;Det </a:t>
            </a:r>
            <a:r>
              <a:rPr lang="en-GB" sz="2400" dirty="0" err="1">
                <a:latin typeface="Book Antiqua" panose="02040602050305030304" pitchFamily="18" charset="0"/>
              </a:rPr>
              <a:t>enkle</a:t>
            </a:r>
            <a:r>
              <a:rPr lang="en-GB" sz="2400" dirty="0">
                <a:latin typeface="Book Antiqua" panose="02040602050305030304" pitchFamily="18" charset="0"/>
              </a:rPr>
              <a:t> er </a:t>
            </a:r>
            <a:r>
              <a:rPr lang="en-GB" sz="2400" dirty="0" err="1">
                <a:latin typeface="Book Antiqua" panose="02040602050305030304" pitchFamily="18" charset="0"/>
              </a:rPr>
              <a:t>ofte</a:t>
            </a:r>
            <a:r>
              <a:rPr lang="en-GB" sz="2400" dirty="0">
                <a:latin typeface="Book Antiqua" panose="02040602050305030304" pitchFamily="18" charset="0"/>
              </a:rPr>
              <a:t> det </a:t>
            </a:r>
            <a:r>
              <a:rPr lang="en-GB" sz="2400" dirty="0" err="1">
                <a:latin typeface="Book Antiqua" panose="02040602050305030304" pitchFamily="18" charset="0"/>
              </a:rPr>
              <a:t>beste</a:t>
            </a:r>
            <a:r>
              <a:rPr lang="en-GB" sz="2400" dirty="0">
                <a:latin typeface="Book Antiqua" panose="02040602050305030304" pitchFamily="18" charset="0"/>
              </a:rPr>
              <a:t>&lt;/li&gt;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	&lt;li&gt;</a:t>
            </a:r>
            <a:r>
              <a:rPr lang="en-GB" sz="2400" dirty="0" err="1">
                <a:latin typeface="Book Antiqua" panose="02040602050305030304" pitchFamily="18" charset="0"/>
              </a:rPr>
              <a:t>Doffen</a:t>
            </a:r>
            <a:r>
              <a:rPr lang="en-GB" sz="2400" dirty="0">
                <a:latin typeface="Book Antiqua" panose="02040602050305030304" pitchFamily="18" charset="0"/>
              </a:rPr>
              <a:t> </a:t>
            </a:r>
            <a:r>
              <a:rPr lang="en-GB" sz="2400" dirty="0" err="1">
                <a:latin typeface="Book Antiqua" panose="02040602050305030304" pitchFamily="18" charset="0"/>
              </a:rPr>
              <a:t>har</a:t>
            </a:r>
            <a:r>
              <a:rPr lang="en-GB" sz="2400" dirty="0">
                <a:latin typeface="Book Antiqua" panose="02040602050305030304" pitchFamily="18" charset="0"/>
              </a:rPr>
              <a:t> </a:t>
            </a:r>
            <a:r>
              <a:rPr lang="en-GB" sz="2400" dirty="0" err="1">
                <a:latin typeface="Book Antiqua" panose="02040602050305030304" pitchFamily="18" charset="0"/>
              </a:rPr>
              <a:t>daua</a:t>
            </a:r>
            <a:r>
              <a:rPr lang="en-GB" sz="2400" dirty="0">
                <a:latin typeface="Book Antiqua" panose="02040602050305030304" pitchFamily="18" charset="0"/>
              </a:rPr>
              <a:t>&lt;/li&gt; 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	&lt;li&gt;</a:t>
            </a:r>
            <a:r>
              <a:rPr lang="en-GB" sz="2400" dirty="0" err="1">
                <a:latin typeface="Book Antiqua" panose="02040602050305030304" pitchFamily="18" charset="0"/>
              </a:rPr>
              <a:t>Enkelt</a:t>
            </a:r>
            <a:r>
              <a:rPr lang="en-GB" sz="2400" dirty="0">
                <a:latin typeface="Book Antiqua" panose="02040602050305030304" pitchFamily="18" charset="0"/>
              </a:rPr>
              <a:t> </a:t>
            </a:r>
            <a:r>
              <a:rPr lang="en-GB" sz="2400" dirty="0" err="1">
                <a:latin typeface="Book Antiqua" panose="02040602050305030304" pitchFamily="18" charset="0"/>
              </a:rPr>
              <a:t>listepunkt</a:t>
            </a:r>
            <a:r>
              <a:rPr lang="en-GB" sz="2400" dirty="0">
                <a:latin typeface="Book Antiqua" panose="02040602050305030304" pitchFamily="18" charset="0"/>
              </a:rPr>
              <a:t>&lt;/li&gt; 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&lt;/</a:t>
            </a:r>
            <a:r>
              <a:rPr lang="en-GB" sz="2400" dirty="0" err="1">
                <a:latin typeface="Book Antiqua" panose="02040602050305030304" pitchFamily="18" charset="0"/>
              </a:rPr>
              <a:t>ul</a:t>
            </a:r>
            <a:r>
              <a:rPr lang="en-GB" sz="2400" dirty="0">
                <a:latin typeface="Book Antiqua" panose="02040602050305030304" pitchFamily="18" charset="0"/>
              </a:rPr>
              <a:t>&gt;</a:t>
            </a:r>
          </a:p>
          <a:p>
            <a:endParaRPr lang="en-NO" sz="2400" dirty="0">
              <a:latin typeface="Book Antiqua" panose="02040602050305030304" pitchFamily="18" charset="0"/>
            </a:endParaRPr>
          </a:p>
          <a:p>
            <a:endParaRPr lang="en-NO" dirty="0"/>
          </a:p>
        </p:txBody>
      </p:sp>
      <p:pic>
        <p:nvPicPr>
          <p:cNvPr id="10" name="Picture 9" descr="A drawing of a cat&#10;&#10;Description automatically generated">
            <a:extLst>
              <a:ext uri="{FF2B5EF4-FFF2-40B4-BE49-F238E27FC236}">
                <a16:creationId xmlns:a16="http://schemas.microsoft.com/office/drawing/2014/main" id="{E72C89BE-F444-A605-57E5-09CA1A54A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827" y="2413000"/>
            <a:ext cx="3319173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4.16667E-6 -0.3840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949C-5044-5CB8-E06B-7901CA169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3" y="2503593"/>
            <a:ext cx="3655667" cy="2512907"/>
          </a:xfrm>
        </p:spPr>
        <p:txBody>
          <a:bodyPr/>
          <a:lstStyle/>
          <a:p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Overskrifter</a:t>
            </a:r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, labels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og</a:t>
            </a:r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andre</a:t>
            </a:r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merkelapper</a:t>
            </a:r>
            <a:endParaRPr lang="en-NO" dirty="0"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BCDF8-4308-7E55-FBCC-AB2A3FF7CDA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 descr="A cartoon of a person, a cat and a dog&#10;He has painted a label on everything">
            <a:extLst>
              <a:ext uri="{FF2B5EF4-FFF2-40B4-BE49-F238E27FC236}">
                <a16:creationId xmlns:a16="http://schemas.microsoft.com/office/drawing/2014/main" id="{17F6194A-A3A0-B4B4-5999-E682D89BA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8C4333-A243-6277-B6B4-A4EA1A5CA632}"/>
              </a:ext>
            </a:extLst>
          </p:cNvPr>
          <p:cNvSpPr txBox="1"/>
          <p:nvPr/>
        </p:nvSpPr>
        <p:spPr>
          <a:xfrm>
            <a:off x="6350000" y="229347"/>
            <a:ext cx="521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800" dirty="0">
                <a:highlight>
                  <a:srgbClr val="FFFFFF"/>
                </a:highlight>
                <a:latin typeface="Helvetica" pitchFamily="2" charset="0"/>
              </a:rPr>
              <a:t>– That should clear up a few things around here!</a:t>
            </a:r>
          </a:p>
        </p:txBody>
      </p:sp>
    </p:spTree>
    <p:extLst>
      <p:ext uri="{BB962C8B-B14F-4D97-AF65-F5344CB8AC3E}">
        <p14:creationId xmlns:p14="http://schemas.microsoft.com/office/powerpoint/2010/main" val="267558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0604-4E86-2C65-229E-CEA3F8D2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orbel" panose="020B0503020204020204" pitchFamily="34" charset="0"/>
              </a:rPr>
              <a:t>Labels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340CD-E0D4-C572-C548-C5A519EA82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00585" y="1330045"/>
            <a:ext cx="4907950" cy="1460500"/>
          </a:xfrm>
        </p:spPr>
        <p:txBody>
          <a:bodyPr/>
          <a:lstStyle/>
          <a:p>
            <a:r>
              <a:rPr lang="en-NO" dirty="0"/>
              <a:t>Labels kan settes på alle html-tags, med unntak av &lt;button&gt; som ikke trenger det.</a:t>
            </a:r>
          </a:p>
          <a:p>
            <a:endParaRPr lang="en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3064F-6AB9-6C99-B0B6-16B1773222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A screenshot of a white sheet with black text and red x&#10;&#10;Description automatically generated">
            <a:extLst>
              <a:ext uri="{FF2B5EF4-FFF2-40B4-BE49-F238E27FC236}">
                <a16:creationId xmlns:a16="http://schemas.microsoft.com/office/drawing/2014/main" id="{664CB172-6672-7C89-2EC4-AE7EDE474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266" y="2503593"/>
            <a:ext cx="2557565" cy="3687844"/>
          </a:xfrm>
          <a:prstGeom prst="rect">
            <a:avLst/>
          </a:prstGeom>
        </p:spPr>
      </p:pic>
      <p:pic>
        <p:nvPicPr>
          <p:cNvPr id="8" name="Picture 7" descr="A close-up of a question mark&#10;&#10;Description automatically generated">
            <a:extLst>
              <a:ext uri="{FF2B5EF4-FFF2-40B4-BE49-F238E27FC236}">
                <a16:creationId xmlns:a16="http://schemas.microsoft.com/office/drawing/2014/main" id="{EC1EF51D-ED34-B015-0673-92143F280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266" y="839443"/>
            <a:ext cx="2041101" cy="15920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01B8C8-6755-B675-6130-BB63FE9A965E}"/>
              </a:ext>
            </a:extLst>
          </p:cNvPr>
          <p:cNvSpPr txBox="1"/>
          <p:nvPr/>
        </p:nvSpPr>
        <p:spPr>
          <a:xfrm>
            <a:off x="382933" y="4162849"/>
            <a:ext cx="862560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Book Antiqua" panose="02040602050305030304" pitchFamily="18" charset="0"/>
              </a:rPr>
              <a:t>Eksempel: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&lt;input id="</a:t>
            </a:r>
            <a:r>
              <a:rPr lang="en-GB" sz="2400" dirty="0" err="1">
                <a:latin typeface="Book Antiqua" panose="02040602050305030304" pitchFamily="18" charset="0"/>
              </a:rPr>
              <a:t>ux-ja</a:t>
            </a:r>
            <a:r>
              <a:rPr lang="en-GB" sz="2400" dirty="0">
                <a:latin typeface="Book Antiqua" panose="02040602050305030304" pitchFamily="18" charset="0"/>
              </a:rPr>
              <a:t>" type="checkbox" /&gt; </a:t>
            </a:r>
          </a:p>
          <a:p>
            <a:r>
              <a:rPr lang="en-GB" sz="2400" dirty="0">
                <a:latin typeface="Book Antiqua" panose="02040602050305030304" pitchFamily="18" charset="0"/>
              </a:rPr>
              <a:t>&lt;label for="</a:t>
            </a:r>
            <a:r>
              <a:rPr lang="en-GB" sz="2400" dirty="0" err="1">
                <a:latin typeface="Book Antiqua" panose="02040602050305030304" pitchFamily="18" charset="0"/>
              </a:rPr>
              <a:t>ux-ja</a:t>
            </a:r>
            <a:r>
              <a:rPr lang="en-GB" sz="2400" dirty="0">
                <a:latin typeface="Book Antiqua" panose="02040602050305030304" pitchFamily="18" charset="0"/>
              </a:rPr>
              <a:t>"&gt;</a:t>
            </a:r>
            <a:r>
              <a:rPr lang="en-GB" sz="2400" dirty="0" err="1">
                <a:latin typeface="Book Antiqua" panose="02040602050305030304" pitchFamily="18" charset="0"/>
              </a:rPr>
              <a:t>Jeg</a:t>
            </a:r>
            <a:r>
              <a:rPr lang="en-GB" sz="2400" dirty="0">
                <a:latin typeface="Book Antiqua" panose="02040602050305030304" pitchFamily="18" charset="0"/>
              </a:rPr>
              <a:t> liker </a:t>
            </a:r>
            <a:r>
              <a:rPr lang="en-GB" sz="2400" dirty="0" err="1">
                <a:latin typeface="Book Antiqua" panose="02040602050305030304" pitchFamily="18" charset="0"/>
              </a:rPr>
              <a:t>gode</a:t>
            </a:r>
            <a:r>
              <a:rPr lang="en-GB" sz="2400" dirty="0">
                <a:latin typeface="Book Antiqua" panose="02040602050305030304" pitchFamily="18" charset="0"/>
              </a:rPr>
              <a:t> </a:t>
            </a:r>
            <a:r>
              <a:rPr lang="en-GB" sz="2400" dirty="0" err="1">
                <a:latin typeface="Book Antiqua" panose="02040602050305030304" pitchFamily="18" charset="0"/>
              </a:rPr>
              <a:t>brukeropplevelser</a:t>
            </a:r>
            <a:r>
              <a:rPr lang="en-GB" sz="2400" dirty="0">
                <a:latin typeface="Book Antiqua" panose="02040602050305030304" pitchFamily="18" charset="0"/>
              </a:rPr>
              <a:t>&lt;/label&gt;</a:t>
            </a:r>
            <a:endParaRPr lang="en-NO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2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8D949-EAA3-4FBC-B1DE-C1A57DC6C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2" y="2503593"/>
            <a:ext cx="4646267" cy="1928707"/>
          </a:xfrm>
        </p:spPr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Hover-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og</a:t>
            </a:r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fokusmarkering</a:t>
            </a:r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i</a:t>
            </a:r>
            <a:r>
              <a:rPr lang="en-GB" b="0" i="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skjema</a:t>
            </a:r>
            <a:b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12730-EAD2-2CEE-869A-627074B667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2667" y="1768007"/>
            <a:ext cx="4148498" cy="2035367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NO" dirty="0">
                <a:latin typeface="Corbel" panose="020B0503020204020204" pitchFamily="34" charset="0"/>
              </a:rPr>
              <a:t>Navn </a:t>
            </a:r>
          </a:p>
          <a:p>
            <a:pPr>
              <a:lnSpc>
                <a:spcPct val="150000"/>
              </a:lnSpc>
            </a:pPr>
            <a:r>
              <a:rPr lang="en-NO" dirty="0">
                <a:latin typeface="Corbel" panose="020B0503020204020204" pitchFamily="34" charset="0"/>
              </a:rPr>
              <a:t>Alder</a:t>
            </a:r>
          </a:p>
          <a:p>
            <a:pPr>
              <a:lnSpc>
                <a:spcPct val="150000"/>
              </a:lnSpc>
            </a:pPr>
            <a:r>
              <a:rPr lang="en-NO" dirty="0">
                <a:latin typeface="Corbel" panose="020B0503020204020204" pitchFamily="34" charset="0"/>
              </a:rPr>
              <a:t>Skole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9A9FF-00FF-C134-7E7C-2DBCA1148E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A663941-5B2E-4A63-8ADE-06FE40AF07DB}"/>
              </a:ext>
            </a:extLst>
          </p:cNvPr>
          <p:cNvSpPr/>
          <p:nvPr/>
        </p:nvSpPr>
        <p:spPr>
          <a:xfrm>
            <a:off x="6991350" y="1926176"/>
            <a:ext cx="2247900" cy="414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5BDD264-8E46-5689-B8A6-DDD58095CC9A}"/>
              </a:ext>
            </a:extLst>
          </p:cNvPr>
          <p:cNvSpPr/>
          <p:nvPr/>
        </p:nvSpPr>
        <p:spPr>
          <a:xfrm>
            <a:off x="6991350" y="3199562"/>
            <a:ext cx="2247900" cy="414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07AEFCC-D485-453C-9D10-A31D06449AA3}"/>
              </a:ext>
            </a:extLst>
          </p:cNvPr>
          <p:cNvSpPr/>
          <p:nvPr/>
        </p:nvSpPr>
        <p:spPr>
          <a:xfrm>
            <a:off x="6991350" y="2562869"/>
            <a:ext cx="2247900" cy="414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E9E3FA1-F33F-140A-A8A5-C7AFB1A2D8AA}"/>
              </a:ext>
            </a:extLst>
          </p:cNvPr>
          <p:cNvSpPr/>
          <p:nvPr/>
        </p:nvSpPr>
        <p:spPr>
          <a:xfrm>
            <a:off x="6991350" y="1928884"/>
            <a:ext cx="2247900" cy="414104"/>
          </a:xfrm>
          <a:prstGeom prst="roundRect">
            <a:avLst/>
          </a:prstGeom>
          <a:solidFill>
            <a:srgbClr val="FFE6D9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14BCC0D-AFB0-8733-C1F0-ACA730B75F41}"/>
              </a:ext>
            </a:extLst>
          </p:cNvPr>
          <p:cNvSpPr/>
          <p:nvPr/>
        </p:nvSpPr>
        <p:spPr>
          <a:xfrm>
            <a:off x="6991350" y="2562869"/>
            <a:ext cx="2247900" cy="414104"/>
          </a:xfrm>
          <a:prstGeom prst="roundRect">
            <a:avLst/>
          </a:prstGeom>
          <a:solidFill>
            <a:srgbClr val="FFE6D9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1CF2650-3EBC-CCEA-8B78-9A50EAF7E1E6}"/>
              </a:ext>
            </a:extLst>
          </p:cNvPr>
          <p:cNvSpPr/>
          <p:nvPr/>
        </p:nvSpPr>
        <p:spPr>
          <a:xfrm>
            <a:off x="6991350" y="3199562"/>
            <a:ext cx="2247900" cy="414104"/>
          </a:xfrm>
          <a:prstGeom prst="roundRect">
            <a:avLst/>
          </a:prstGeom>
          <a:solidFill>
            <a:srgbClr val="FFE6D9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259C4-4924-DE18-014B-E67F914B5618}"/>
              </a:ext>
            </a:extLst>
          </p:cNvPr>
          <p:cNvSpPr txBox="1"/>
          <p:nvPr/>
        </p:nvSpPr>
        <p:spPr>
          <a:xfrm>
            <a:off x="7150100" y="1970948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800" dirty="0"/>
              <a:t>Aud Georg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925FA9-E1CE-ADC0-FDDC-3AE489832135}"/>
              </a:ext>
            </a:extLst>
          </p:cNvPr>
          <p:cNvSpPr txBox="1"/>
          <p:nvPr/>
        </p:nvSpPr>
        <p:spPr>
          <a:xfrm>
            <a:off x="7150100" y="2607641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800" dirty="0"/>
              <a:t>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2C4337-142A-F67F-D15E-567033C334F7}"/>
              </a:ext>
            </a:extLst>
          </p:cNvPr>
          <p:cNvSpPr txBox="1"/>
          <p:nvPr/>
        </p:nvSpPr>
        <p:spPr>
          <a:xfrm>
            <a:off x="7150100" y="324433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800" dirty="0"/>
              <a:t>Vevbakken</a:t>
            </a:r>
          </a:p>
        </p:txBody>
      </p:sp>
    </p:spTree>
    <p:extLst>
      <p:ext uri="{BB962C8B-B14F-4D97-AF65-F5344CB8AC3E}">
        <p14:creationId xmlns:p14="http://schemas.microsoft.com/office/powerpoint/2010/main" val="425957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0" animBg="1"/>
      <p:bldP spid="11" grpId="0" animBg="1"/>
      <p:bldP spid="12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A10C-05C4-9B52-5BE7-3533D717C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3" y="2503593"/>
            <a:ext cx="3706467" cy="2119207"/>
          </a:xfrm>
        </p:spPr>
        <p:txBody>
          <a:bodyPr/>
          <a:lstStyle/>
          <a:p>
            <a:r>
              <a:rPr lang="en-NO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Pass på riktig struktur på overskriftene</a:t>
            </a:r>
            <a:br>
              <a:rPr lang="en-NO" dirty="0"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NO" dirty="0">
              <a:latin typeface="Corbel" panose="020B05030202040202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80A38-0151-8E91-3253-4FA629996B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 descr="A drawing of a person standing on a podium&#10;&#10;Description automatically generated">
            <a:extLst>
              <a:ext uri="{FF2B5EF4-FFF2-40B4-BE49-F238E27FC236}">
                <a16:creationId xmlns:a16="http://schemas.microsoft.com/office/drawing/2014/main" id="{37E7CA25-8023-F1BE-D857-335F1BBB9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976" y="654050"/>
            <a:ext cx="4164491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93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5B812-1AD1-C2C6-082F-64DE6F9AF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2" y="2503593"/>
            <a:ext cx="4684368" cy="2043007"/>
          </a:xfrm>
        </p:spPr>
        <p:txBody>
          <a:bodyPr/>
          <a:lstStyle/>
          <a:p>
            <a:r>
              <a:rPr lang="en-NO" dirty="0">
                <a:latin typeface="Corbel" panose="020B0503020204020204" pitchFamily="34" charset="0"/>
              </a:rPr>
              <a:t>Vær oppmerksom på hva som er lov å legge </a:t>
            </a:r>
            <a:r>
              <a:rPr lang="en-GB" dirty="0" err="1">
                <a:latin typeface="Corbel" panose="020B0503020204020204" pitchFamily="34" charset="0"/>
              </a:rPr>
              <a:t>i</a:t>
            </a:r>
            <a:r>
              <a:rPr lang="en-GB" dirty="0">
                <a:latin typeface="Corbel" panose="020B0503020204020204" pitchFamily="34" charset="0"/>
              </a:rPr>
              <a:t> </a:t>
            </a:r>
            <a:r>
              <a:rPr lang="en-GB" dirty="0" err="1">
                <a:latin typeface="Corbel" panose="020B0503020204020204" pitchFamily="34" charset="0"/>
              </a:rPr>
              <a:t>en</a:t>
            </a:r>
            <a:r>
              <a:rPr lang="en-GB" dirty="0">
                <a:latin typeface="Corbel" panose="020B0503020204020204" pitchFamily="34" charset="0"/>
              </a:rPr>
              <a:t> tag</a:t>
            </a:r>
            <a:endParaRPr lang="en-NO" dirty="0">
              <a:latin typeface="Corbel" panose="020B05030202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EC9D3-7BD0-01DA-1264-AD2E90B5CF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02933" y="2503593"/>
            <a:ext cx="5863168" cy="1776859"/>
          </a:xfrm>
          <a:solidFill>
            <a:schemeClr val="bg1"/>
          </a:solidFill>
        </p:spPr>
        <p:txBody>
          <a:bodyPr/>
          <a:lstStyle/>
          <a:p>
            <a:r>
              <a:rPr lang="en-NO" dirty="0">
                <a:latin typeface="Corbel" panose="020B0503020204020204" pitchFamily="34" charset="0"/>
              </a:rPr>
              <a:t>Eksempel:</a:t>
            </a:r>
          </a:p>
          <a:p>
            <a:r>
              <a:rPr lang="en-NO" dirty="0">
                <a:latin typeface="Corbel" panose="020B0503020204020204" pitchFamily="34" charset="0"/>
              </a:rPr>
              <a:t>I </a:t>
            </a:r>
            <a:r>
              <a:rPr lang="en-NO" b="1" dirty="0">
                <a:latin typeface="Corbel" panose="020B0503020204020204" pitchFamily="34" charset="0"/>
              </a:rPr>
              <a:t>&lt;ul&gt; </a:t>
            </a:r>
            <a:r>
              <a:rPr lang="en-NO" dirty="0">
                <a:latin typeface="Corbel" panose="020B0503020204020204" pitchFamily="34" charset="0"/>
              </a:rPr>
              <a:t>og </a:t>
            </a:r>
            <a:r>
              <a:rPr lang="en-NO" b="1" dirty="0">
                <a:latin typeface="Corbel" panose="020B0503020204020204" pitchFamily="34" charset="0"/>
              </a:rPr>
              <a:t>&lt;ol&gt; </a:t>
            </a:r>
            <a:r>
              <a:rPr lang="en-NO" dirty="0">
                <a:latin typeface="Corbel" panose="020B0503020204020204" pitchFamily="34" charset="0"/>
              </a:rPr>
              <a:t>er </a:t>
            </a:r>
            <a:r>
              <a:rPr lang="en-NO" b="1" dirty="0">
                <a:latin typeface="Corbel" panose="020B0503020204020204" pitchFamily="34" charset="0"/>
              </a:rPr>
              <a:t>&lt;li&gt; </a:t>
            </a:r>
            <a:r>
              <a:rPr lang="en-NO" dirty="0">
                <a:latin typeface="Corbel" panose="020B0503020204020204" pitchFamily="34" charset="0"/>
              </a:rPr>
              <a:t>eneste lovlige tag, mens inni </a:t>
            </a:r>
            <a:r>
              <a:rPr lang="en-NO" b="1" dirty="0">
                <a:latin typeface="Corbel" panose="020B0503020204020204" pitchFamily="34" charset="0"/>
              </a:rPr>
              <a:t>&lt;li&gt; </a:t>
            </a:r>
            <a:r>
              <a:rPr lang="en-NO" dirty="0">
                <a:latin typeface="Corbel" panose="020B0503020204020204" pitchFamily="34" charset="0"/>
              </a:rPr>
              <a:t>er det meste lov.</a:t>
            </a:r>
          </a:p>
          <a:p>
            <a:endParaRPr lang="en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58769-6553-9647-B632-EBB3BCA4F4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6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C7F1-28F3-D273-68FC-E8B2D2EE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Forstørring av bare tekst, eller endre linjeavstand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E3168-BF13-A491-2EB1-FD4F755136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5899" y="2503592"/>
            <a:ext cx="5863168" cy="3141833"/>
          </a:xfrm>
        </p:spPr>
        <p:txBody>
          <a:bodyPr/>
          <a:lstStyle/>
          <a:p>
            <a:r>
              <a:rPr lang="en-NO" dirty="0"/>
              <a:t>Nyttige plugins </a:t>
            </a:r>
            <a:r>
              <a:rPr lang="en-GB" dirty="0" err="1"/>
              <a:t>i</a:t>
            </a:r>
            <a:r>
              <a:rPr lang="en-NO" dirty="0"/>
              <a:t> chrome: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O" dirty="0"/>
              <a:t>Zoom text only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O" dirty="0"/>
              <a:t>Text spacing editor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O" dirty="0"/>
              <a:t>Siteimprove og/eller Wave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16AF9-A238-3D6A-0A58-A949A84479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319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1D9B8-934E-DC3F-8E64-6FD71A35E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33" y="738655"/>
            <a:ext cx="3592167" cy="772646"/>
          </a:xfrm>
        </p:spPr>
        <p:txBody>
          <a:bodyPr/>
          <a:lstStyle/>
          <a:p>
            <a:r>
              <a:rPr lang="en-NO" dirty="0"/>
              <a:t>Videre lesing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E7AF8-41CB-54D4-FF76-099D43F8D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2633" y="1653708"/>
            <a:ext cx="11343203" cy="1508592"/>
          </a:xfrm>
        </p:spPr>
        <p:txBody>
          <a:bodyPr/>
          <a:lstStyle/>
          <a:p>
            <a:r>
              <a:rPr lang="en-GB" sz="2400" dirty="0">
                <a:hlinkClick r:id="rId2"/>
              </a:rPr>
              <a:t>https://www.usit.uio.no/om/organisasjon/ffu/ux/blogg/2023/uu-for-utviklere.html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hlinkClick r:id="rId3"/>
              </a:rPr>
              <a:t>https://www.usit.uio.no/om/organisasjon/ffu/ux/blogg/2019/spiker-i-naleputa.html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hlinkClick r:id="rId4"/>
              </a:rPr>
              <a:t>https://webdesign.tutsplus.com/articles/keyboard-accessibility-tips-using-html-and-css--cms-31966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hlinkClick r:id="rId5"/>
              </a:rPr>
              <a:t>https://dequeuniversity.com/library/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hlinkClick r:id="rId6"/>
              </a:rPr>
              <a:t>http://www.webaxe.org/proper-use-buttons-links/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6F01E-D891-EC08-26B2-0449254959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417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761E39B6-453B-6F7A-B625-2D4D0915AC15}"/>
              </a:ext>
            </a:extLst>
          </p:cNvPr>
          <p:cNvSpPr/>
          <p:nvPr/>
        </p:nvSpPr>
        <p:spPr>
          <a:xfrm>
            <a:off x="3120886" y="195466"/>
            <a:ext cx="5844209" cy="584420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CF7CC0-2968-DA94-4CE6-15B794C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3D04D-D935-1108-8374-71D37E83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937B6-4BFC-E1E5-069F-FEF123C3ABBD}"/>
              </a:ext>
            </a:extLst>
          </p:cNvPr>
          <p:cNvSpPr txBox="1"/>
          <p:nvPr/>
        </p:nvSpPr>
        <p:spPr>
          <a:xfrm>
            <a:off x="3962398" y="1378632"/>
            <a:ext cx="41611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A user interface is like a joke. </a:t>
            </a:r>
          </a:p>
          <a:p>
            <a:pPr algn="ctr"/>
            <a:r>
              <a:rPr lang="en-GB" sz="4400" dirty="0"/>
              <a:t>If you have to explain it, it’s not that good.</a:t>
            </a:r>
            <a:endParaRPr lang="en-NO" sz="4400" dirty="0"/>
          </a:p>
        </p:txBody>
      </p:sp>
    </p:spTree>
    <p:extLst>
      <p:ext uri="{BB962C8B-B14F-4D97-AF65-F5344CB8AC3E}">
        <p14:creationId xmlns:p14="http://schemas.microsoft.com/office/powerpoint/2010/main" val="402136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5810CA-B9B6-49F2-A16A-78AE20C31A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4925</TotalTime>
  <Words>930</Words>
  <Application>Microsoft Macintosh PowerPoint</Application>
  <PresentationFormat>Widescreen</PresentationFormat>
  <Paragraphs>124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Arial, sans-serif</vt:lpstr>
      <vt:lpstr>Book Antiqua</vt:lpstr>
      <vt:lpstr>Calibri</vt:lpstr>
      <vt:lpstr>Comic Sans MS</vt:lpstr>
      <vt:lpstr>Corbel</vt:lpstr>
      <vt:lpstr>Helvetica</vt:lpstr>
      <vt:lpstr>Office Theme</vt:lpstr>
      <vt:lpstr>Universell utforming for utviklere</vt:lpstr>
      <vt:lpstr>Hei!</vt:lpstr>
      <vt:lpstr>PowerPoint Presentation</vt:lpstr>
      <vt:lpstr>Html-standard </vt:lpstr>
      <vt:lpstr>Roles</vt:lpstr>
      <vt:lpstr>Overskrifter, labels og andre merkelapper</vt:lpstr>
      <vt:lpstr>Labels</vt:lpstr>
      <vt:lpstr>Hover- og fokusmarkering i skjema </vt:lpstr>
      <vt:lpstr>Pass på riktig struktur på overskriftene </vt:lpstr>
      <vt:lpstr>Vær oppmerksom på hva som er lov å legge i en tag</vt:lpstr>
      <vt:lpstr>Forstørring av bare tekst, eller endre linjeavstand</vt:lpstr>
      <vt:lpstr>Videre lesing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Universell utforming for utviklere</dc:title>
  <dc:creator>Lise Hamre</dc:creator>
  <cp:lastModifiedBy>Lise Hamre</cp:lastModifiedBy>
  <cp:revision>6</cp:revision>
  <dcterms:created xsi:type="dcterms:W3CDTF">2024-02-09T13:29:40Z</dcterms:created>
  <dcterms:modified xsi:type="dcterms:W3CDTF">2024-03-12T16:09:30Z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