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0"/>
  </p:notesMasterIdLst>
  <p:handoutMasterIdLst>
    <p:handoutMasterId r:id="rId21"/>
  </p:handoutMasterIdLst>
  <p:sldIdLst>
    <p:sldId id="256" r:id="rId6"/>
    <p:sldId id="356" r:id="rId7"/>
    <p:sldId id="264" r:id="rId8"/>
    <p:sldId id="622" r:id="rId9"/>
    <p:sldId id="624" r:id="rId10"/>
    <p:sldId id="268" r:id="rId11"/>
    <p:sldId id="623" r:id="rId12"/>
    <p:sldId id="627" r:id="rId13"/>
    <p:sldId id="633" r:id="rId14"/>
    <p:sldId id="631" r:id="rId15"/>
    <p:sldId id="628" r:id="rId16"/>
    <p:sldId id="629" r:id="rId17"/>
    <p:sldId id="270" r:id="rId18"/>
    <p:sldId id="632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26"/>
    <p:restoredTop sz="74081"/>
  </p:normalViewPr>
  <p:slideViewPr>
    <p:cSldViewPr snapToGrid="0">
      <p:cViewPr varScale="1">
        <p:scale>
          <a:sx n="104" d="100"/>
          <a:sy n="104" d="100"/>
        </p:scale>
        <p:origin x="100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Begge presenterer seg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18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2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c5d83e95a8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g1c5d83e95a8_0_5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/>
              <a:t>Tomm</a:t>
            </a:r>
            <a:endParaRPr/>
          </a:p>
        </p:txBody>
      </p:sp>
      <p:sp>
        <p:nvSpPr>
          <p:cNvPr id="423" name="Google Shape;423;g1c5d83e95a8_0_5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50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94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c5d83e95a8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g1c5d83e95a8_0_6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/>
              <a:t>Tomm/Dagfinn</a:t>
            </a:r>
            <a:endParaRPr/>
          </a:p>
        </p:txBody>
      </p:sp>
      <p:sp>
        <p:nvSpPr>
          <p:cNvPr id="460" name="Google Shape;460;g1c5d83e95a8_0_6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c5d83e95a8_0_6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>
                <a:effectLst/>
                <a:latin typeface="Helvetica Neue" panose="02000503000000020004" pitchFamily="2" charset="0"/>
              </a:rPr>
              <a:t>Dagfinn</a:t>
            </a:r>
          </a:p>
          <a:p>
            <a:endParaRPr lang="en-GB">
              <a:effectLst/>
              <a:latin typeface="Helvetica Neue" panose="02000503000000020004" pitchFamily="2" charset="0"/>
            </a:endParaRPr>
          </a:p>
          <a:p>
            <a:r>
              <a:rPr lang="en-GB">
                <a:effectLst/>
                <a:latin typeface="Helvetica Neue" panose="02000503000000020004" pitchFamily="2" charset="0"/>
              </a:rPr>
              <a:t>Si noe om hvor lang tid det vanligvis tar</a:t>
            </a:r>
          </a:p>
          <a:p>
            <a:endParaRPr lang="en-GB">
              <a:effectLst/>
              <a:latin typeface="Helvetica Neue" panose="02000503000000020004" pitchFamily="2" charset="0"/>
            </a:endParaRPr>
          </a:p>
          <a:p>
            <a:r>
              <a:rPr lang="en-GB">
                <a:effectLst/>
                <a:latin typeface="Helvetica Neue" panose="02000503000000020004" pitchFamily="2" charset="0"/>
              </a:rPr>
              <a:t>Og hvor mye vi tjenesten kan transkribere samtidig, kapasitet per døgn</a:t>
            </a:r>
          </a:p>
          <a:p>
            <a:br>
              <a:rPr lang="en-GB">
                <a:effectLst/>
                <a:latin typeface="Helvetica Neue" panose="02000503000000020004" pitchFamily="2" charset="0"/>
              </a:rPr>
            </a:br>
            <a:r>
              <a:rPr lang="en-GB">
                <a:effectLst/>
                <a:latin typeface="Helvetica Neue" panose="02000503000000020004" pitchFamily="2" charset="0"/>
              </a:rPr>
              <a:t>Kø og du kan bare logge deg ut å logge inn igjen dagen etter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1c5d83e95a8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8094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Dagfinn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81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Dagfinn</a:t>
            </a:r>
          </a:p>
          <a:p>
            <a:endParaRPr lang="nb-NO"/>
          </a:p>
          <a:p>
            <a:r>
              <a:rPr lang="nb-NO"/>
              <a:t>Om tilbakemeldingene hittil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49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Dagfinn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17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04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c5d83e95a8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8" name="Google Shape;478;g1c5d83e95a8_0_6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/>
              <a:t>Tomm</a:t>
            </a:r>
            <a:endParaRPr/>
          </a:p>
        </p:txBody>
      </p:sp>
      <p:sp>
        <p:nvSpPr>
          <p:cNvPr id="479" name="Google Shape;479;g1c5d83e95a8_0_6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Tomm/Dagfinn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2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8578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924034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51652" y="3082672"/>
            <a:ext cx="5358800" cy="69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sp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609585" lvl="0" indent="-4233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Char char="●"/>
              <a:defRPr sz="2133">
                <a:solidFill>
                  <a:srgbClr val="0C0C0C"/>
                </a:solidFill>
              </a:defRPr>
            </a:lvl1pPr>
            <a:lvl2pPr marL="1219170" lvl="1" indent="-39792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2pPr>
            <a:lvl3pPr marL="1828754" lvl="2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marL="2438339" lvl="3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marL="3047924" lvl="4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marL="3657509" lvl="5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marL="4267093" lvl="6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marL="4876678" lvl="7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marL="5486263" lvl="8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lvl="0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no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6349982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hold">
  <p:cSld name="1_Innhold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80168" y="161944"/>
            <a:ext cx="11431600" cy="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3467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80168" y="1180008"/>
            <a:ext cx="11431600" cy="4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1837732" y="6243181"/>
            <a:ext cx="15012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11266367" y="6263528"/>
            <a:ext cx="599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r>
              <a:rPr lang="en-GB"/>
              <a:t>Side </a:t>
            </a:r>
            <a:fld id="{00000000-1234-1234-1234-123412341234}" type="slidenum">
              <a:rPr lang="no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3055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1_Section title and 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 flipH="1">
            <a:off x="0" y="-167"/>
            <a:ext cx="6096000" cy="6858000"/>
          </a:xfrm>
          <a:prstGeom prst="rect">
            <a:avLst/>
          </a:prstGeom>
          <a:solidFill>
            <a:srgbClr val="E5EB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51652" y="3082672"/>
            <a:ext cx="5358800" cy="692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sp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56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609585" lvl="0" indent="-4233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400"/>
              <a:buChar char="●"/>
              <a:defRPr sz="2133">
                <a:solidFill>
                  <a:srgbClr val="0C0C0C"/>
                </a:solidFill>
              </a:defRPr>
            </a:lvl1pPr>
            <a:lvl2pPr marL="1219170" lvl="1" indent="-39792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2pPr>
            <a:lvl3pPr marL="1828754" lvl="2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marL="2438339" lvl="3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marL="3047924" lvl="4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marL="3657509" lvl="5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marL="4267093" lvl="6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marL="4876678" lvl="7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marL="5486263" lvl="8" indent="-39792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lvl="0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buClr>
                <a:srgbClr val="524B48"/>
              </a:buClr>
              <a:buSzPts val="600"/>
              <a:buFont typeface="Arial"/>
              <a:buNone/>
              <a:defRPr sz="800">
                <a:solidFill>
                  <a:srgbClr val="524B4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no"/>
              <a:pPr/>
              <a:t>‹#›</a:t>
            </a:fld>
            <a:endParaRPr lang="no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2"/>
          </p:nvPr>
        </p:nvSpPr>
        <p:spPr>
          <a:xfrm>
            <a:off x="381001" y="6280143"/>
            <a:ext cx="1021200" cy="203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marL="1219170" lvl="1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156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3.svg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5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6" imgW="339" imgH="343" progId="TCLayout.ActiveDocument.1">
                  <p:embed/>
                </p:oleObj>
              </mc:Choice>
              <mc:Fallback>
                <p:oleObj name="think-cell Slide" r:id="rId36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4" r:id="rId28"/>
    <p:sldLayoutId id="2147483735" r:id="rId29"/>
    <p:sldLayoutId id="2147483738" r:id="rId30"/>
    <p:sldLayoutId id="2147483740" r:id="rId31"/>
    <p:sldLayoutId id="2147483741" r:id="rId32"/>
    <p:sldLayoutId id="2147483742" r:id="rId33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0.png"/><Relationship Id="rId5" Type="http://schemas.microsoft.com/office/2017/04/relationships/track" Target="../media/track1.vtt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kjermbilde av nye autotekst som viser hvordan du laster opp og køen med transkriberte filer">
            <a:extLst>
              <a:ext uri="{FF2B5EF4-FFF2-40B4-BE49-F238E27FC236}">
                <a16:creationId xmlns:a16="http://schemas.microsoft.com/office/drawing/2014/main" id="{E5C167B2-C4BF-E514-0E31-5E1819E3D2B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503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Date Placeholder 8">
            <a:extLst>
              <a:ext uri="{FF2B5EF4-FFF2-40B4-BE49-F238E27FC236}">
                <a16:creationId xmlns:a16="http://schemas.microsoft.com/office/drawing/2014/main" id="{365DA50D-DDEC-8B98-00BF-0B1130A93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highlight>
                  <a:srgbClr val="FFFFFF"/>
                </a:highlight>
              </a:rPr>
              <a:t>08.02.2023</a:t>
            </a:r>
          </a:p>
        </p:txBody>
      </p:sp>
      <p:sp>
        <p:nvSpPr>
          <p:cNvPr id="59" name="Text Placeholder 7">
            <a:extLst>
              <a:ext uri="{FF2B5EF4-FFF2-40B4-BE49-F238E27FC236}">
                <a16:creationId xmlns:a16="http://schemas.microsoft.com/office/drawing/2014/main" id="{027AD296-9E41-BB4E-174B-5E86752822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038" y="4908835"/>
            <a:ext cx="5075367" cy="226283"/>
          </a:xfrm>
        </p:spPr>
        <p:txBody>
          <a:bodyPr/>
          <a:lstStyle/>
          <a:p>
            <a:r>
              <a:rPr lang="en-US" err="1"/>
              <a:t>UniKT forum</a:t>
            </a:r>
            <a:endParaRPr lang="en-US"/>
          </a:p>
        </p:txBody>
      </p:sp>
      <p:sp>
        <p:nvSpPr>
          <p:cNvPr id="55" name="Subtitle 5">
            <a:extLst>
              <a:ext uri="{FF2B5EF4-FFF2-40B4-BE49-F238E27FC236}">
                <a16:creationId xmlns:a16="http://schemas.microsoft.com/office/drawing/2014/main" id="{1A9E62E1-454B-38B4-544A-7C32510DAF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9038" y="3805717"/>
            <a:ext cx="5571740" cy="808025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600"/>
              <a:t>Dagfinn Bergsager</a:t>
            </a:r>
          </a:p>
          <a:p>
            <a:r>
              <a:rPr lang="en-US" sz="1600"/>
              <a:t>Tomm Eriksen</a:t>
            </a:r>
          </a:p>
          <a:p>
            <a:br>
              <a:rPr lang="en-US" sz="1600"/>
            </a:br>
            <a:endParaRPr lang="en-US" sz="1600">
              <a:cs typeface="Arial"/>
            </a:endParaRPr>
          </a:p>
        </p:txBody>
      </p:sp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6411A104-9CFE-DAE7-30C9-121C1BB6E9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038" y="1761229"/>
            <a:ext cx="4345969" cy="138368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2800" dirty="0" err="1"/>
              <a:t>Endelig en tale til tekst-løsning som er god på norsk</a:t>
            </a:r>
            <a:endParaRPr lang="en-US" sz="2800" dirty="0"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BBA422-9688-49CC-9281-C1887C42F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nb-NO"/>
              <a:t>Autotekst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30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46442A-C08F-48E8-8EF4-FDE863CD0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0042" y="2905245"/>
            <a:ext cx="9127958" cy="2124537"/>
          </a:xfrm>
        </p:spPr>
        <p:txBody>
          <a:bodyPr/>
          <a:lstStyle/>
          <a:p>
            <a:r>
              <a:rPr lang="nb-NO"/>
              <a:t>24.000 x 2,5 timer = 60.000 timer</a:t>
            </a:r>
            <a:endParaRPr lang="nb-NO" b="1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C769E-C2F8-4EBF-AB69-44F9A08C57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E1FDF-F69C-4B88-B398-D5E79B3B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82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3"/>
          <p:cNvSpPr txBox="1">
            <a:spLocks noGrp="1"/>
          </p:cNvSpPr>
          <p:nvPr>
            <p:ph type="title"/>
          </p:nvPr>
        </p:nvSpPr>
        <p:spPr>
          <a:xfrm>
            <a:off x="351652" y="2228597"/>
            <a:ext cx="5358800" cy="18466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91433" rIns="91433" bIns="91433" rtlCol="0" anchor="ctr" anchorCtr="0">
            <a:spAutoFit/>
          </a:bodyPr>
          <a:lstStyle/>
          <a:p>
            <a:r>
              <a:rPr lang="nb-NO"/>
              <a:t>En del av et større arbeid med universell utforming</a:t>
            </a:r>
            <a:endParaRPr/>
          </a:p>
        </p:txBody>
      </p:sp>
      <p:sp>
        <p:nvSpPr>
          <p:cNvPr id="426" name="Google Shape;426;p53"/>
          <p:cNvSpPr txBox="1">
            <a:spLocks noGrp="1"/>
          </p:cNvSpPr>
          <p:nvPr>
            <p:ph type="body" idx="1"/>
          </p:nvPr>
        </p:nvSpPr>
        <p:spPr>
          <a:xfrm>
            <a:off x="6546411" y="2265578"/>
            <a:ext cx="5116000" cy="42985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91433" rIns="91433" bIns="91433" rtlCol="0" anchor="ctr" anchorCtr="0">
            <a:normAutofit/>
          </a:bodyPr>
          <a:lstStyle/>
          <a:p>
            <a:pPr indent="-457189"/>
            <a:r>
              <a:rPr lang="en-GB"/>
              <a:t>Etablert et dedikert UU-team</a:t>
            </a:r>
          </a:p>
          <a:p>
            <a:pPr indent="-457189">
              <a:spcBef>
                <a:spcPts val="800"/>
              </a:spcBef>
            </a:pPr>
            <a:r>
              <a:rPr lang="nb-NO"/>
              <a:t>Informerer, rådgir og holder kurs</a:t>
            </a:r>
          </a:p>
          <a:p>
            <a:pPr indent="-457189">
              <a:spcBef>
                <a:spcPts val="800"/>
              </a:spcBef>
            </a:pPr>
            <a:r>
              <a:rPr lang="nb-NO"/>
              <a:t>Tilgjengelighetserklæringer</a:t>
            </a:r>
          </a:p>
          <a:p>
            <a:pPr indent="-457189">
              <a:spcBef>
                <a:spcPts val="800"/>
              </a:spcBef>
            </a:pPr>
            <a:r>
              <a:rPr lang="nb-NO"/>
              <a:t>Innkjøp</a:t>
            </a:r>
          </a:p>
          <a:p>
            <a:pPr indent="-457189">
              <a:spcBef>
                <a:spcPts val="800"/>
              </a:spcBef>
            </a:pPr>
            <a:r>
              <a:rPr lang="nb-NO"/>
              <a:t>Brukerpanel med funksjonsnedsatte studenter</a:t>
            </a:r>
          </a:p>
          <a:p>
            <a:pPr indent="-457189">
              <a:spcBef>
                <a:spcPts val="800"/>
              </a:spcBef>
            </a:pPr>
            <a:r>
              <a:rPr lang="nb-NO"/>
              <a:t>Nettverk for UU på fakulteter</a:t>
            </a:r>
          </a:p>
          <a:p>
            <a:pPr indent="-457189">
              <a:spcBef>
                <a:spcPts val="800"/>
              </a:spcBef>
            </a:pPr>
            <a:r>
              <a:rPr lang="nb-NO"/>
              <a:t>Støtteverktøy for områder med størst behov</a:t>
            </a:r>
            <a:endParaRPr/>
          </a:p>
        </p:txBody>
      </p:sp>
      <p:sp>
        <p:nvSpPr>
          <p:cNvPr id="427" name="Google Shape;427;p5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91433" rIns="91433" bIns="91433" rtlCol="0" anchor="ctr" anchorCtr="0">
            <a:normAutofit/>
          </a:bodyPr>
          <a:lstStyle/>
          <a:p>
            <a:pPr>
              <a:buSzPts val="500"/>
            </a:pPr>
            <a:fld id="{00000000-1234-1234-1234-123412341234}" type="slidenum">
              <a:rPr lang="no"/>
              <a:pPr>
                <a:buSzPts val="500"/>
              </a:pPr>
              <a:t>3</a:t>
            </a:fld>
            <a:endParaRPr/>
          </a:p>
        </p:txBody>
      </p:sp>
      <p:grpSp>
        <p:nvGrpSpPr>
          <p:cNvPr id="6" name="Group 5" descr="Ida Meland, Jørgen Kjeldgård og Ida Solås">
            <a:extLst>
              <a:ext uri="{FF2B5EF4-FFF2-40B4-BE49-F238E27FC236}">
                <a16:creationId xmlns:a16="http://schemas.microsoft.com/office/drawing/2014/main" id="{112587C6-83A4-96B4-B9D3-AD3B5E6BC0BF}"/>
              </a:ext>
            </a:extLst>
          </p:cNvPr>
          <p:cNvGrpSpPr/>
          <p:nvPr/>
        </p:nvGrpSpPr>
        <p:grpSpPr>
          <a:xfrm>
            <a:off x="6362655" y="701493"/>
            <a:ext cx="5573716" cy="1536700"/>
            <a:chOff x="6441032" y="691897"/>
            <a:chExt cx="5573716" cy="15367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49142E5-BDAA-7CE3-ACF6-DD7BAD028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41032" y="691897"/>
              <a:ext cx="1708092" cy="152508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E964459-9AC9-2495-FB20-D107D2ADC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99841" y="691897"/>
              <a:ext cx="1689100" cy="15367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3607EB1-3B38-690E-9019-71BAB6DBE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9658" y="691897"/>
              <a:ext cx="1675090" cy="1525082"/>
            </a:xfrm>
            <a:prstGeom prst="rect">
              <a:avLst/>
            </a:prstGeom>
          </p:spPr>
        </p:pic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271565-5698-5D57-E103-54FAEA818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239065" y="5849844"/>
            <a:ext cx="1567543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3A503-7CBC-2DAE-44A2-888D9C6E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Tidslinje: arbeidet vårt med Autotekst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52ECA-1433-EC6E-04E6-42693A475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600"/>
              <a:t>Testing av ulike tale-til tekst løsninger høsten 2020</a:t>
            </a:r>
          </a:p>
          <a:p>
            <a:r>
              <a:rPr lang="nb-NO" sz="2600"/>
              <a:t>Vurdert både teknisk og mtp. verdi for sluttbruker</a:t>
            </a:r>
          </a:p>
          <a:p>
            <a:r>
              <a:rPr lang="nb-NO" sz="2600"/>
              <a:t>Konklusjon: Vi ønsket å etablere en tjeneste</a:t>
            </a:r>
          </a:p>
          <a:p>
            <a:r>
              <a:rPr lang="nb-NO" sz="2600"/>
              <a:t>Valgte Googles speech-to-text løsning (skyløsning i EU)</a:t>
            </a:r>
          </a:p>
          <a:p>
            <a:r>
              <a:rPr lang="nb-NO" sz="2600"/>
              <a:t>Søkte og fikk finansiering både internt og hos Bufdir</a:t>
            </a:r>
          </a:p>
          <a:p>
            <a:r>
              <a:rPr lang="nb-NO" sz="2600"/>
              <a:t>Lansert for UiO og for UH-sektor i 2021</a:t>
            </a:r>
          </a:p>
          <a:p>
            <a:r>
              <a:rPr lang="nb-NO" sz="2600"/>
              <a:t>Vært UiOs hovedløsning for tale-til-tekst siden lansering og frem til i dag</a:t>
            </a:r>
          </a:p>
          <a:p>
            <a:r>
              <a:rPr lang="nb-NO" sz="2600"/>
              <a:t>Hovederfaring: sparer en del tid, men fortsatt mye etterarbeid spesielt på norsk</a:t>
            </a:r>
          </a:p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2C224-680E-E4F7-737D-DD578A00A3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4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86291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46442A-C08F-48E8-8EF4-FDE863CD0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0042" y="2905245"/>
            <a:ext cx="9127958" cy="2124537"/>
          </a:xfrm>
        </p:spPr>
        <p:txBody>
          <a:bodyPr/>
          <a:lstStyle/>
          <a:p>
            <a:r>
              <a:rPr lang="nb-NO"/>
              <a:t>21. september 2022</a:t>
            </a:r>
            <a:endParaRPr lang="nb-NO" b="1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C769E-C2F8-4EBF-AB69-44F9A08C57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E1FDF-F69C-4B88-B398-D5E79B3B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6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6E08-4CFB-77B3-5C9E-C8500FA39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Lansering</a:t>
            </a:r>
            <a:r>
              <a:rPr lang="nb-NO" baseline="0"/>
              <a:t> av Whisper</a:t>
            </a:r>
            <a:endParaRPr lang="nb-NO"/>
          </a:p>
        </p:txBody>
      </p:sp>
      <p:sp>
        <p:nvSpPr>
          <p:cNvPr id="462" name="Google Shape;462;p57"/>
          <p:cNvSpPr txBox="1">
            <a:spLocks noGrp="1"/>
          </p:cNvSpPr>
          <p:nvPr>
            <p:ph type="ftr" idx="11"/>
          </p:nvPr>
        </p:nvSpPr>
        <p:spPr>
          <a:xfrm>
            <a:off x="1837732" y="6243181"/>
            <a:ext cx="15012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endParaRPr/>
          </a:p>
        </p:txBody>
      </p:sp>
      <p:sp>
        <p:nvSpPr>
          <p:cNvPr id="463" name="Google Shape;463;p57"/>
          <p:cNvSpPr txBox="1">
            <a:spLocks noGrp="1"/>
          </p:cNvSpPr>
          <p:nvPr>
            <p:ph type="sldNum" idx="12"/>
          </p:nvPr>
        </p:nvSpPr>
        <p:spPr>
          <a:xfrm>
            <a:off x="11266367" y="6263528"/>
            <a:ext cx="599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no"/>
              <a:t>Side </a:t>
            </a:r>
            <a:fld id="{00000000-1234-1234-1234-123412341234}" type="slidenum">
              <a:rPr lang="no"/>
              <a:pPr/>
              <a:t>6</a:t>
            </a:fld>
            <a:endParaRPr/>
          </a:p>
        </p:txBody>
      </p:sp>
      <p:pic>
        <p:nvPicPr>
          <p:cNvPr id="464" name="Google Shape;464;p57" descr="Skjermbilde fra lanseringsbloggpost hos Open AI av Whisp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592645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57" descr="Skjermbilde av GitHub repo av Whisp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6783" y="1"/>
            <a:ext cx="6517229" cy="6857999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6" name="Google Shape;466;p57" descr="Skjermbilde av forskingsartikkel om Whispe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7831" y="0"/>
            <a:ext cx="7761588" cy="6858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8"/>
          <p:cNvSpPr txBox="1">
            <a:spLocks noGrp="1"/>
          </p:cNvSpPr>
          <p:nvPr>
            <p:ph type="title"/>
          </p:nvPr>
        </p:nvSpPr>
        <p:spPr>
          <a:xfrm>
            <a:off x="380168" y="161944"/>
            <a:ext cx="11431600" cy="754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no"/>
              <a:t>Hvordan </a:t>
            </a:r>
            <a:br>
              <a:rPr lang="no"/>
            </a:br>
            <a:r>
              <a:rPr lang="no"/>
              <a:t>fungerer </a:t>
            </a:r>
            <a:br>
              <a:rPr lang="no"/>
            </a:br>
            <a:r>
              <a:rPr lang="no"/>
              <a:t>Autotekst</a:t>
            </a:r>
            <a:br>
              <a:rPr lang="no"/>
            </a:br>
            <a:r>
              <a:rPr lang="no"/>
              <a:t>med </a:t>
            </a:r>
            <a:br>
              <a:rPr lang="no"/>
            </a:br>
            <a:r>
              <a:rPr lang="no"/>
              <a:t>Whisper?</a:t>
            </a:r>
            <a:endParaRPr/>
          </a:p>
        </p:txBody>
      </p:sp>
      <p:sp>
        <p:nvSpPr>
          <p:cNvPr id="473" name="Google Shape;473;p58"/>
          <p:cNvSpPr txBox="1">
            <a:spLocks noGrp="1"/>
          </p:cNvSpPr>
          <p:nvPr>
            <p:ph type="ftr" idx="11"/>
          </p:nvPr>
        </p:nvSpPr>
        <p:spPr>
          <a:xfrm>
            <a:off x="1837732" y="6243181"/>
            <a:ext cx="15012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endParaRPr/>
          </a:p>
        </p:txBody>
      </p:sp>
      <p:sp>
        <p:nvSpPr>
          <p:cNvPr id="474" name="Google Shape;474;p58"/>
          <p:cNvSpPr txBox="1">
            <a:spLocks noGrp="1"/>
          </p:cNvSpPr>
          <p:nvPr>
            <p:ph type="sldNum" idx="12"/>
          </p:nvPr>
        </p:nvSpPr>
        <p:spPr>
          <a:xfrm>
            <a:off x="11266367" y="6263528"/>
            <a:ext cx="599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no"/>
              <a:t>Side </a:t>
            </a:r>
            <a:fld id="{00000000-1234-1234-1234-123412341234}" type="slidenum">
              <a:rPr lang="no"/>
              <a:pPr/>
              <a:t>7</a:t>
            </a:fld>
            <a:endParaRPr/>
          </a:p>
        </p:txBody>
      </p:sp>
      <p:pic>
        <p:nvPicPr>
          <p:cNvPr id="5" name="autotekst-del1-og-2.mp4" descr="Demovideo som viser opplasting av lydfil, autotranskribering og nedlasting av generert tekst i ulike formater">
            <a:hlinkClick r:id="" action="ppaction://media"/>
            <a:extLst>
              <a:ext uri="{FF2B5EF4-FFF2-40B4-BE49-F238E27FC236}">
                <a16:creationId xmlns:a16="http://schemas.microsoft.com/office/drawing/2014/main" id="{B689ABE0-76C1-0138-0380-ACAE055ED2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4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04C8D1-18CE-22B6-C180-A67F2BD96B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8390" y="172002"/>
            <a:ext cx="10515600" cy="1325563"/>
          </a:xfrm>
        </p:spPr>
        <p:txBody>
          <a:bodyPr/>
          <a:lstStyle/>
          <a:p>
            <a:r>
              <a:rPr lang="nb-NO"/>
              <a:t>Hvor</a:t>
            </a:r>
            <a:r>
              <a:rPr lang="nb-NO" baseline="0"/>
              <a:t> bra fungerer Autotekst?</a:t>
            </a:r>
            <a:endParaRPr lang="nb-NO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2B14BC-5E94-D8FE-A88F-EB6DEA978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F3C103-B193-BEAD-70FA-37D4293F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TEK5130.mp4" descr="Første fem minutter av forelesningsvideo hvor undertekst er laget med Autotekst">
            <a:hlinkClick r:id="" action="ppaction://media"/>
            <a:extLst>
              <a:ext uri="{FF2B5EF4-FFF2-40B4-BE49-F238E27FC236}">
                <a16:creationId xmlns:a16="http://schemas.microsoft.com/office/drawing/2014/main" id="{586C37DC-9C65-3183-E9B9-7607CAD5D4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45B9EFB0-6B31-3C45-8DDF-842A1BEF222F}" label="TEK5130-introduction-whisper(2)" lang="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5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4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FA98F4D-3F4C-A1D3-697B-E497441602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197209-D1B3-2999-452F-881474288A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8CA022-D8F2-2225-EA31-E24E91DA40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Tilbakemeldinger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67EB73-79A6-41FC-99D7-22D31447BC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500EC-E6A4-DFB8-C6F4-B32B7ECC9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E1BDC-E466-DFAE-224B-E4EB103A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90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AAEFD1F-8599-295E-D888-7D5DBC8E86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8390" y="172002"/>
            <a:ext cx="10515600" cy="1325563"/>
          </a:xfrm>
        </p:spPr>
        <p:txBody>
          <a:bodyPr/>
          <a:lstStyle/>
          <a:p>
            <a:r>
              <a:rPr lang="nb-NO"/>
              <a:t>Reaksjoner de første ukene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2DCFF4-4D0C-50FB-AE22-84C743EC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797F84-F083-AA51-0274-4D0B4A69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Facebook post fra rektor på UiO om lansering av Autotekst">
            <a:extLst>
              <a:ext uri="{FF2B5EF4-FFF2-40B4-BE49-F238E27FC236}">
                <a16:creationId xmlns:a16="http://schemas.microsoft.com/office/drawing/2014/main" id="{CC2EC1DB-EB55-A1F5-4517-5385E6904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4704" cy="6858000"/>
          </a:xfrm>
          <a:prstGeom prst="rect">
            <a:avLst/>
          </a:prstGeom>
        </p:spPr>
      </p:pic>
      <p:pic>
        <p:nvPicPr>
          <p:cNvPr id="5" name="Picture 4" descr="Utklipp fra nyhetssak om Autotekst i Digi.no">
            <a:extLst>
              <a:ext uri="{FF2B5EF4-FFF2-40B4-BE49-F238E27FC236}">
                <a16:creationId xmlns:a16="http://schemas.microsoft.com/office/drawing/2014/main" id="{9DECF843-EFC5-A840-413B-3C3726BC0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953" y="0"/>
            <a:ext cx="4533903" cy="7837756"/>
          </a:xfrm>
          <a:prstGeom prst="rect">
            <a:avLst/>
          </a:prstGeom>
        </p:spPr>
      </p:pic>
      <p:pic>
        <p:nvPicPr>
          <p:cNvPr id="4" name="Picture 3" descr="Dialog fra Jodel hvor en student tenker å melde seg opp i fag på UiO for å kunne bruke Autotekst">
            <a:extLst>
              <a:ext uri="{FF2B5EF4-FFF2-40B4-BE49-F238E27FC236}">
                <a16:creationId xmlns:a16="http://schemas.microsoft.com/office/drawing/2014/main" id="{882F073A-9B7C-E2C2-7A02-6A67E7F5C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387" y="0"/>
            <a:ext cx="4922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1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3A503-7CBC-2DAE-44A2-888D9C6E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Erfaringer med Autotekst med Whisper så langt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52ECA-1433-EC6E-04E6-42693A475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effectLst/>
                <a:latin typeface="Helvetica Neue" panose="02000503000000020004" pitchFamily="2" charset="0"/>
              </a:rPr>
              <a:t>Fantastisk mye bedre på norsk enn alt vi har prøvd tidligere</a:t>
            </a:r>
          </a:p>
          <a:p>
            <a:r>
              <a:rPr lang="en-GB">
                <a:effectLst/>
                <a:latin typeface="Helvetica Neue" panose="02000503000000020004" pitchFamily="2" charset="0"/>
              </a:rPr>
              <a:t>God på mange norske dialekter, men ikke alle</a:t>
            </a:r>
          </a:p>
          <a:p>
            <a:r>
              <a:rPr lang="en-GB">
                <a:effectLst/>
                <a:latin typeface="Helvetica Neue" panose="02000503000000020004" pitchFamily="2" charset="0"/>
              </a:rPr>
              <a:t>Rydder automatisk i halvstartede setninger og pauselyder</a:t>
            </a:r>
          </a:p>
          <a:p>
            <a:r>
              <a:rPr lang="en-GB">
                <a:effectLst/>
                <a:latin typeface="Helvetica Neue" panose="02000503000000020004" pitchFamily="2" charset="0"/>
              </a:rPr>
              <a:t>Feil er ofte systematiske og enkle å fikse med “søk erstatt”</a:t>
            </a:r>
          </a:p>
          <a:p>
            <a:r>
              <a:rPr lang="en-GB">
                <a:effectLst/>
                <a:latin typeface="Helvetica Neue" panose="02000503000000020004" pitchFamily="2" charset="0"/>
              </a:rPr>
              <a:t>To første minutter viktige, blir lagt ekstra vekt på, gjetter språk bl.a. </a:t>
            </a:r>
          </a:p>
          <a:p>
            <a:r>
              <a:rPr lang="en-GB">
                <a:effectLst/>
                <a:latin typeface="Helvetica Neue" panose="02000503000000020004" pitchFamily="2" charset="0"/>
              </a:rPr>
              <a:t>Gjette språk fungerer bra</a:t>
            </a:r>
          </a:p>
          <a:p>
            <a:r>
              <a:rPr lang="en-GB">
                <a:latin typeface="Helvetica Neue" panose="02000503000000020004" pitchFamily="2" charset="0"/>
              </a:rPr>
              <a:t>Kan laste opp enten lyd eller video</a:t>
            </a:r>
          </a:p>
          <a:p>
            <a:r>
              <a:rPr lang="en-GB">
                <a:effectLst/>
                <a:latin typeface="Helvetica Neue" panose="02000503000000020004" pitchFamily="2" charset="0"/>
              </a:rPr>
              <a:t>Ved korrekt bruk er løsningen godkjent for røde data på UiO</a:t>
            </a:r>
          </a:p>
          <a:p>
            <a:r>
              <a:rPr lang="en-GB">
                <a:effectLst/>
                <a:latin typeface="Helvetica Neue" panose="02000503000000020004" pitchFamily="2" charset="0"/>
              </a:rPr>
              <a:t>Ikke støtte for å skille talere fra hverandre per nå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2C224-680E-E4F7-737D-DD578A00A3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11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66632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3A503-7CBC-2DAE-44A2-888D9C6E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Tilgang og priser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52ECA-1433-EC6E-04E6-42693A475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599" y="1536633"/>
            <a:ext cx="11529473" cy="4555200"/>
          </a:xfrm>
        </p:spPr>
        <p:txBody>
          <a:bodyPr/>
          <a:lstStyle/>
          <a:p>
            <a:r>
              <a:rPr lang="nb-NO"/>
              <a:t>Virksomheter med Feide-innlogging har fri bruk av Autotekst frem til over påske</a:t>
            </a:r>
          </a:p>
          <a:p>
            <a:r>
              <a:rPr lang="nb-NO"/>
              <a:t>Må signere en databehandleravtale</a:t>
            </a:r>
          </a:p>
          <a:p>
            <a:endParaRPr lang="nb-NO"/>
          </a:p>
          <a:p>
            <a:r>
              <a:rPr lang="nb-NO"/>
              <a:t>Etter påske blir prisene 25.000 for hver Feide-institusjon per år</a:t>
            </a:r>
          </a:p>
          <a:p>
            <a:r>
              <a:rPr lang="nb-NO"/>
              <a:t>Inkluderer 1000 timer transkribering</a:t>
            </a:r>
          </a:p>
          <a:p>
            <a:r>
              <a:rPr lang="nb-NO"/>
              <a:t>Over 1000 timer vil det koste 4 kroner per time transkribering</a:t>
            </a:r>
          </a:p>
          <a:p>
            <a:endParaRPr lang="nb-NO"/>
          </a:p>
          <a:p>
            <a:r>
              <a:rPr lang="nb-NO"/>
              <a:t>I starten av mai planlegger vi å lansere Autotekst for alle</a:t>
            </a:r>
          </a:p>
          <a:p>
            <a:r>
              <a:rPr lang="nb-NO"/>
              <a:t>Samme betingelser som over, med et tillegg på ca. 20.000 per år</a:t>
            </a:r>
          </a:p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2C224-680E-E4F7-737D-DD578A00A3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12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04093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9"/>
          <p:cNvSpPr txBox="1">
            <a:spLocks noGrp="1"/>
          </p:cNvSpPr>
          <p:nvPr>
            <p:ph type="title"/>
          </p:nvPr>
        </p:nvSpPr>
        <p:spPr>
          <a:xfrm>
            <a:off x="351652" y="3059592"/>
            <a:ext cx="5358800" cy="7386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91433" rIns="91433" bIns="91433" rtlCol="0" anchor="ctr" anchorCtr="0">
            <a:spAutoFit/>
          </a:bodyPr>
          <a:lstStyle/>
          <a:p>
            <a:r>
              <a:rPr lang="no"/>
              <a:t>Whisper på UiO</a:t>
            </a:r>
            <a:endParaRPr/>
          </a:p>
        </p:txBody>
      </p:sp>
      <p:sp>
        <p:nvSpPr>
          <p:cNvPr id="484" name="Google Shape;484;p5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91433" rIns="91433" bIns="91433" rtlCol="0" anchor="ctr" anchorCtr="0">
            <a:normAutofit/>
          </a:bodyPr>
          <a:lstStyle/>
          <a:p>
            <a:pPr>
              <a:buSzPts val="500"/>
            </a:pPr>
            <a:fld id="{00000000-1234-1234-1234-123412341234}" type="slidenum">
              <a:rPr lang="no"/>
              <a:pPr>
                <a:buSzPts val="500"/>
              </a:pPr>
              <a:t>13</a:t>
            </a:fld>
            <a:endParaRPr/>
          </a:p>
        </p:txBody>
      </p:sp>
      <p:pic>
        <p:nvPicPr>
          <p:cNvPr id="485" name="Google Shape;485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9283" y="1155560"/>
            <a:ext cx="713876" cy="713876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59"/>
          <p:cNvSpPr txBox="1"/>
          <p:nvPr/>
        </p:nvSpPr>
        <p:spPr>
          <a:xfrm>
            <a:off x="6568692" y="3523003"/>
            <a:ext cx="917200" cy="50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no"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 2023</a:t>
            </a:r>
            <a:endParaRPr sz="1467"/>
          </a:p>
        </p:txBody>
      </p:sp>
      <p:sp>
        <p:nvSpPr>
          <p:cNvPr id="488" name="Google Shape;488;p59"/>
          <p:cNvSpPr txBox="1"/>
          <p:nvPr/>
        </p:nvSpPr>
        <p:spPr>
          <a:xfrm>
            <a:off x="6568692" y="4739209"/>
            <a:ext cx="91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no" sz="1333">
                <a:solidFill>
                  <a:schemeClr val="dk1"/>
                </a:solidFill>
              </a:rPr>
              <a:t>?</a:t>
            </a:r>
            <a:endParaRPr sz="1467"/>
          </a:p>
        </p:txBody>
      </p:sp>
      <p:pic>
        <p:nvPicPr>
          <p:cNvPr id="2" name="Google Shape;485;p59">
            <a:extLst>
              <a:ext uri="{FF2B5EF4-FFF2-40B4-BE49-F238E27FC236}">
                <a16:creationId xmlns:a16="http://schemas.microsoft.com/office/drawing/2014/main" id="{DB045424-A2ED-B6A7-F643-D352862FA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42290" y="2265231"/>
            <a:ext cx="713876" cy="713876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59"/>
          <p:cNvSpPr txBox="1">
            <a:spLocks noGrp="1"/>
          </p:cNvSpPr>
          <p:nvPr>
            <p:ph type="body" idx="1"/>
          </p:nvPr>
        </p:nvSpPr>
        <p:spPr>
          <a:xfrm>
            <a:off x="7552336" y="965432"/>
            <a:ext cx="38456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91433" rIns="91433" bIns="91433" rtlCol="0" anchor="ctr" anchorCtr="0">
            <a:normAutofit/>
          </a:bodyPr>
          <a:lstStyle/>
          <a:p>
            <a:pPr marL="0" indent="0">
              <a:buNone/>
            </a:pPr>
            <a:r>
              <a:rPr lang="no" sz="3067"/>
              <a:t>TSD (sensitive data)</a:t>
            </a:r>
            <a:endParaRPr/>
          </a:p>
          <a:p>
            <a:pPr marL="0" indent="0">
              <a:spcBef>
                <a:spcPts val="800"/>
              </a:spcBef>
              <a:buNone/>
            </a:pPr>
            <a:endParaRPr sz="3067"/>
          </a:p>
          <a:p>
            <a:pPr marL="0" indent="0">
              <a:spcBef>
                <a:spcPts val="800"/>
              </a:spcBef>
              <a:buNone/>
            </a:pPr>
            <a:r>
              <a:rPr lang="no" sz="3067"/>
              <a:t>Autotekst</a:t>
            </a:r>
          </a:p>
          <a:p>
            <a:pPr marL="0" indent="0">
              <a:spcBef>
                <a:spcPts val="800"/>
              </a:spcBef>
              <a:buNone/>
            </a:pPr>
            <a:endParaRPr lang="en-GB" sz="3067"/>
          </a:p>
          <a:p>
            <a:pPr marL="0" indent="0">
              <a:spcBef>
                <a:spcPts val="800"/>
              </a:spcBef>
              <a:buNone/>
            </a:pPr>
            <a:r>
              <a:rPr lang="en-GB" sz="3067"/>
              <a:t>Nettskjema</a:t>
            </a:r>
            <a:endParaRPr lang="en-GB" sz="3200"/>
          </a:p>
          <a:p>
            <a:pPr marL="0" indent="0">
              <a:spcBef>
                <a:spcPts val="800"/>
              </a:spcBef>
              <a:buNone/>
            </a:pPr>
            <a:endParaRPr sz="3067"/>
          </a:p>
          <a:p>
            <a:pPr marL="0" indent="0">
              <a:spcBef>
                <a:spcPts val="800"/>
              </a:spcBef>
              <a:buNone/>
            </a:pPr>
            <a:r>
              <a:rPr lang="no" sz="3067"/>
              <a:t>Panopto</a:t>
            </a:r>
            <a:endParaRPr sz="3067"/>
          </a:p>
          <a:p>
            <a:pPr marL="287859" indent="-169329">
              <a:spcBef>
                <a:spcPts val="800"/>
              </a:spcBef>
              <a:spcAft>
                <a:spcPts val="80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41F042-8935-0A78-5588-BC5FE0F9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87D6C1-0F1E-10FD-049A-85A5D92C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 descr="Promobilde for Autotekst ">
            <a:extLst>
              <a:ext uri="{FF2B5EF4-FFF2-40B4-BE49-F238E27FC236}">
                <a16:creationId xmlns:a16="http://schemas.microsoft.com/office/drawing/2014/main" id="{99EB009D-1FBD-6A2E-D4C0-BC0DB5169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565" y="-109360"/>
            <a:ext cx="12591130" cy="731890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89F3BF-B6ED-E09B-74B9-02C2D6F258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31442" y="6106956"/>
            <a:ext cx="3060558" cy="751044"/>
          </a:xfrm>
        </p:spPr>
        <p:txBody>
          <a:bodyPr/>
          <a:lstStyle/>
          <a:p>
            <a:r>
              <a:rPr lang="nb-NO"/>
              <a:t>Takk for oss!</a:t>
            </a:r>
          </a:p>
        </p:txBody>
      </p:sp>
    </p:spTree>
    <p:extLst>
      <p:ext uri="{BB962C8B-B14F-4D97-AF65-F5344CB8AC3E}">
        <p14:creationId xmlns:p14="http://schemas.microsoft.com/office/powerpoint/2010/main" val="33564475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purl.org/dc/dcmitype/"/>
    <ds:schemaRef ds:uri="http://purl.org/dc/terms/"/>
    <ds:schemaRef ds:uri="e5e35b8c-bb2a-40e7-acd7-beed1d1f14b8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5a9c032-1c21-4297-bc4a-1b0e359a6c15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D1D2A2B-90F2-4F7A-A7C8-3D551B2C6161}">
  <ds:schemaRefs>
    <ds:schemaRef ds:uri="45a9c032-1c21-4297-bc4a-1b0e359a6c15"/>
    <ds:schemaRef ds:uri="e5e35b8c-bb2a-40e7-acd7-beed1d1f14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4293</TotalTime>
  <Words>446</Words>
  <Application>Microsoft Macintosh PowerPoint</Application>
  <PresentationFormat>Widescreen</PresentationFormat>
  <Paragraphs>107</Paragraphs>
  <Slides>14</Slides>
  <Notes>13</Notes>
  <HiddenSlides>0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Arial, sans-serif</vt:lpstr>
      <vt:lpstr>Calibri</vt:lpstr>
      <vt:lpstr>Helvetica Neue</vt:lpstr>
      <vt:lpstr>Wingdings</vt:lpstr>
      <vt:lpstr>Office Theme</vt:lpstr>
      <vt:lpstr>think-cell Slide</vt:lpstr>
      <vt:lpstr>Autotekst</vt:lpstr>
      <vt:lpstr>24.000 x 2,5 timer = 60.000 timer</vt:lpstr>
      <vt:lpstr>En del av et større arbeid med universell utforming</vt:lpstr>
      <vt:lpstr>Tidslinje: arbeidet vårt med Autotekst</vt:lpstr>
      <vt:lpstr>21. september 2022</vt:lpstr>
      <vt:lpstr>Lansering av Whisper</vt:lpstr>
      <vt:lpstr>Hvordan  fungerer  Autotekst med  Whisper?</vt:lpstr>
      <vt:lpstr>Hvor bra fungerer Autotekst?</vt:lpstr>
      <vt:lpstr>Tilbakemeldinger</vt:lpstr>
      <vt:lpstr>Reaksjoner de første ukene</vt:lpstr>
      <vt:lpstr>Erfaringer med Autotekst med Whisper så langt</vt:lpstr>
      <vt:lpstr>Tilgang og priser</vt:lpstr>
      <vt:lpstr>Whisper på UiO</vt:lpstr>
      <vt:lpstr>Takk for oss!</vt:lpstr>
    </vt:vector>
  </TitlesOfParts>
  <Manager/>
  <Company>University of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Tomm Eriksen</dc:creator>
  <cp:keywords/>
  <dc:description/>
  <cp:lastModifiedBy>Tomm Eriksen</cp:lastModifiedBy>
  <cp:revision>165</cp:revision>
  <cp:lastPrinted>2022-06-07T13:30:25Z</cp:lastPrinted>
  <dcterms:created xsi:type="dcterms:W3CDTF">2022-05-31T12:24:25Z</dcterms:created>
  <dcterms:modified xsi:type="dcterms:W3CDTF">2023-03-08T08:49:02Z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