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09" r:id="rId2"/>
    <p:sldId id="293" r:id="rId3"/>
    <p:sldId id="294" r:id="rId4"/>
    <p:sldId id="306" r:id="rId5"/>
    <p:sldId id="307" r:id="rId6"/>
    <p:sldId id="308" r:id="rId7"/>
    <p:sldId id="295" r:id="rId8"/>
    <p:sldId id="302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521415D9-36F7-43E2-AB2F-B90AF26B5E84}">
      <p14:sectionLst xmlns:p14="http://schemas.microsoft.com/office/powerpoint/2010/main">
        <p14:section name="Default Section" id="{56C6B572-7E67-344C-A0C2-8D852ADB9BCB}">
          <p14:sldIdLst>
            <p14:sldId id="309"/>
            <p14:sldId id="293"/>
            <p14:sldId id="294"/>
            <p14:sldId id="306"/>
            <p14:sldId id="307"/>
            <p14:sldId id="308"/>
            <p14:sldId id="295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7FF"/>
    <a:srgbClr val="BEBEBE"/>
    <a:srgbClr val="CCCCCC"/>
    <a:srgbClr val="23C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6166" autoAdjust="0"/>
  </p:normalViewPr>
  <p:slideViewPr>
    <p:cSldViewPr snapToGrid="0">
      <p:cViewPr varScale="1">
        <p:scale>
          <a:sx n="106" d="100"/>
          <a:sy n="106" d="100"/>
        </p:scale>
        <p:origin x="1800" y="168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CBA6-8E6A-A748-9726-F0D472CB5C6E}" type="datetimeFigureOut">
              <a:rPr lang="nb-NO"/>
              <a:pPr/>
              <a:t>13.10.2019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BFD7F-19BE-6445-9A1D-F0A7CA92F109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2610-2707-7140-A575-919658A84788}" type="datetimeFigureOut">
              <a:rPr lang="nb-NO"/>
              <a:pPr/>
              <a:t>13.10.2019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FCDC9-089B-254D-BFC4-B9317BA6CC08}" type="slidenum">
              <a:rPr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Cristins</a:t>
            </a:r>
            <a:r>
              <a:rPr lang="en-US" dirty="0"/>
              <a:t> </a:t>
            </a:r>
            <a:r>
              <a:rPr lang="en-US" dirty="0" err="1"/>
              <a:t>webservices</a:t>
            </a:r>
            <a:r>
              <a:rPr lang="en-US" dirty="0"/>
              <a:t> </a:t>
            </a:r>
            <a:r>
              <a:rPr lang="en-US" dirty="0" err="1"/>
              <a:t>driftes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USIT</a:t>
            </a:r>
            <a:endParaRPr lang="en-US" dirty="0">
              <a:sym typeface="Wingdings"/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58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58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Hvor </a:t>
            </a:r>
            <a:r>
              <a:rPr lang="nb-NO" dirty="0" err="1"/>
              <a:t>Cristin</a:t>
            </a:r>
            <a:r>
              <a:rPr lang="nb-NO" dirty="0"/>
              <a:t> leverer avanserte behov som avansert søk og filtrering i det aktuelle utvalget av publikasjoner</a:t>
            </a:r>
          </a:p>
          <a:p>
            <a:endParaRPr lang="nb-NO" dirty="0"/>
          </a:p>
          <a:p>
            <a:r>
              <a:rPr lang="nb-NO" dirty="0"/>
              <a:t>Information</a:t>
            </a:r>
            <a:r>
              <a:rPr lang="nb-NO" baseline="0" dirty="0"/>
              <a:t> </a:t>
            </a:r>
            <a:r>
              <a:rPr lang="nb-NO" baseline="0" dirty="0" err="1"/>
              <a:t>scent</a:t>
            </a:r>
            <a:r>
              <a:rPr lang="nb-NO" baseline="0" dirty="0"/>
              <a:t>, det som driver </a:t>
            </a:r>
            <a:r>
              <a:rPr lang="nb-NO" baseline="0" dirty="0" err="1"/>
              <a:t>brukeradferdt</a:t>
            </a:r>
            <a:r>
              <a:rPr lang="nb-NO" baseline="0" dirty="0"/>
              <a:t>. Information foraging. </a:t>
            </a:r>
            <a:r>
              <a:rPr lang="nb-NO" dirty="0"/>
              <a:t>Vi ønsker ikke å ”reimplementere” hele </a:t>
            </a:r>
            <a:r>
              <a:rPr lang="nb-NO" dirty="0" err="1"/>
              <a:t>Cristin</a:t>
            </a:r>
            <a:r>
              <a:rPr lang="nb-NO" dirty="0"/>
              <a:t> på våre nettsider. Kost/nytt</a:t>
            </a:r>
            <a:r>
              <a:rPr lang="nb-NO" baseline="0" dirty="0"/>
              <a:t>e-vurdering.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6840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Viktigste for forskerne. Mest poenggivende.</a:t>
            </a:r>
            <a:r>
              <a:rPr lang="nb-NO" baseline="0" dirty="0"/>
              <a:t> </a:t>
            </a:r>
            <a:r>
              <a:rPr lang="nb-NO" baseline="0" dirty="0" err="1"/>
              <a:t>Mappet</a:t>
            </a:r>
            <a:r>
              <a:rPr lang="nb-NO" baseline="0" dirty="0"/>
              <a:t> publikasjoner som vanligvis blir kategorisert i over 70 kategorier ned til 3 og endt opp med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Vitenskapelige artikler/bokkapitler,</a:t>
            </a:r>
            <a:r>
              <a:rPr lang="nb-NO" baseline="0" dirty="0"/>
              <a:t> bøker og andre. </a:t>
            </a:r>
          </a:p>
          <a:p>
            <a:endParaRPr lang="nb-NO" baseline="0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Vises </a:t>
            </a:r>
            <a:r>
              <a:rPr lang="en-US" dirty="0" err="1"/>
              <a:t>frem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baseline="0" dirty="0"/>
              <a:t> med </a:t>
            </a:r>
            <a:r>
              <a:rPr lang="en-US" dirty="0" err="1"/>
              <a:t>publikasjonene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Cristin</a:t>
            </a:r>
            <a:r>
              <a:rPr lang="en-US" dirty="0"/>
              <a:t>, </a:t>
            </a:r>
            <a:r>
              <a:rPr lang="en-US" dirty="0" err="1"/>
              <a:t>helhetlig</a:t>
            </a:r>
            <a:r>
              <a:rPr lang="en-US" dirty="0"/>
              <a:t> </a:t>
            </a:r>
            <a:r>
              <a:rPr lang="en-US" dirty="0" err="1"/>
              <a:t>konsept</a:t>
            </a:r>
            <a:r>
              <a:rPr lang="en-US" dirty="0"/>
              <a:t> for </a:t>
            </a:r>
            <a:r>
              <a:rPr lang="en-US" dirty="0" err="1"/>
              <a:t>publikasjoner</a:t>
            </a:r>
            <a:r>
              <a:rPr lang="en-US" dirty="0"/>
              <a:t>. Alt </a:t>
            </a:r>
            <a:r>
              <a:rPr lang="en-US" dirty="0" err="1"/>
              <a:t>om</a:t>
            </a:r>
            <a:r>
              <a:rPr lang="en-US" dirty="0"/>
              <a:t> </a:t>
            </a:r>
            <a:r>
              <a:rPr lang="en-US" dirty="0" err="1"/>
              <a:t>publikasjoner</a:t>
            </a:r>
            <a:r>
              <a:rPr lang="en-US" dirty="0"/>
              <a:t> et</a:t>
            </a:r>
            <a:r>
              <a:rPr lang="en-US" baseline="0" dirty="0"/>
              <a:t> </a:t>
            </a:r>
            <a:r>
              <a:rPr lang="en-US" baseline="0" dirty="0" err="1"/>
              <a:t>sted</a:t>
            </a:r>
            <a:r>
              <a:rPr lang="en-US" baseline="0" dirty="0"/>
              <a:t>.</a:t>
            </a:r>
            <a:endParaRPr lang="en-US" dirty="0"/>
          </a:p>
          <a:p>
            <a:endParaRPr lang="nb-NO" baseline="0" dirty="0"/>
          </a:p>
          <a:p>
            <a:r>
              <a:rPr lang="nb-NO" dirty="0"/>
              <a:t>APA = referansestil</a:t>
            </a:r>
          </a:p>
          <a:p>
            <a:r>
              <a:rPr lang="nb-NO" dirty="0"/>
              <a:t>http://</a:t>
            </a:r>
            <a:r>
              <a:rPr lang="nb-NO" dirty="0" err="1"/>
              <a:t>www.uio.no</a:t>
            </a:r>
            <a:r>
              <a:rPr lang="nb-NO" dirty="0"/>
              <a:t>/for-ansatte/</a:t>
            </a:r>
            <a:r>
              <a:rPr lang="nb-NO" dirty="0" err="1"/>
              <a:t>arbeidsstotte</a:t>
            </a:r>
            <a:r>
              <a:rPr lang="nb-NO" dirty="0"/>
              <a:t>/profil/</a:t>
            </a:r>
            <a:r>
              <a:rPr lang="nb-NO" dirty="0" err="1"/>
              <a:t>nettarbeid</a:t>
            </a:r>
            <a:r>
              <a:rPr lang="nb-NO" dirty="0"/>
              <a:t>/veiledninger/tema/forskning/kategorier-</a:t>
            </a:r>
            <a:r>
              <a:rPr lang="nb-NO" dirty="0" err="1"/>
              <a:t>cristin.html</a:t>
            </a: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581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Beta</a:t>
            </a:r>
            <a:r>
              <a:rPr lang="nb-NO" baseline="0" dirty="0"/>
              <a:t>test i </a:t>
            </a:r>
            <a:r>
              <a:rPr lang="nb-NO" baseline="0" dirty="0" err="1"/>
              <a:t>prod</a:t>
            </a:r>
            <a:r>
              <a:rPr lang="nb-NO" baseline="0" dirty="0"/>
              <a:t> på UiO på onsdag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1FCDC9-089B-254D-BFC4-B9317BA6CC08}" type="slidenum">
              <a:rPr lang="uk-UA" smtClean="0"/>
              <a:pPr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581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 </a:t>
            </a:r>
            <a:r>
              <a:rPr lang="en-US" dirty="0" err="1"/>
              <a:t>cristin-løsningen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Nye </a:t>
            </a:r>
            <a:r>
              <a:rPr lang="en-US" dirty="0" err="1"/>
              <a:t>nettsider</a:t>
            </a:r>
            <a:r>
              <a:rPr lang="en-US" dirty="0"/>
              <a:t> for ISF</a:t>
            </a:r>
          </a:p>
        </p:txBody>
      </p:sp>
    </p:spTree>
    <p:extLst>
      <p:ext uri="{BB962C8B-B14F-4D97-AF65-F5344CB8AC3E}">
        <p14:creationId xmlns:p14="http://schemas.microsoft.com/office/powerpoint/2010/main" val="206002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den tekniske løsningen 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Bruker tre ulike webtjenester i </a:t>
            </a:r>
            <a:r>
              <a:rPr lang="nb-NO" dirty="0" err="1"/>
              <a:t>Cristin</a:t>
            </a:r>
            <a:r>
              <a:rPr lang="nb-NO" dirty="0"/>
              <a:t> </a:t>
            </a:r>
          </a:p>
          <a:p>
            <a:r>
              <a:rPr lang="en-US" dirty="0" err="1"/>
              <a:t>Løsningen</a:t>
            </a:r>
            <a:r>
              <a:rPr lang="en-US" dirty="0"/>
              <a:t> </a:t>
            </a:r>
            <a:r>
              <a:rPr lang="en-US" dirty="0" err="1"/>
              <a:t>henter</a:t>
            </a:r>
            <a:r>
              <a:rPr lang="en-US" dirty="0"/>
              <a:t> </a:t>
            </a:r>
            <a:r>
              <a:rPr lang="en-US" dirty="0" err="1"/>
              <a:t>ferske</a:t>
            </a:r>
            <a:r>
              <a:rPr lang="en-US" dirty="0"/>
              <a:t> data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Cristin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besøk</a:t>
            </a:r>
            <a:endParaRPr lang="en-US" dirty="0"/>
          </a:p>
          <a:p>
            <a:r>
              <a:rPr lang="en-US" dirty="0" err="1"/>
              <a:t>Publikasjonene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søkbare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fritekstsøk</a:t>
            </a:r>
            <a:r>
              <a:rPr lang="en-US" dirty="0"/>
              <a:t> (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nettstedet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hos Google)</a:t>
            </a:r>
          </a:p>
          <a:p>
            <a:r>
              <a:rPr lang="en-US" dirty="0" err="1"/>
              <a:t>Utviklet</a:t>
            </a:r>
            <a:r>
              <a:rPr lang="en-US" dirty="0"/>
              <a:t>, </a:t>
            </a:r>
            <a:r>
              <a:rPr lang="en-US" dirty="0" err="1"/>
              <a:t>brukertestet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forbedret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 </a:t>
            </a:r>
            <a:r>
              <a:rPr lang="en-US" dirty="0" err="1"/>
              <a:t>siden</a:t>
            </a:r>
            <a:r>
              <a:rPr lang="en-US" dirty="0"/>
              <a:t> 2011</a:t>
            </a:r>
          </a:p>
          <a:p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erfaringer</a:t>
            </a:r>
            <a:r>
              <a:rPr lang="en-US" dirty="0"/>
              <a:t> med </a:t>
            </a:r>
            <a:r>
              <a:rPr lang="en-US" dirty="0" err="1"/>
              <a:t>stabilitet</a:t>
            </a:r>
            <a:r>
              <a:rPr lang="en-US" dirty="0"/>
              <a:t>, </a:t>
            </a:r>
            <a:r>
              <a:rPr lang="en-US" dirty="0" err="1"/>
              <a:t>ytelse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feilretting</a:t>
            </a:r>
            <a:r>
              <a:rPr lang="en-US" dirty="0"/>
              <a:t> hos </a:t>
            </a:r>
            <a:r>
              <a:rPr lang="en-US" dirty="0" err="1"/>
              <a:t>Cristin</a:t>
            </a:r>
            <a:endParaRPr lang="en-US" dirty="0"/>
          </a:p>
          <a:p>
            <a:endParaRPr lang="en-US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873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</a:t>
            </a:r>
            <a:r>
              <a:rPr lang="nb-NO" dirty="0" err="1"/>
              <a:t>Cristin</a:t>
            </a:r>
            <a:r>
              <a:rPr lang="nb-NO" dirty="0"/>
              <a:t> på på ISFs nettsider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Tre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nettsidemaler</a:t>
            </a:r>
            <a:r>
              <a:rPr lang="en-US" dirty="0"/>
              <a:t>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publikasjoner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Cristin</a:t>
            </a:r>
            <a:endParaRPr lang="en-US" dirty="0"/>
          </a:p>
          <a:p>
            <a:pPr lvl="1"/>
            <a:r>
              <a:rPr lang="en-US" dirty="0" err="1"/>
              <a:t>Publikasjoner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person</a:t>
            </a:r>
          </a:p>
          <a:p>
            <a:pPr lvl="1"/>
            <a:r>
              <a:rPr lang="en-US" dirty="0" err="1"/>
              <a:t>Publikasjoner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enhet</a:t>
            </a:r>
            <a:endParaRPr lang="en-US" dirty="0"/>
          </a:p>
          <a:p>
            <a:pPr lvl="1"/>
            <a:r>
              <a:rPr lang="en-US" dirty="0" err="1"/>
              <a:t>Publikasjoner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prosjekt</a:t>
            </a:r>
            <a:endParaRPr lang="en-US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630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00" y="406400"/>
            <a:ext cx="7696200" cy="736600"/>
          </a:xfrm>
        </p:spPr>
        <p:txBody>
          <a:bodyPr/>
          <a:lstStyle/>
          <a:p>
            <a:r>
              <a:rPr lang="nb-NO" dirty="0"/>
              <a:t>Bruk av </a:t>
            </a:r>
            <a:r>
              <a:rPr lang="nb-NO" dirty="0" err="1"/>
              <a:t>Cristin</a:t>
            </a:r>
            <a:r>
              <a:rPr lang="nb-NO" dirty="0"/>
              <a:t> på ISFs nettsider forts.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3708400" y="2197100"/>
            <a:ext cx="894060" cy="9613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Person</a:t>
            </a:r>
          </a:p>
        </p:txBody>
      </p:sp>
      <p:cxnSp>
        <p:nvCxnSpPr>
          <p:cNvPr id="7" name="Straight Arrow Connector 6"/>
          <p:cNvCxnSpPr>
            <a:stCxn id="21" idx="3"/>
            <a:endCxn id="4" idx="1"/>
          </p:cNvCxnSpPr>
          <p:nvPr/>
        </p:nvCxnSpPr>
        <p:spPr bwMode="auto">
          <a:xfrm flipV="1">
            <a:off x="2195736" y="2677790"/>
            <a:ext cx="1512664" cy="8898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Freeform 10"/>
          <p:cNvSpPr/>
          <p:nvPr/>
        </p:nvSpPr>
        <p:spPr>
          <a:xfrm>
            <a:off x="1517196" y="4658878"/>
            <a:ext cx="871107" cy="703250"/>
          </a:xfrm>
          <a:custGeom>
            <a:avLst/>
            <a:gdLst>
              <a:gd name="connsiteX0" fmla="*/ 0 w 871107"/>
              <a:gd name="connsiteY0" fmla="*/ 178436 h 703250"/>
              <a:gd name="connsiteX1" fmla="*/ 0 w 871107"/>
              <a:gd name="connsiteY1" fmla="*/ 178436 h 703250"/>
              <a:gd name="connsiteX2" fmla="*/ 377830 w 871107"/>
              <a:gd name="connsiteY2" fmla="*/ 451339 h 703250"/>
              <a:gd name="connsiteX3" fmla="*/ 640211 w 871107"/>
              <a:gd name="connsiteY3" fmla="*/ 577295 h 703250"/>
              <a:gd name="connsiteX4" fmla="*/ 713678 w 871107"/>
              <a:gd name="connsiteY4" fmla="*/ 608783 h 703250"/>
              <a:gd name="connsiteX5" fmla="*/ 755659 w 871107"/>
              <a:gd name="connsiteY5" fmla="*/ 629776 h 703250"/>
              <a:gd name="connsiteX6" fmla="*/ 829126 w 871107"/>
              <a:gd name="connsiteY6" fmla="*/ 692753 h 703250"/>
              <a:gd name="connsiteX7" fmla="*/ 871107 w 871107"/>
              <a:gd name="connsiteY7" fmla="*/ 703250 h 703250"/>
              <a:gd name="connsiteX8" fmla="*/ 818631 w 871107"/>
              <a:gd name="connsiteY8" fmla="*/ 587791 h 703250"/>
              <a:gd name="connsiteX9" fmla="*/ 703183 w 871107"/>
              <a:gd name="connsiteY9" fmla="*/ 440843 h 703250"/>
              <a:gd name="connsiteX10" fmla="*/ 650707 w 871107"/>
              <a:gd name="connsiteY10" fmla="*/ 377865 h 703250"/>
              <a:gd name="connsiteX11" fmla="*/ 524763 w 871107"/>
              <a:gd name="connsiteY11" fmla="*/ 251910 h 703250"/>
              <a:gd name="connsiteX12" fmla="*/ 482782 w 871107"/>
              <a:gd name="connsiteY12" fmla="*/ 230918 h 703250"/>
              <a:gd name="connsiteX13" fmla="*/ 0 w 871107"/>
              <a:gd name="connsiteY13" fmla="*/ 0 h 70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1107" h="703250">
                <a:moveTo>
                  <a:pt x="0" y="178436"/>
                </a:moveTo>
                <a:lnTo>
                  <a:pt x="0" y="178436"/>
                </a:lnTo>
                <a:cubicBezTo>
                  <a:pt x="88212" y="246298"/>
                  <a:pt x="304438" y="416107"/>
                  <a:pt x="377830" y="451339"/>
                </a:cubicBezTo>
                <a:cubicBezTo>
                  <a:pt x="465290" y="493324"/>
                  <a:pt x="551040" y="539076"/>
                  <a:pt x="640211" y="577295"/>
                </a:cubicBezTo>
                <a:cubicBezTo>
                  <a:pt x="664700" y="587791"/>
                  <a:pt x="689423" y="597757"/>
                  <a:pt x="713678" y="608783"/>
                </a:cubicBezTo>
                <a:cubicBezTo>
                  <a:pt x="727921" y="615258"/>
                  <a:pt x="742928" y="620681"/>
                  <a:pt x="755659" y="629776"/>
                </a:cubicBezTo>
                <a:cubicBezTo>
                  <a:pt x="804673" y="664789"/>
                  <a:pt x="769191" y="662783"/>
                  <a:pt x="829126" y="692753"/>
                </a:cubicBezTo>
                <a:cubicBezTo>
                  <a:pt x="842027" y="699204"/>
                  <a:pt x="857113" y="699751"/>
                  <a:pt x="871107" y="703250"/>
                </a:cubicBezTo>
                <a:cubicBezTo>
                  <a:pt x="856477" y="666671"/>
                  <a:pt x="839763" y="620667"/>
                  <a:pt x="818631" y="587791"/>
                </a:cubicBezTo>
                <a:cubicBezTo>
                  <a:pt x="788872" y="541495"/>
                  <a:pt x="739311" y="484202"/>
                  <a:pt x="703183" y="440843"/>
                </a:cubicBezTo>
                <a:cubicBezTo>
                  <a:pt x="685691" y="419850"/>
                  <a:pt x="670028" y="397188"/>
                  <a:pt x="650707" y="377865"/>
                </a:cubicBezTo>
                <a:cubicBezTo>
                  <a:pt x="608726" y="335880"/>
                  <a:pt x="581089" y="270687"/>
                  <a:pt x="524763" y="251910"/>
                </a:cubicBezTo>
                <a:cubicBezTo>
                  <a:pt x="488584" y="239849"/>
                  <a:pt x="501101" y="249237"/>
                  <a:pt x="482782" y="230918"/>
                </a:cubicBezTo>
                <a:lnTo>
                  <a:pt x="0" y="0"/>
                </a:ln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14" name="Straight Arrow Connector 13"/>
          <p:cNvCxnSpPr>
            <a:stCxn id="21" idx="3"/>
            <a:endCxn id="23" idx="1"/>
          </p:cNvCxnSpPr>
          <p:nvPr/>
        </p:nvCxnSpPr>
        <p:spPr bwMode="auto">
          <a:xfrm>
            <a:off x="2195736" y="3567596"/>
            <a:ext cx="1499964" cy="4690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21" idx="3"/>
            <a:endCxn id="24" idx="1"/>
          </p:cNvCxnSpPr>
          <p:nvPr/>
        </p:nvCxnSpPr>
        <p:spPr bwMode="auto">
          <a:xfrm>
            <a:off x="2195736" y="3567596"/>
            <a:ext cx="1499964" cy="18406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36" y="2842096"/>
            <a:ext cx="1451000" cy="145100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 bwMode="auto">
          <a:xfrm>
            <a:off x="3695700" y="3556000"/>
            <a:ext cx="894060" cy="9613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Enhet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3695700" y="4927600"/>
            <a:ext cx="894060" cy="9613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Prosjekt</a:t>
            </a:r>
            <a:endParaRPr kumimoji="0" lang="en-US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3390900"/>
            <a:ext cx="1295400" cy="1295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289300" y="1524000"/>
            <a:ext cx="17380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ISF </a:t>
            </a:r>
            <a:r>
              <a:rPr lang="en-US" b="1" dirty="0" err="1"/>
              <a:t>nettsider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6299200" y="1524000"/>
            <a:ext cx="99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Cristin</a:t>
            </a:r>
            <a:endParaRPr lang="en-US" b="1" dirty="0"/>
          </a:p>
        </p:txBody>
      </p:sp>
      <p:cxnSp>
        <p:nvCxnSpPr>
          <p:cNvPr id="68" name="Straight Arrow Connector 67"/>
          <p:cNvCxnSpPr/>
          <p:nvPr/>
        </p:nvCxnSpPr>
        <p:spPr bwMode="auto">
          <a:xfrm flipH="1" flipV="1">
            <a:off x="4686300" y="2895600"/>
            <a:ext cx="1651000" cy="5461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4" name="Straight Arrow Connector 83"/>
          <p:cNvCxnSpPr>
            <a:stCxn id="4" idx="3"/>
            <a:endCxn id="38" idx="0"/>
          </p:cNvCxnSpPr>
          <p:nvPr/>
        </p:nvCxnSpPr>
        <p:spPr bwMode="auto">
          <a:xfrm>
            <a:off x="4602460" y="2677790"/>
            <a:ext cx="2255540" cy="71311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3" name="Straight Arrow Connector 92"/>
          <p:cNvCxnSpPr>
            <a:endCxn id="38" idx="1"/>
          </p:cNvCxnSpPr>
          <p:nvPr/>
        </p:nvCxnSpPr>
        <p:spPr bwMode="auto">
          <a:xfrm>
            <a:off x="4660900" y="4013200"/>
            <a:ext cx="1549400" cy="2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4" name="Straight Arrow Connector 93"/>
          <p:cNvCxnSpPr/>
          <p:nvPr/>
        </p:nvCxnSpPr>
        <p:spPr bwMode="auto">
          <a:xfrm flipH="1" flipV="1">
            <a:off x="4699000" y="4203700"/>
            <a:ext cx="1384300" cy="25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>
            <a:endCxn id="38" idx="2"/>
          </p:cNvCxnSpPr>
          <p:nvPr/>
        </p:nvCxnSpPr>
        <p:spPr bwMode="auto">
          <a:xfrm flipV="1">
            <a:off x="4584700" y="4686300"/>
            <a:ext cx="2273300" cy="7620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0" name="Straight Arrow Connector 99"/>
          <p:cNvCxnSpPr/>
          <p:nvPr/>
        </p:nvCxnSpPr>
        <p:spPr bwMode="auto">
          <a:xfrm flipH="1">
            <a:off x="4762500" y="4660900"/>
            <a:ext cx="1562100" cy="533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978400" y="3162300"/>
            <a:ext cx="1108522" cy="276999"/>
          </a:xfrm>
          <a:prstGeom prst="rect">
            <a:avLst/>
          </a:prstGeom>
          <a:noFill/>
          <a:scene3d>
            <a:camera prst="orthographicFront">
              <a:rot lat="0" lon="0" rev="2058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err="1"/>
              <a:t>Publikasjoner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851400" y="4203700"/>
            <a:ext cx="110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Publikasjoner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4914900" y="4635500"/>
            <a:ext cx="1108522" cy="276999"/>
          </a:xfrm>
          <a:prstGeom prst="rect">
            <a:avLst/>
          </a:prstGeom>
          <a:noFill/>
          <a:scene3d>
            <a:camera prst="orthographicFront">
              <a:rot lat="0" lon="0" rev="114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1200" dirty="0" err="1"/>
              <a:t>Publikasjoner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7891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/>
      <p:bldP spid="2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Bruk av </a:t>
            </a:r>
            <a:r>
              <a:rPr lang="nb-NO" dirty="0" err="1"/>
              <a:t>Cristin</a:t>
            </a:r>
            <a:r>
              <a:rPr lang="nb-NO" dirty="0"/>
              <a:t> på ISFs nettsider forts.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Baserer seg på at dataene oppdateres og vedlikeholdes i </a:t>
            </a:r>
            <a:r>
              <a:rPr lang="nb-NO" dirty="0" err="1"/>
              <a:t>Cristin</a:t>
            </a:r>
            <a:r>
              <a:rPr lang="nb-NO" dirty="0"/>
              <a:t> og presenteres ”As is”</a:t>
            </a:r>
          </a:p>
          <a:p>
            <a:r>
              <a:rPr lang="nb-NO" dirty="0"/>
              <a:t>Kun en minimal bearbeiding av disse dataene på nettsidene</a:t>
            </a:r>
          </a:p>
          <a:p>
            <a:r>
              <a:rPr lang="nb-NO" dirty="0"/>
              <a:t>Ment å fungere som en ”rik inngang” til </a:t>
            </a:r>
            <a:r>
              <a:rPr lang="nb-NO" dirty="0" err="1"/>
              <a:t>Cristin</a:t>
            </a:r>
            <a:r>
              <a:rPr lang="nb-NO" dirty="0"/>
              <a:t> for brukeren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60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/>
              <a:t>Cristin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ISFs </a:t>
            </a:r>
            <a:r>
              <a:rPr lang="en-US" dirty="0" err="1"/>
              <a:t>nettsider</a:t>
            </a:r>
            <a:r>
              <a:rPr lang="en-US" dirty="0"/>
              <a:t> forts.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1935182"/>
            <a:ext cx="7021840" cy="473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71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Tilpassinger vi har gjort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Forenklet</a:t>
            </a:r>
            <a:r>
              <a:rPr lang="en-US" dirty="0"/>
              <a:t> </a:t>
            </a:r>
            <a:r>
              <a:rPr lang="en-US" dirty="0" err="1"/>
              <a:t>kategorisering</a:t>
            </a:r>
            <a:r>
              <a:rPr lang="en-US" dirty="0"/>
              <a:t> med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 </a:t>
            </a:r>
            <a:r>
              <a:rPr lang="en-US" dirty="0" err="1"/>
              <a:t>kategoriene</a:t>
            </a:r>
            <a:endParaRPr lang="en-US" dirty="0"/>
          </a:p>
          <a:p>
            <a:pPr lvl="1"/>
            <a:r>
              <a:rPr lang="nb-NO" dirty="0"/>
              <a:t>Vitenskapelige artikler/bokkapitler, bøker, rapporter og andre</a:t>
            </a:r>
          </a:p>
          <a:p>
            <a:r>
              <a:rPr lang="en-US" dirty="0" err="1"/>
              <a:t>Mulighet</a:t>
            </a:r>
            <a:r>
              <a:rPr lang="en-US" dirty="0"/>
              <a:t> for “</a:t>
            </a:r>
            <a:r>
              <a:rPr lang="en-US" dirty="0" err="1"/>
              <a:t>utvalgte</a:t>
            </a:r>
            <a:r>
              <a:rPr lang="en-US" dirty="0"/>
              <a:t>” </a:t>
            </a:r>
            <a:r>
              <a:rPr lang="en-US" dirty="0" err="1"/>
              <a:t>publikasjoner</a:t>
            </a:r>
            <a:endParaRPr lang="en-US" dirty="0"/>
          </a:p>
          <a:p>
            <a:r>
              <a:rPr lang="en-US" dirty="0" err="1"/>
              <a:t>Mulighet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se </a:t>
            </a:r>
            <a:r>
              <a:rPr lang="en-US" dirty="0" err="1"/>
              <a:t>sammendrag</a:t>
            </a:r>
            <a:r>
              <a:rPr lang="en-US" dirty="0"/>
              <a:t> “inline”</a:t>
            </a:r>
          </a:p>
          <a:p>
            <a:r>
              <a:rPr lang="en-US" dirty="0" err="1"/>
              <a:t>Mulig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vise </a:t>
            </a:r>
            <a:r>
              <a:rPr lang="en-US" dirty="0" err="1"/>
              <a:t>fra</a:t>
            </a:r>
            <a:r>
              <a:rPr lang="en-US" dirty="0"/>
              <a:t> 100 </a:t>
            </a:r>
            <a:r>
              <a:rPr lang="en-US" dirty="0" err="1"/>
              <a:t>til</a:t>
            </a:r>
            <a:r>
              <a:rPr lang="en-US" dirty="0"/>
              <a:t> 500 </a:t>
            </a:r>
            <a:r>
              <a:rPr lang="en-US" dirty="0" err="1"/>
              <a:t>publikasjoner</a:t>
            </a:r>
            <a:endParaRPr lang="en-US" dirty="0"/>
          </a:p>
          <a:p>
            <a:r>
              <a:rPr lang="en-US" dirty="0" err="1"/>
              <a:t>Presenteres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tilnærmet</a:t>
            </a:r>
            <a:r>
              <a:rPr lang="en-US" dirty="0"/>
              <a:t> APA-standard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630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løsningen for publikasjoner på prosjekt</a:t>
            </a:r>
            <a:endParaRPr lang="x-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8153400" cy="4114800"/>
          </a:xfrm>
        </p:spPr>
        <p:txBody>
          <a:bodyPr/>
          <a:lstStyle/>
          <a:p>
            <a:r>
              <a:rPr lang="nb-NO" dirty="0"/>
              <a:t>Ny tjeneste i </a:t>
            </a:r>
            <a:r>
              <a:rPr lang="nb-NO" dirty="0" err="1"/>
              <a:t>Cristin</a:t>
            </a:r>
            <a:r>
              <a:rPr lang="nb-NO" dirty="0"/>
              <a:t>-API i desember 2016</a:t>
            </a:r>
          </a:p>
          <a:p>
            <a:r>
              <a:rPr lang="nb-NO" dirty="0"/>
              <a:t>Første versjon av løsning utviklet i februar i år</a:t>
            </a:r>
          </a:p>
          <a:p>
            <a:r>
              <a:rPr lang="nb-NO" dirty="0"/>
              <a:t>Testes nå hos forskningsmiljøer på UiO</a:t>
            </a:r>
          </a:p>
          <a:p>
            <a:r>
              <a:rPr lang="nb-NO" dirty="0"/>
              <a:t>Testing avdekket mangler i </a:t>
            </a:r>
            <a:r>
              <a:rPr lang="nb-NO" dirty="0" err="1"/>
              <a:t>Cristin</a:t>
            </a:r>
            <a:r>
              <a:rPr lang="nb-NO" dirty="0"/>
              <a:t>-tjenesten</a:t>
            </a:r>
          </a:p>
          <a:p>
            <a:pPr lvl="1"/>
            <a:r>
              <a:rPr lang="nb-NO" dirty="0"/>
              <a:t>Foreløpig kun NFR-prosjekter</a:t>
            </a:r>
          </a:p>
          <a:p>
            <a:pPr lvl="1"/>
            <a:r>
              <a:rPr lang="nb-NO" dirty="0"/>
              <a:t>Ikke lenker til fulltekst (DOI eller Vitenarkiv)</a:t>
            </a:r>
          </a:p>
          <a:p>
            <a:pPr lvl="1"/>
            <a:r>
              <a:rPr lang="nb-NO" dirty="0"/>
              <a:t>Forfatter kun med fullt navn, ikke delt på etternavn og fornavn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6525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 flip="none" rotWithShape="1">
          <a:gsLst>
            <a:gs pos="100000">
              <a:schemeClr val="bg1">
                <a:alpha val="70000"/>
              </a:schemeClr>
            </a:gs>
            <a:gs pos="100000">
              <a:srgbClr val="000000"/>
            </a:gs>
          </a:gsLst>
          <a:path path="circle">
            <a:fillToRect l="100000" t="100000"/>
          </a:path>
          <a:tileRect r="-100000" b="-100000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1797</TotalTime>
  <Words>397</Words>
  <Application>Microsoft Macintosh PowerPoint</Application>
  <PresentationFormat>On-screen Show (4:3)</PresentationFormat>
  <Paragraphs>61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Blank Presentation</vt:lpstr>
      <vt:lpstr>Om cristin-løsningen</vt:lpstr>
      <vt:lpstr>Kort om den tekniske løsningen </vt:lpstr>
      <vt:lpstr>Bruk av Cristin på på ISFs nettsider</vt:lpstr>
      <vt:lpstr>Bruk av Cristin på ISFs nettsider forts.</vt:lpstr>
      <vt:lpstr>Bruk av Cristin på ISFs nettsider forts.</vt:lpstr>
      <vt:lpstr>Bruk av Cristin på ISFs nettsider forts.</vt:lpstr>
      <vt:lpstr>Tilpassinger vi har gjort</vt:lpstr>
      <vt:lpstr>Om løsningen for publikasjoner på prosjekt</vt:lpstr>
    </vt:vector>
  </TitlesOfParts>
  <Manager/>
  <Company>USIT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Bruk av Cristin på nettsidene til ISF </dc:title>
  <dc:subject/>
  <dc:creator>Tomm Eriksen</dc:creator>
  <cp:keywords/>
  <dc:description/>
  <cp:lastModifiedBy>Tomm Eriksen</cp:lastModifiedBy>
  <cp:revision>185</cp:revision>
  <cp:lastPrinted>2017-01-12T12:41:25Z</cp:lastPrinted>
  <dcterms:modified xsi:type="dcterms:W3CDTF">2019-10-13T19:06:42Z</dcterms:modified>
  <cp:category/>
</cp:coreProperties>
</file>