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media1.mp4" ContentType="video/unknown"/>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media/image1.jpeg" ContentType="image/jpeg"/>
  <Override PartName="/ppt/notesSlides/notesSlide11.xml" ContentType="application/vnd.openxmlformats-officedocument.presentationml.notesSlide+xml"/>
  <Override PartName="/ppt/media/image2.jpeg" ContentType="image/jpeg"/>
  <Override PartName="/ppt/notesSlides/notesSlide12.xml" ContentType="application/vnd.openxmlformats-officedocument.presentationml.notesSlide+xml"/>
  <Override PartName="/ppt/media/image3.jpeg" ContentType="image/jpeg"/>
  <Override PartName="/ppt/notesSlides/notesSlide13.xml" ContentType="application/vnd.openxmlformats-officedocument.presentationml.notesSlide+xml"/>
  <Override PartName="/ppt/media/image4.jpeg" ContentType="image/jpeg"/>
  <Override PartName="/ppt/notesSlides/notesSlide14.xml" ContentType="application/vnd.openxmlformats-officedocument.presentationml.notesSlide+xml"/>
  <Override PartName="/ppt/media/image5.jpeg" ContentType="image/jpeg"/>
  <Override PartName="/ppt/notesSlides/notesSlide15.xml" ContentType="application/vnd.openxmlformats-officedocument.presentationml.notesSlide+xml"/>
  <Override PartName="/ppt/media/image6.jpeg" ContentType="image/jpeg"/>
  <Override PartName="/ppt/notesSlides/notesSlide16.xml" ContentType="application/vnd.openxmlformats-officedocument.presentationml.notesSlide+xml"/>
  <Override PartName="/ppt/media/image7.jpeg" ContentType="image/jpeg"/>
  <Override PartName="/ppt/media/image8.jpeg" ContentType="image/jpeg"/>
  <Override PartName="/ppt/notesSlides/notesSlide17.xml" ContentType="application/vnd.openxmlformats-officedocument.presentationml.notesSlide+xml"/>
  <Override PartName="/ppt/media/image9.jpeg" ContentType="image/jpeg"/>
  <Override PartName="/ppt/notesSlides/notesSlide18.xml" ContentType="application/vnd.openxmlformats-officedocument.presentationml.notesSlide+xml"/>
  <Override PartName="/ppt/media/image10.jpeg" ContentType="image/jpeg"/>
  <Override PartName="/ppt/notesSlides/notesSlide19.xml" ContentType="application/vnd.openxmlformats-officedocument.presentationml.notesSlide+xml"/>
  <Override PartName="/ppt/media/image11.jpeg" ContentType="image/jpeg"/>
  <Override PartName="/ppt/notesSlides/notesSlide20.xml" ContentType="application/vnd.openxmlformats-officedocument.presentationml.notesSlide+xml"/>
  <Override PartName="/ppt/media/image12.jpeg" ContentType="image/jpeg"/>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media/media2.mp4" ContentType="video/unknown"/>
  <Override PartName="/ppt/notesSlides/notesSlide24.xml" ContentType="application/vnd.openxmlformats-officedocument.presentationml.notesSlide+xml"/>
  <Override PartName="/ppt/notesSlides/notesSlide25.xml" ContentType="application/vnd.openxmlformats-officedocument.presentationml.notesSlide+xml"/>
  <Override PartName="/ppt/media/media3.mp4" ContentType="video/unknown"/>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media/media4.mp4" ContentType="video/unknown"/>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media/image13.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1pPr>
    <a:lvl2pPr marL="0" marR="0" indent="2286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2pPr>
    <a:lvl3pPr marL="0" marR="0" indent="4572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3pPr>
    <a:lvl4pPr marL="0" marR="0" indent="6858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4pPr>
    <a:lvl5pPr marL="0" marR="0" indent="9144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5pPr>
    <a:lvl6pPr marL="0" marR="0" indent="11430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6pPr>
    <a:lvl7pPr marL="0" marR="0" indent="13716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7pPr>
    <a:lvl8pPr marL="0" marR="0" indent="16002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8pPr>
    <a:lvl9pPr marL="0" marR="0" indent="18288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b="def" i="def"/>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b="def" i="def"/>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b="def" i="def"/>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2" name="Shape 132"/>
          <p:cNvSpPr/>
          <p:nvPr>
            <p:ph type="sldImg"/>
          </p:nvPr>
        </p:nvSpPr>
        <p:spPr>
          <a:xfrm>
            <a:off x="1143000" y="685800"/>
            <a:ext cx="4572000" cy="3429000"/>
          </a:xfrm>
          <a:prstGeom prst="rect">
            <a:avLst/>
          </a:prstGeom>
        </p:spPr>
        <p:txBody>
          <a:bodyPr/>
          <a:lstStyle/>
          <a:p>
            <a:pPr/>
          </a:p>
        </p:txBody>
      </p:sp>
      <p:sp>
        <p:nvSpPr>
          <p:cNvPr id="133" name="Shape 133"/>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4.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5.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6.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7.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18.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19.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20.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21.xml.rels><?xml version="1.0" encoding="UTF-8"?>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22.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23.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24.xml.rels><?xml version="1.0" encoding="UTF-8"?>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25.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26.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27.xml.rels><?xml version="1.0" encoding="UTF-8"?>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28.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29.xml.rels><?xml version="1.0" encoding="UTF-8"?>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30.xml.rels><?xml version="1.0" encoding="UTF-8"?>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_rels/notesSlide31.xml.rels><?xml version="1.0" encoding="UTF-8"?>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s>

</file>

<file path=ppt/notesSlides/_rels/notesSlide32.xml.rels><?xml version="1.0" encoding="UTF-8"?>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Relationships>

</file>

<file path=ppt/notesSlides/_rels/notesSlide33.xml.rels><?xml version="1.0" encoding="UTF-8"?>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Relationships>

</file>

<file path=ppt/notesSlides/_rels/notesSlide34.xml.rels><?xml version="1.0" encoding="UTF-8"?>
<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 name="Shape 140"/>
          <p:cNvSpPr/>
          <p:nvPr>
            <p:ph type="sldImg"/>
          </p:nvPr>
        </p:nvSpPr>
        <p:spPr>
          <a:prstGeom prst="rect">
            <a:avLst/>
          </a:prstGeom>
        </p:spPr>
        <p:txBody>
          <a:bodyPr/>
          <a:lstStyle/>
          <a:p>
            <a:pPr/>
          </a:p>
        </p:txBody>
      </p:sp>
      <p:sp>
        <p:nvSpPr>
          <p:cNvPr id="141" name="Shape 141"/>
          <p:cNvSpPr/>
          <p:nvPr>
            <p:ph type="body" sz="quarter" idx="1"/>
          </p:nvPr>
        </p:nvSpPr>
        <p:spPr>
          <a:prstGeom prst="rect">
            <a:avLst/>
          </a:prstGeom>
        </p:spPr>
        <p:txBody>
          <a:bodyPr/>
          <a:lstStyle/>
          <a:p>
            <a:pPr/>
            <a:r>
              <a:t>…</a:t>
            </a:r>
          </a:p>
          <a:p>
            <a:pPr/>
            <a:r>
              <a:t>som dere vet har vi gjort en google design sprint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 name="Shape 144"/>
          <p:cNvSpPr/>
          <p:nvPr>
            <p:ph type="sldImg"/>
          </p:nvPr>
        </p:nvSpPr>
        <p:spPr>
          <a:prstGeom prst="rect">
            <a:avLst/>
          </a:prstGeom>
        </p:spPr>
        <p:txBody>
          <a:bodyPr/>
          <a:lstStyle/>
          <a:p>
            <a:pPr/>
          </a:p>
        </p:txBody>
      </p:sp>
      <p:sp>
        <p:nvSpPr>
          <p:cNvPr id="145" name="Shape 145"/>
          <p:cNvSpPr/>
          <p:nvPr>
            <p:ph type="body" sz="quarter" idx="1"/>
          </p:nvPr>
        </p:nvSpPr>
        <p:spPr>
          <a:prstGeom prst="rect">
            <a:avLst/>
          </a:prstGeom>
        </p:spPr>
        <p:txBody>
          <a:bodyPr/>
          <a:lstStyle/>
          <a:p>
            <a:pPr/>
            <a:r>
              <a:t>IDA:</a:t>
            </a:r>
          </a:p>
          <a:p>
            <a:pPr/>
            <a:r>
              <a:t>Men det begynte med Truls. Det vil si, det begynte med en student, men vi har kalt ham Truls.</a:t>
            </a:r>
          </a:p>
          <a:p>
            <a:pPr/>
            <a:r>
              <a:t>Truls har mange systemer han må forholde seg til …</a:t>
            </a:r>
          </a:p>
          <a:p>
            <a:pPr/>
          </a:p>
          <a:p>
            <a:pPr/>
            <a:r>
              <a:t>MARTINE fortsetter fra e-post</a:t>
            </a:r>
          </a:p>
          <a:p>
            <a:pPr/>
            <a:r>
              <a:t>IDA forteller om triste truls </a:t>
            </a:r>
          </a:p>
          <a:p>
            <a:pPr/>
          </a:p>
          <a:p>
            <a:pPr/>
            <a:r>
              <a:t>MARTINE sier “så hva er denne mystiske boksen? Hva kreves egentlig for at studentene skal få en god oversikt over sin studiehverdag? Hvordan kan vi lage bedre inngangsveier til UiOs digitale læringsmiljø? Det har vært utgangspunktet for sprinten.”</a:t>
            </a:r>
          </a:p>
          <a:p>
            <a:pPr/>
          </a:p>
          <a:p>
            <a:pPr/>
          </a:p>
          <a:p>
            <a:p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0" name="Shape 150"/>
          <p:cNvSpPr/>
          <p:nvPr>
            <p:ph type="sldImg"/>
          </p:nvPr>
        </p:nvSpPr>
        <p:spPr>
          <a:prstGeom prst="rect">
            <a:avLst/>
          </a:prstGeom>
        </p:spPr>
        <p:txBody>
          <a:bodyPr/>
          <a:lstStyle/>
          <a:p>
            <a:pPr/>
          </a:p>
        </p:txBody>
      </p:sp>
      <p:sp>
        <p:nvSpPr>
          <p:cNvPr id="151" name="Shape 151"/>
          <p:cNvSpPr/>
          <p:nvPr>
            <p:ph type="body" sz="quarter" idx="1"/>
          </p:nvPr>
        </p:nvSpPr>
        <p:spPr>
          <a:prstGeom prst="rect">
            <a:avLst/>
          </a:prstGeom>
        </p:spPr>
        <p:txBody>
          <a:bodyPr/>
          <a:lstStyle/>
          <a:p>
            <a:pPr marL="618289" indent="-300789" defTabSz="546100">
              <a:lnSpc>
                <a:spcPct val="100000"/>
              </a:lnSpc>
              <a:buSzPct val="171000"/>
              <a:buChar char="•"/>
              <a:defRPr sz="2000">
                <a:latin typeface="Lucida Grande"/>
                <a:ea typeface="Lucida Grande"/>
                <a:cs typeface="Lucida Grande"/>
                <a:sym typeface="Lucida Grande"/>
              </a:defRPr>
            </a:pPr>
            <a:r>
              <a:t>Martine</a:t>
            </a:r>
          </a:p>
          <a:p>
            <a:pPr lvl="1" marL="1062789" indent="-300789" defTabSz="546100">
              <a:lnSpc>
                <a:spcPct val="100000"/>
              </a:lnSpc>
              <a:buSzPct val="171000"/>
              <a:buChar char="•"/>
              <a:defRPr sz="2000">
                <a:latin typeface="Lucida Grande"/>
                <a:ea typeface="Lucida Grande"/>
                <a:cs typeface="Lucida Grande"/>
                <a:sym typeface="Lucida Grande"/>
              </a:defRPr>
            </a:pPr>
            <a:r>
              <a:t>Vår arbeidsdag ser fort sånn her ut (og dere har det kanskje på samme måte?):</a:t>
            </a:r>
          </a:p>
          <a:p>
            <a:pPr lvl="1" marL="1062789" indent="-300789" defTabSz="546100">
              <a:lnSpc>
                <a:spcPct val="100000"/>
              </a:lnSpc>
              <a:buSzPct val="171000"/>
              <a:buChar char="•"/>
              <a:defRPr sz="2000">
                <a:latin typeface="Lucida Grande"/>
                <a:ea typeface="Lucida Grande"/>
                <a:cs typeface="Lucida Grande"/>
                <a:sym typeface="Lucida Grande"/>
              </a:defRPr>
            </a:pPr>
            <a:r>
              <a:t>Sjekk e-post, møte, møte, e-post, spis en rask lunsj, møte, e-post, møte, møte … </a:t>
            </a:r>
          </a:p>
          <a:p>
            <a:pPr lvl="1" marL="1062789" indent="-300789" defTabSz="546100">
              <a:lnSpc>
                <a:spcPct val="100000"/>
              </a:lnSpc>
              <a:buSzPct val="171000"/>
              <a:buChar char="•"/>
              <a:defRPr sz="2000">
                <a:latin typeface="Lucida Grande"/>
                <a:ea typeface="Lucida Grande"/>
                <a:cs typeface="Lucida Grande"/>
                <a:sym typeface="Lucida Grande"/>
              </a:defRPr>
            </a:pPr>
            <a:r>
              <a:t>Innimellom der klarer du kanskje skvise inn en time-halvannen med </a:t>
            </a:r>
            <a:r>
              <a:rPr b="1"/>
              <a:t>faktisk </a:t>
            </a:r>
            <a:r>
              <a:t>arbeid</a:t>
            </a:r>
            <a:br/>
          </a:p>
          <a:p>
            <a:pPr lvl="1" marL="1062789" indent="-300789" defTabSz="546100">
              <a:lnSpc>
                <a:spcPct val="100000"/>
              </a:lnSpc>
              <a:buSzPct val="171000"/>
              <a:buChar char="•"/>
              <a:defRPr sz="2000">
                <a:latin typeface="Lucida Grande"/>
                <a:ea typeface="Lucida Grande"/>
                <a:cs typeface="Lucida Grande"/>
                <a:sym typeface="Lucida Grande"/>
              </a:defRPr>
            </a:pPr>
            <a:r>
              <a:t>Det dumme er at litt større problemstillinger, som den vi nettopp snakket om, krever at man får fordypet seg i jobben og jobbe uforstyrret</a:t>
            </a:r>
          </a:p>
          <a:p>
            <a:pPr defTabSz="546100">
              <a:lnSpc>
                <a:spcPct val="100000"/>
              </a:lnSpc>
              <a:defRPr sz="2000">
                <a:latin typeface="Lucida Grande"/>
                <a:ea typeface="Lucida Grande"/>
                <a:cs typeface="Lucida Grande"/>
                <a:sym typeface="Lucida Grande"/>
              </a:defRPr>
            </a:pPr>
          </a:p>
          <a:p>
            <a:pPr lvl="1" marL="1062789" indent="-300789" defTabSz="546100">
              <a:lnSpc>
                <a:spcPct val="100000"/>
              </a:lnSpc>
              <a:buSzPct val="171000"/>
              <a:buChar char="•"/>
              <a:defRPr sz="2000">
                <a:latin typeface="Lucida Grande"/>
                <a:ea typeface="Lucida Grande"/>
                <a:cs typeface="Lucida Grande"/>
                <a:sym typeface="Lucida Grande"/>
              </a:defRPr>
            </a:pPr>
            <a:r>
              <a:rPr b="1"/>
              <a:t>Vi innså i våres</a:t>
            </a:r>
            <a:r>
              <a:t>, da vi hadde jobbet noen måneder med et konsept for en inngangsvei til det digitale læringsmiljøet at - oi - dette møtet har vi hatt før. Dette møtet har vi faktisk hatt fem ganger før. Vi snakker bare om de samme tingene. Det går for lang tid mellom hver gang vi møtes, det er for mange ting imellom, det er for liten kontinuitet. Vi kommer ikke videre. </a:t>
            </a:r>
            <a:br/>
          </a:p>
          <a:p>
            <a:pPr lvl="2" marL="685800" indent="-228600" defTabSz="546100">
              <a:lnSpc>
                <a:spcPct val="100000"/>
              </a:lnSpc>
              <a:buSzPct val="100000"/>
              <a:buChar char="•"/>
              <a:defRPr sz="2000">
                <a:latin typeface="Lucida Grande"/>
                <a:ea typeface="Lucida Grande"/>
                <a:cs typeface="Lucida Grande"/>
                <a:sym typeface="Lucida Grande"/>
              </a:defRPr>
            </a:pPr>
            <a:r>
              <a:t>Det er vanskelig å sitte å løse store ting alene på kontoret sitt”</a:t>
            </a:r>
            <a:br/>
          </a:p>
          <a:p>
            <a:pPr marL="228600" indent="-228600" defTabSz="546100">
              <a:lnSpc>
                <a:spcPct val="100000"/>
              </a:lnSpc>
              <a:buSzPct val="100000"/>
              <a:buChar char="•"/>
              <a:defRPr sz="2000">
                <a:latin typeface="Lucida Grande"/>
                <a:ea typeface="Lucida Grande"/>
                <a:cs typeface="Lucida Grande"/>
                <a:sym typeface="Lucida Grande"/>
              </a:defRPr>
            </a:pPr>
            <a:r>
              <a:t>Vi begynte å lure på hvordan vi kunne jobbe mer fokusert og på tvers av avdelingsgrenser. </a:t>
            </a:r>
          </a:p>
          <a:p>
            <a:pPr marL="228600" indent="-228600" defTabSz="546100">
              <a:lnSpc>
                <a:spcPct val="100000"/>
              </a:lnSpc>
              <a:buSzPct val="100000"/>
              <a:buChar char="•"/>
              <a:defRPr sz="2000">
                <a:latin typeface="Lucida Grande"/>
                <a:ea typeface="Lucida Grande"/>
                <a:cs typeface="Lucida Grande"/>
                <a:sym typeface="Lucida Grande"/>
              </a:defRPr>
            </a:pPr>
            <a:r>
              <a:t>Vi sitter på så mye kunskap men sitter spredt, og når alle har dager som den over blir det vanskelig å dele kunnskap på en god måte. </a:t>
            </a:r>
          </a:p>
          <a:p>
            <a:pPr defTabSz="546100">
              <a:lnSpc>
                <a:spcPct val="100000"/>
              </a:lnSpc>
              <a:defRPr sz="2000">
                <a:latin typeface="Lucida Grande"/>
                <a:ea typeface="Lucida Grande"/>
                <a:cs typeface="Lucida Grande"/>
                <a:sym typeface="Lucida Grande"/>
              </a:defRPr>
            </a:pPr>
          </a:p>
          <a:p>
            <a:pPr defTabSz="546100">
              <a:lnSpc>
                <a:spcPct val="100000"/>
              </a:lnSpc>
              <a:defRPr b="1" sz="2000">
                <a:latin typeface="Lucida Grande"/>
                <a:ea typeface="Lucida Grande"/>
                <a:cs typeface="Lucida Grande"/>
                <a:sym typeface="Lucida Grande"/>
              </a:defRPr>
            </a:pPr>
            <a:r>
              <a:t>IDA:</a:t>
            </a:r>
          </a:p>
          <a:p>
            <a:pPr marL="228600" indent="-228600" defTabSz="546100">
              <a:lnSpc>
                <a:spcPct val="100000"/>
              </a:lnSpc>
              <a:buSzPct val="100000"/>
              <a:buChar char="•"/>
              <a:defRPr sz="2000">
                <a:latin typeface="Lucida Grande"/>
                <a:ea typeface="Lucida Grande"/>
                <a:cs typeface="Lucida Grande"/>
                <a:sym typeface="Lucida Grande"/>
              </a:defRPr>
            </a:pPr>
            <a:r>
              <a:t>Vi hadde hørt om Google Design Sprint som en effektiv metode, og begynte å undersøke om dette kunne være noe for oss. Det viste seg at metoden var utviklet nettopp for å takle nettopp dette fragmenteringsproblemet.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 name="Shape 154"/>
          <p:cNvSpPr/>
          <p:nvPr>
            <p:ph type="sldImg"/>
          </p:nvPr>
        </p:nvSpPr>
        <p:spPr>
          <a:prstGeom prst="rect">
            <a:avLst/>
          </a:prstGeom>
        </p:spPr>
        <p:txBody>
          <a:bodyPr/>
          <a:lstStyle/>
          <a:p>
            <a:pPr/>
          </a:p>
        </p:txBody>
      </p:sp>
      <p:sp>
        <p:nvSpPr>
          <p:cNvPr id="155" name="Shape 155"/>
          <p:cNvSpPr/>
          <p:nvPr>
            <p:ph type="body" sz="quarter" idx="1"/>
          </p:nvPr>
        </p:nvSpPr>
        <p:spPr>
          <a:prstGeom prst="rect">
            <a:avLst/>
          </a:prstGeom>
        </p:spPr>
        <p:txBody>
          <a:bodyPr/>
          <a:lstStyle/>
          <a:p>
            <a:pPr marL="228600" indent="-228600" defTabSz="546100">
              <a:lnSpc>
                <a:spcPct val="100000"/>
              </a:lnSpc>
              <a:buSzPct val="100000"/>
              <a:buChar char="•"/>
              <a:defRPr sz="2000">
                <a:latin typeface="Lucida Grande"/>
                <a:ea typeface="Lucida Grande"/>
                <a:cs typeface="Lucida Grande"/>
                <a:sym typeface="Lucida Grande"/>
              </a:defRPr>
            </a:pPr>
            <a:r>
              <a:t>Ida</a:t>
            </a:r>
          </a:p>
          <a:p>
            <a:pPr marL="228600" indent="-228600" defTabSz="546100">
              <a:lnSpc>
                <a:spcPct val="100000"/>
              </a:lnSpc>
              <a:buSzPct val="100000"/>
              <a:buChar char="•"/>
              <a:defRPr sz="2000">
                <a:latin typeface="Lucida Grande"/>
                <a:ea typeface="Lucida Grande"/>
                <a:cs typeface="Lucida Grande"/>
                <a:sym typeface="Lucida Grande"/>
              </a:defRPr>
            </a:pPr>
            <a:r>
              <a:t>En sprint-dag derimot, ser sånn her ut!</a:t>
            </a:r>
            <a:br/>
          </a:p>
          <a:p>
            <a:pPr marL="228600" indent="-228600" defTabSz="546100">
              <a:lnSpc>
                <a:spcPct val="100000"/>
              </a:lnSpc>
              <a:buSzPct val="100000"/>
              <a:buChar char="•"/>
              <a:defRPr sz="2000">
                <a:latin typeface="Lucida Grande"/>
                <a:ea typeface="Lucida Grande"/>
                <a:cs typeface="Lucida Grande"/>
                <a:sym typeface="Lucida Grande"/>
              </a:defRPr>
            </a:pPr>
            <a:r>
              <a:t>Man setter av en hel uke til å jobbe med én problemstilling! (istedenfor dem 5 prosjekter vi vanligtvis har samtidigt)</a:t>
            </a:r>
          </a:p>
          <a:p>
            <a:pPr defTabSz="546100">
              <a:lnSpc>
                <a:spcPct val="100000"/>
              </a:lnSpc>
              <a:defRPr sz="2000">
                <a:latin typeface="Lucida Grande"/>
                <a:ea typeface="Lucida Grande"/>
                <a:cs typeface="Lucida Grande"/>
                <a:sym typeface="Lucida Grande"/>
              </a:defRPr>
            </a:pPr>
          </a:p>
          <a:p>
            <a:pPr marL="228600" indent="-228600" defTabSz="546100">
              <a:lnSpc>
                <a:spcPct val="100000"/>
              </a:lnSpc>
              <a:buSzPct val="100000"/>
              <a:buChar char="•"/>
              <a:defRPr sz="2000">
                <a:latin typeface="Lucida Grande"/>
                <a:ea typeface="Lucida Grande"/>
                <a:cs typeface="Lucida Grande"/>
                <a:sym typeface="Lucida Grande"/>
              </a:defRPr>
            </a:pPr>
            <a:r>
              <a:t>Dagene er kortere (kun 7 timer inkl lunsj), vi har mye tid til å faktiske jobbe (istedenfor lange møter med endeløse diskusjoner) og tar en lang deilig lunsj midt på dagen for å klare å holde fokus.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Shape 167"/>
          <p:cNvSpPr/>
          <p:nvPr>
            <p:ph type="sldImg"/>
          </p:nvPr>
        </p:nvSpPr>
        <p:spPr>
          <a:prstGeom prst="rect">
            <a:avLst/>
          </a:prstGeom>
        </p:spPr>
        <p:txBody>
          <a:bodyPr/>
          <a:lstStyle/>
          <a:p>
            <a:pPr/>
          </a:p>
        </p:txBody>
      </p:sp>
      <p:sp>
        <p:nvSpPr>
          <p:cNvPr id="168" name="Shape 168"/>
          <p:cNvSpPr/>
          <p:nvPr>
            <p:ph type="body" sz="quarter" idx="1"/>
          </p:nvPr>
        </p:nvSpPr>
        <p:spPr>
          <a:prstGeom prst="rect">
            <a:avLst/>
          </a:prstGeom>
        </p:spPr>
        <p:txBody>
          <a:bodyPr/>
          <a:lstStyle/>
          <a:p>
            <a:pPr defTabSz="546100">
              <a:lnSpc>
                <a:spcPct val="100000"/>
              </a:lnSpc>
              <a:defRPr sz="2000">
                <a:latin typeface="Lucida Grande"/>
                <a:ea typeface="Lucida Grande"/>
                <a:cs typeface="Lucida Grande"/>
                <a:sym typeface="Lucida Grande"/>
              </a:defRPr>
            </a:pPr>
            <a:r>
              <a:t>[^ animasjon, klikk for å starte]</a:t>
            </a:r>
          </a:p>
          <a:p>
            <a:pPr marL="228600" indent="-228600" defTabSz="546100">
              <a:lnSpc>
                <a:spcPct val="100000"/>
              </a:lnSpc>
              <a:buSzPct val="100000"/>
              <a:buChar char="•"/>
              <a:defRPr sz="2000">
                <a:latin typeface="Lucida Grande"/>
                <a:ea typeface="Lucida Grande"/>
                <a:cs typeface="Lucida Grande"/>
                <a:sym typeface="Lucida Grande"/>
              </a:defRPr>
            </a:pPr>
            <a:r>
              <a:t>Martine</a:t>
            </a:r>
          </a:p>
          <a:p>
            <a:pPr marL="228600" indent="-228600" defTabSz="546100">
              <a:lnSpc>
                <a:spcPct val="100000"/>
              </a:lnSpc>
              <a:buSzPct val="100000"/>
              <a:buChar char="•"/>
              <a:defRPr sz="2000">
                <a:latin typeface="Lucida Grande"/>
                <a:ea typeface="Lucida Grande"/>
                <a:cs typeface="Lucida Grande"/>
                <a:sym typeface="Lucida Grande"/>
              </a:defRPr>
            </a:pPr>
            <a:r>
              <a:t>Kort om hvilke roller man trenger i en sprint:</a:t>
            </a:r>
          </a:p>
          <a:p>
            <a:pPr defTabSz="546100">
              <a:lnSpc>
                <a:spcPct val="100000"/>
              </a:lnSpc>
              <a:defRPr sz="1800">
                <a:latin typeface="Lucida Grande"/>
                <a:ea typeface="Lucida Grande"/>
                <a:cs typeface="Lucida Grande"/>
                <a:sym typeface="Lucida Grande"/>
              </a:defRPr>
            </a:pPr>
          </a:p>
          <a:p>
            <a:pPr defTabSz="546100">
              <a:lnSpc>
                <a:spcPct val="100000"/>
              </a:lnSpc>
              <a:defRPr sz="1800">
                <a:latin typeface="Lucida Grande"/>
                <a:ea typeface="Lucida Grande"/>
                <a:cs typeface="Lucida Grande"/>
                <a:sym typeface="Lucida Grande"/>
              </a:defRPr>
            </a:pPr>
            <a:r>
              <a:t>I en sprint samler man et tverrfaglig team som jobber fokusert sammen hele uka.</a:t>
            </a:r>
          </a:p>
          <a:p>
            <a:pPr defTabSz="546100">
              <a:lnSpc>
                <a:spcPct val="100000"/>
              </a:lnSpc>
              <a:defRPr sz="1800">
                <a:latin typeface="Lucida Grande"/>
                <a:ea typeface="Lucida Grande"/>
                <a:cs typeface="Lucida Grande"/>
                <a:sym typeface="Lucida Grande"/>
              </a:defRPr>
            </a:pPr>
            <a:r>
              <a:t>I vår sprint hadde vi med folk som kunne hjelpe oss med å forstå problemstillingen og å lage løsningsforslag vi kunne teste</a:t>
            </a:r>
          </a:p>
          <a:p>
            <a:pPr defTabSz="546100">
              <a:lnSpc>
                <a:spcPct val="100000"/>
              </a:lnSpc>
              <a:defRPr sz="1800">
                <a:latin typeface="Lucida Grande"/>
                <a:ea typeface="Lucida Grande"/>
                <a:cs typeface="Lucida Grande"/>
                <a:sym typeface="Lucida Grande"/>
              </a:defRPr>
            </a:pPr>
          </a:p>
          <a:p>
            <a:pPr lvl="1" marL="457200" indent="-228600" defTabSz="546100">
              <a:lnSpc>
                <a:spcPct val="100000"/>
              </a:lnSpc>
              <a:buSzPct val="100000"/>
              <a:buChar char="•"/>
              <a:defRPr sz="1800">
                <a:latin typeface="Lucida Grande"/>
                <a:ea typeface="Lucida Grande"/>
                <a:cs typeface="Lucida Grande"/>
                <a:sym typeface="Lucida Grande"/>
              </a:defRPr>
            </a:pPr>
            <a:r>
              <a:t>Vi hadde med SKS, studentinfo, en student, </a:t>
            </a:r>
          </a:p>
          <a:p>
            <a:pPr lvl="1" marL="457200" indent="-228600" defTabSz="546100">
              <a:lnSpc>
                <a:spcPct val="100000"/>
              </a:lnSpc>
              <a:buSzPct val="100000"/>
              <a:buChar char="•"/>
              <a:defRPr sz="1800">
                <a:latin typeface="Lucida Grande"/>
                <a:ea typeface="Lucida Grande"/>
                <a:cs typeface="Lucida Grande"/>
                <a:sym typeface="Lucida Grande"/>
              </a:defRPr>
            </a:pPr>
            <a:r>
              <a:t>noen med teknisk komeptanse</a:t>
            </a:r>
          </a:p>
          <a:p>
            <a:pPr lvl="1" marL="457200" indent="-228600" defTabSz="546100">
              <a:lnSpc>
                <a:spcPct val="100000"/>
              </a:lnSpc>
              <a:buSzPct val="100000"/>
              <a:buChar char="•"/>
              <a:defRPr sz="1800">
                <a:latin typeface="Lucida Grande"/>
                <a:ea typeface="Lucida Grande"/>
                <a:cs typeface="Lucida Grande"/>
                <a:sym typeface="Lucida Grande"/>
              </a:defRPr>
            </a:pPr>
            <a:r>
              <a:t>UX</a:t>
            </a:r>
          </a:p>
          <a:p>
            <a:pPr lvl="1" marL="457200" indent="-228600" defTabSz="546100">
              <a:lnSpc>
                <a:spcPct val="100000"/>
              </a:lnSpc>
              <a:buSzPct val="100000"/>
              <a:buChar char="•"/>
              <a:defRPr sz="1800">
                <a:latin typeface="Lucida Grande"/>
                <a:ea typeface="Lucida Grande"/>
                <a:cs typeface="Lucida Grande"/>
                <a:sym typeface="Lucida Grande"/>
              </a:defRPr>
            </a:pPr>
            <a:r>
              <a:t>noen beslutningstagere</a:t>
            </a:r>
          </a:p>
          <a:p>
            <a:pPr lvl="1" marL="457200" indent="-228600" defTabSz="546100">
              <a:lnSpc>
                <a:spcPct val="100000"/>
              </a:lnSpc>
              <a:buSzPct val="100000"/>
              <a:buChar char="•"/>
              <a:defRPr sz="1800">
                <a:latin typeface="Lucida Grande"/>
                <a:ea typeface="Lucida Grande"/>
                <a:cs typeface="Lucida Grande"/>
                <a:sym typeface="Lucida Grande"/>
              </a:defRPr>
            </a:pPr>
            <a:r>
              <a:t>og andre som kan hjelpe oss å forstå problemet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2" name="Shape 172"/>
          <p:cNvSpPr/>
          <p:nvPr>
            <p:ph type="sldImg"/>
          </p:nvPr>
        </p:nvSpPr>
        <p:spPr>
          <a:prstGeom prst="rect">
            <a:avLst/>
          </a:prstGeom>
        </p:spPr>
        <p:txBody>
          <a:bodyPr/>
          <a:lstStyle/>
          <a:p>
            <a:pPr/>
          </a:p>
        </p:txBody>
      </p:sp>
      <p:sp>
        <p:nvSpPr>
          <p:cNvPr id="173" name="Shape 173"/>
          <p:cNvSpPr/>
          <p:nvPr>
            <p:ph type="body" sz="quarter" idx="1"/>
          </p:nvPr>
        </p:nvSpPr>
        <p:spPr>
          <a:prstGeom prst="rect">
            <a:avLst/>
          </a:prstGeom>
        </p:spPr>
        <p:txBody>
          <a:bodyPr/>
          <a:lstStyle/>
          <a:p>
            <a:pPr defTabSz="546100">
              <a:lnSpc>
                <a:spcPct val="100000"/>
              </a:lnSpc>
              <a:defRPr sz="1800"/>
            </a:pPr>
          </a:p>
          <a:p>
            <a:pPr marL="228599" indent="-228599" defTabSz="546100">
              <a:lnSpc>
                <a:spcPct val="100000"/>
              </a:lnSpc>
              <a:buSzPct val="100000"/>
              <a:buChar char="•"/>
              <a:defRPr sz="1800"/>
            </a:pPr>
            <a:r>
              <a:t>Ida</a:t>
            </a:r>
          </a:p>
          <a:p>
            <a:pPr defTabSz="546100">
              <a:lnSpc>
                <a:spcPct val="100000"/>
              </a:lnSpc>
              <a:defRPr sz="1800"/>
            </a:pPr>
          </a:p>
          <a:p>
            <a:pPr lvl="1" marL="457200" indent="-228600" defTabSz="546100">
              <a:lnSpc>
                <a:spcPct val="100000"/>
              </a:lnSpc>
              <a:buSzPct val="100000"/>
              <a:buChar char="•"/>
              <a:defRPr sz="1800"/>
            </a:pPr>
            <a:r>
              <a:rPr b="1"/>
              <a:t>SKS</a:t>
            </a:r>
            <a:r>
              <a:t> - jobber med å få ut informasjon til studenter, studentkommunikasjon. </a:t>
            </a:r>
            <a:br/>
          </a:p>
          <a:p>
            <a:pPr lvl="1" marL="457200" indent="-228600" defTabSz="546100">
              <a:lnSpc>
                <a:spcPct val="100000"/>
              </a:lnSpc>
              <a:buSzPct val="100000"/>
              <a:buChar char="•"/>
              <a:defRPr sz="1800"/>
            </a:pPr>
            <a:r>
              <a:rPr b="1"/>
              <a:t>SV-infosenter</a:t>
            </a:r>
            <a:r>
              <a:t> - Jobber tett innpå brukere og tar imot spørsmål fra studenter daglig. God kjennskap om hva som fungerer og ikke for studenten idag.  Yngvil som deltog hadde også gjennomført en rekke intervjuer med studenter i en tidligere undersøkelse. </a:t>
            </a:r>
            <a:br/>
          </a:p>
          <a:p>
            <a:pPr lvl="1" marL="457200" indent="-228600" defTabSz="546100">
              <a:lnSpc>
                <a:spcPct val="100000"/>
              </a:lnSpc>
              <a:buSzPct val="100000"/>
              <a:buChar char="•"/>
              <a:defRPr sz="1800"/>
            </a:pPr>
            <a:r>
              <a:rPr b="1"/>
              <a:t>Student</a:t>
            </a:r>
            <a:r>
              <a:t> fra studentparlamentet - er selv student og har erfaring med denne problemstilling fra arbeid i studentparlamentet.</a:t>
            </a:r>
            <a:br/>
          </a:p>
          <a:p>
            <a:pPr lvl="1" marL="457200" indent="-228600" defTabSz="546100">
              <a:lnSpc>
                <a:spcPct val="100000"/>
              </a:lnSpc>
              <a:buSzPct val="100000"/>
              <a:buChar char="•"/>
              <a:defRPr b="1" sz="1800"/>
            </a:pPr>
            <a:r>
              <a:t>Utvikler/tekniker - </a:t>
            </a:r>
            <a:r>
              <a:rPr b="0"/>
              <a:t>Vet hva som er teknisk mulig, Espen har jobbet med utvikling av Mine studier tidligere. Deltagelse i sprinten gjør at han får forståelse for løsningen og brukerperspektiv, hvilket er viktig for senere implementering. </a:t>
            </a:r>
            <a:br>
              <a:rPr b="0"/>
            </a:br>
            <a:endParaRPr b="0"/>
          </a:p>
          <a:p>
            <a:pPr lvl="1" marL="457200" indent="-228600" defTabSz="546100">
              <a:lnSpc>
                <a:spcPct val="100000"/>
              </a:lnSpc>
              <a:buSzPct val="100000"/>
              <a:buChar char="•"/>
              <a:defRPr b="1" sz="1800"/>
            </a:pPr>
            <a:r>
              <a:t>LINK</a:t>
            </a:r>
            <a:r>
              <a:rPr b="0"/>
              <a:t> - Senter før læring og utdanning.</a:t>
            </a:r>
            <a:endParaRPr b="0"/>
          </a:p>
          <a:p>
            <a:pPr lvl="1" marL="457200" indent="-228600" defTabSz="546100">
              <a:lnSpc>
                <a:spcPct val="100000"/>
              </a:lnSpc>
              <a:buSzPct val="100000"/>
              <a:buChar char="•"/>
              <a:defRPr b="1" sz="1800"/>
            </a:pPr>
            <a:endParaRPr b="0"/>
          </a:p>
          <a:p>
            <a:pPr lvl="1" defTabSz="546100">
              <a:lnSpc>
                <a:spcPct val="100000"/>
              </a:lnSpc>
              <a:defRPr b="1" sz="1800"/>
            </a:pPr>
            <a:r>
              <a:rPr b="0"/>
              <a:t>Martine</a:t>
            </a:r>
            <a:endParaRPr b="0"/>
          </a:p>
          <a:p>
            <a:pPr lvl="1" marL="457200" indent="-228600" defTabSz="546100">
              <a:lnSpc>
                <a:spcPct val="100000"/>
              </a:lnSpc>
              <a:buSzPct val="100000"/>
              <a:buChar char="•"/>
              <a:defRPr b="1" sz="1800"/>
            </a:pPr>
            <a:r>
              <a:t>Designere/eksperter på brukeropplevelse</a:t>
            </a:r>
            <a:r>
              <a:rPr b="0"/>
              <a:t> - Tomm/Marte har kjennskap til designmetodikk, og kan lage en prototyper. Disse personer må også minne teamet på brukerperspektivet under sprinten. </a:t>
            </a:r>
            <a:br>
              <a:rPr b="0"/>
            </a:br>
            <a:r>
              <a:t>Tomm</a:t>
            </a:r>
            <a:r>
              <a:rPr b="0"/>
              <a:t> har også mye erfaring fra tidligere løsninger og vet hva som blitt gjort tidligere. </a:t>
            </a:r>
            <a:br>
              <a:rPr b="0"/>
            </a:br>
            <a:endParaRPr b="0"/>
          </a:p>
          <a:p>
            <a:pPr lvl="1" marL="457200" indent="-228600" defTabSz="546100">
              <a:lnSpc>
                <a:spcPct val="100000"/>
              </a:lnSpc>
              <a:buSzPct val="100000"/>
              <a:buChar char="•"/>
              <a:defRPr b="1" sz="1800"/>
            </a:pPr>
            <a:r>
              <a:t>Direktør for brukernære tjenester - </a:t>
            </a:r>
            <a:r>
              <a:rPr b="0"/>
              <a:t>forankring i ledelsen er viktig for å kunne ta videre resultatet etter sprinten. Derfor ville vi gjerne ha med Ivar. Han er også relativt ny i UiO sammenheng, og kanskje litt andre perspektiver enn oss, og det kan være veldig bra i en sprint. </a:t>
            </a:r>
            <a:br>
              <a:rPr b="0"/>
            </a:br>
            <a:endParaRPr b="0"/>
          </a:p>
          <a:p>
            <a:pPr lvl="1" marL="457200" indent="-228600" defTabSz="546100">
              <a:lnSpc>
                <a:spcPct val="100000"/>
              </a:lnSpc>
              <a:buSzPct val="100000"/>
              <a:buChar char="•"/>
              <a:defRPr b="1" sz="1800"/>
            </a:pPr>
            <a:r>
              <a:t>Prosjektledere DLM</a:t>
            </a:r>
            <a:r>
              <a:rPr b="0"/>
              <a:t> - Svein Harald, som har god oversikt over leveransen fra prosjektet og problemstillingen. Som prosjektleder for Digitalt Læringsmiljø er dette problemstillinger som er viktige for ham. Han kan også hjelpe med å ta løsningen videre etter sprinten.  </a:t>
            </a:r>
          </a:p>
          <a:p>
            <a:pPr defTabSz="546100">
              <a:lnSpc>
                <a:spcPct val="100000"/>
              </a:lnSpc>
              <a:defRPr b="1" sz="2000">
                <a:latin typeface="Lucida Grande"/>
                <a:ea typeface="Lucida Grande"/>
                <a:cs typeface="Lucida Grande"/>
                <a:sym typeface="Lucida Grande"/>
              </a:defRPr>
            </a:pPr>
          </a:p>
          <a:p>
            <a:pPr defTabSz="546100">
              <a:lnSpc>
                <a:spcPct val="100000"/>
              </a:lnSpc>
              <a:defRPr sz="2000">
                <a:latin typeface="Lucida Grande"/>
                <a:ea typeface="Lucida Grande"/>
                <a:cs typeface="Lucida Grande"/>
                <a:sym typeface="Lucida Grande"/>
              </a:defRPr>
            </a:p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8" name="Shape 178"/>
          <p:cNvSpPr/>
          <p:nvPr>
            <p:ph type="sldImg"/>
          </p:nvPr>
        </p:nvSpPr>
        <p:spPr>
          <a:prstGeom prst="rect">
            <a:avLst/>
          </a:prstGeom>
        </p:spPr>
        <p:txBody>
          <a:bodyPr/>
          <a:lstStyle/>
          <a:p>
            <a:pPr/>
          </a:p>
        </p:txBody>
      </p:sp>
      <p:sp>
        <p:nvSpPr>
          <p:cNvPr id="179" name="Shape 179"/>
          <p:cNvSpPr/>
          <p:nvPr>
            <p:ph type="body" sz="quarter" idx="1"/>
          </p:nvPr>
        </p:nvSpPr>
        <p:spPr>
          <a:prstGeom prst="rect">
            <a:avLst/>
          </a:prstGeom>
        </p:spPr>
        <p:txBody>
          <a:bodyPr/>
          <a:lstStyle/>
          <a:p>
            <a:pPr/>
            <a:r>
              <a:t>Martine</a:t>
            </a:r>
          </a:p>
          <a:p>
            <a:pPr marL="251459" indent="-251459">
              <a:buSzPct val="100000"/>
              <a:buChar char="•"/>
            </a:pPr>
            <a:r>
              <a:t>En annen hovedgrunn til at Google utviklet sprintmetodikken er at den lar oss ta en snarvei i utviklingsprosessen</a:t>
            </a:r>
          </a:p>
          <a:p>
            <a:pPr marL="251459" indent="-251459">
              <a:buSzPct val="100000"/>
              <a:buChar char="•"/>
            </a:pPr>
            <a:r>
              <a:t>I stedet for å bruke timevis på utvikling før du lanserer og finner ut om ideen egentlig er noe god, kan du i løpet av 5 dager gå fra idé til datainnsamling</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2" name="Shape 182"/>
          <p:cNvSpPr/>
          <p:nvPr>
            <p:ph type="sldImg"/>
          </p:nvPr>
        </p:nvSpPr>
        <p:spPr>
          <a:prstGeom prst="rect">
            <a:avLst/>
          </a:prstGeom>
        </p:spPr>
        <p:txBody>
          <a:bodyPr/>
          <a:lstStyle/>
          <a:p>
            <a:pPr/>
          </a:p>
        </p:txBody>
      </p:sp>
      <p:sp>
        <p:nvSpPr>
          <p:cNvPr id="183" name="Shape 183"/>
          <p:cNvSpPr/>
          <p:nvPr>
            <p:ph type="body" sz="quarter" idx="1"/>
          </p:nvPr>
        </p:nvSpPr>
        <p:spPr>
          <a:prstGeom prst="rect">
            <a:avLst/>
          </a:prstGeom>
        </p:spPr>
        <p:txBody>
          <a:bodyPr/>
          <a:lstStyle/>
          <a:p>
            <a:pPr/>
            <a:r>
              <a:t>Ida</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Shape 187"/>
          <p:cNvSpPr/>
          <p:nvPr>
            <p:ph type="sldImg"/>
          </p:nvPr>
        </p:nvSpPr>
        <p:spPr>
          <a:prstGeom prst="rect">
            <a:avLst/>
          </a:prstGeom>
        </p:spPr>
        <p:txBody>
          <a:bodyPr/>
          <a:lstStyle/>
          <a:p>
            <a:pPr/>
          </a:p>
        </p:txBody>
      </p:sp>
      <p:sp>
        <p:nvSpPr>
          <p:cNvPr id="188" name="Shape 188"/>
          <p:cNvSpPr/>
          <p:nvPr>
            <p:ph type="body" sz="quarter" idx="1"/>
          </p:nvPr>
        </p:nvSpPr>
        <p:spPr>
          <a:prstGeom prst="rect">
            <a:avLst/>
          </a:prstGeom>
        </p:spPr>
        <p:txBody>
          <a:bodyPr/>
          <a:lstStyle/>
          <a:p>
            <a:pPr defTabSz="546100">
              <a:lnSpc>
                <a:spcPct val="100000"/>
              </a:lnSpc>
              <a:defRPr sz="2000">
                <a:latin typeface="Lucida Grande"/>
                <a:ea typeface="Lucida Grande"/>
                <a:cs typeface="Lucida Grande"/>
                <a:sym typeface="Lucida Grande"/>
              </a:defRPr>
            </a:pPr>
            <a:r>
              <a:t>Ida starter </a:t>
            </a:r>
          </a:p>
          <a:p>
            <a:pPr defTabSz="546100">
              <a:lnSpc>
                <a:spcPct val="100000"/>
              </a:lnSpc>
              <a:defRPr sz="2000">
                <a:latin typeface="Lucida Grande"/>
                <a:ea typeface="Lucida Grande"/>
                <a:cs typeface="Lucida Grande"/>
                <a:sym typeface="Lucida Grande"/>
              </a:defRPr>
            </a:pPr>
            <a:r>
              <a:t>Rent praktisk ser en google sprint sånn her ut:</a:t>
            </a:r>
          </a:p>
          <a:p>
            <a:pPr defTabSz="546100">
              <a:lnSpc>
                <a:spcPct val="100000"/>
              </a:lnSpc>
              <a:defRPr sz="2000">
                <a:latin typeface="Lucida Grande"/>
                <a:ea typeface="Lucida Grande"/>
                <a:cs typeface="Lucida Grande"/>
                <a:sym typeface="Lucida Grande"/>
              </a:defRPr>
            </a:pPr>
            <a:r>
              <a:t>(annenhver gang)</a:t>
            </a:r>
          </a:p>
          <a:p>
            <a:pPr defTabSz="546100">
              <a:lnSpc>
                <a:spcPct val="100000"/>
              </a:lnSpc>
              <a:defRPr sz="2000">
                <a:latin typeface="Lucida Grande"/>
                <a:ea typeface="Lucida Grande"/>
                <a:cs typeface="Lucida Grande"/>
                <a:sym typeface="Lucida Grande"/>
              </a:defRPr>
            </a:pPr>
          </a:p>
          <a:p>
            <a:pPr marL="618289" indent="-300789" defTabSz="546100">
              <a:lnSpc>
                <a:spcPct val="100000"/>
              </a:lnSpc>
              <a:buSzPct val="171000"/>
              <a:buChar char="•"/>
              <a:defRPr sz="2000">
                <a:latin typeface="Lucida Grande"/>
                <a:ea typeface="Lucida Grande"/>
                <a:cs typeface="Lucida Grande"/>
                <a:sym typeface="Lucida Grande"/>
              </a:defRPr>
            </a:pPr>
            <a:r>
              <a:t>Mandag </a:t>
            </a:r>
            <a:r>
              <a:rPr b="1"/>
              <a:t>kartlegger</a:t>
            </a:r>
            <a:r>
              <a:t> man utfordringen sin og bestemmer fokus for uken:</a:t>
            </a:r>
          </a:p>
          <a:p>
            <a:pPr marL="618289" indent="-300789" defTabSz="546100">
              <a:lnSpc>
                <a:spcPct val="100000"/>
              </a:lnSpc>
              <a:buSzPct val="171000"/>
              <a:buChar char="•"/>
              <a:defRPr sz="2000">
                <a:latin typeface="Lucida Grande"/>
                <a:ea typeface="Lucida Grande"/>
                <a:cs typeface="Lucida Grande"/>
                <a:sym typeface="Lucida Grande"/>
              </a:defRPr>
            </a:pPr>
          </a:p>
          <a:p>
            <a:pPr marL="618289" indent="-300789" defTabSz="546100">
              <a:lnSpc>
                <a:spcPct val="100000"/>
              </a:lnSpc>
              <a:buSzPct val="171000"/>
              <a:buChar char="•"/>
              <a:defRPr sz="2000">
                <a:latin typeface="Lucida Grande"/>
                <a:ea typeface="Lucida Grande"/>
                <a:cs typeface="Lucida Grande"/>
                <a:sym typeface="Lucida Grande"/>
              </a:defRPr>
            </a:pPr>
            <a:r>
              <a:t>Tirsdag </a:t>
            </a:r>
            <a:r>
              <a:rPr b="1"/>
              <a:t>utforsker</a:t>
            </a:r>
            <a:r>
              <a:t> man ideer og </a:t>
            </a:r>
            <a:r>
              <a:rPr b="1"/>
              <a:t>skisser</a:t>
            </a:r>
            <a:r>
              <a:t> løsninger</a:t>
            </a:r>
          </a:p>
          <a:p>
            <a:pPr defTabSz="546100">
              <a:lnSpc>
                <a:spcPct val="100000"/>
              </a:lnSpc>
              <a:defRPr sz="2000">
                <a:latin typeface="Lucida Grande"/>
                <a:ea typeface="Lucida Grande"/>
                <a:cs typeface="Lucida Grande"/>
                <a:sym typeface="Lucida Grande"/>
              </a:defRPr>
            </a:pPr>
          </a:p>
          <a:p>
            <a:pPr marL="618289" indent="-300789" defTabSz="546100">
              <a:lnSpc>
                <a:spcPct val="100000"/>
              </a:lnSpc>
              <a:buSzPct val="171000"/>
              <a:buChar char="•"/>
              <a:defRPr sz="2000">
                <a:latin typeface="Lucida Grande"/>
                <a:ea typeface="Lucida Grande"/>
                <a:cs typeface="Lucida Grande"/>
                <a:sym typeface="Lucida Grande"/>
              </a:defRPr>
            </a:pPr>
            <a:r>
              <a:t>Onsdag </a:t>
            </a:r>
            <a:r>
              <a:rPr b="1"/>
              <a:t>velger</a:t>
            </a:r>
            <a:r>
              <a:t> man de ideene vi har mest tro på og videreutvikler dem</a:t>
            </a:r>
          </a:p>
          <a:p>
            <a:pPr defTabSz="546100">
              <a:lnSpc>
                <a:spcPct val="100000"/>
              </a:lnSpc>
              <a:defRPr sz="2000">
                <a:latin typeface="Lucida Grande"/>
                <a:ea typeface="Lucida Grande"/>
                <a:cs typeface="Lucida Grande"/>
                <a:sym typeface="Lucida Grande"/>
              </a:defRPr>
            </a:pPr>
          </a:p>
          <a:p>
            <a:pPr marL="618289" indent="-300789" defTabSz="546100">
              <a:lnSpc>
                <a:spcPct val="100000"/>
              </a:lnSpc>
              <a:buSzPct val="171000"/>
              <a:buChar char="•"/>
              <a:defRPr sz="2000">
                <a:latin typeface="Lucida Grande"/>
                <a:ea typeface="Lucida Grande"/>
                <a:cs typeface="Lucida Grande"/>
                <a:sym typeface="Lucida Grande"/>
              </a:defRPr>
            </a:pPr>
            <a:r>
              <a:t>Torsdag - skal man </a:t>
            </a:r>
            <a:r>
              <a:rPr b="1"/>
              <a:t>lage</a:t>
            </a:r>
            <a:r>
              <a:t> en realistisk </a:t>
            </a:r>
            <a:r>
              <a:rPr b="1"/>
              <a:t>prototype</a:t>
            </a:r>
            <a:r>
              <a:t>. </a:t>
            </a:r>
          </a:p>
          <a:p>
            <a:pPr defTabSz="546100">
              <a:lnSpc>
                <a:spcPct val="100000"/>
              </a:lnSpc>
              <a:defRPr sz="2000">
                <a:latin typeface="Lucida Grande"/>
                <a:ea typeface="Lucida Grande"/>
                <a:cs typeface="Lucida Grande"/>
                <a:sym typeface="Lucida Grande"/>
              </a:defRPr>
            </a:pPr>
          </a:p>
          <a:p>
            <a:pPr marL="618289" indent="-300789" defTabSz="546100">
              <a:lnSpc>
                <a:spcPct val="100000"/>
              </a:lnSpc>
              <a:buSzPct val="171000"/>
              <a:buChar char="•"/>
              <a:defRPr sz="2000">
                <a:latin typeface="Lucida Grande"/>
                <a:ea typeface="Lucida Grande"/>
                <a:cs typeface="Lucida Grande"/>
                <a:sym typeface="Lucida Grande"/>
              </a:defRPr>
            </a:pPr>
            <a:r>
              <a:t>Fredag  - skal man </a:t>
            </a:r>
            <a:r>
              <a:rPr b="1"/>
              <a:t>teste denne</a:t>
            </a:r>
            <a:r>
              <a:t>: man tar det man har laget og putter det foran faktiske brukere. </a:t>
            </a:r>
          </a:p>
          <a:p>
            <a:pPr defTabSz="546100">
              <a:lnSpc>
                <a:spcPct val="100000"/>
              </a:lnSpc>
              <a:defRPr sz="2000">
                <a:latin typeface="Lucida Grande"/>
                <a:ea typeface="Lucida Grande"/>
                <a:cs typeface="Lucida Grande"/>
                <a:sym typeface="Lucida Grande"/>
              </a:defRPr>
            </a:pPr>
          </a:p>
          <a:p>
            <a:pPr defTabSz="546100">
              <a:lnSpc>
                <a:spcPct val="100000"/>
              </a:lnSpc>
              <a:defRPr sz="2000">
                <a:latin typeface="Lucida Grande"/>
                <a:ea typeface="Lucida Grande"/>
                <a:cs typeface="Lucida Grande"/>
                <a:sym typeface="Lucida Grande"/>
              </a:defRPr>
            </a:pPr>
            <a:r>
              <a:t>I løpet av en uke har teamet gjennomført en hel designprosess!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2" name="Shape 192"/>
          <p:cNvSpPr/>
          <p:nvPr>
            <p:ph type="sldImg"/>
          </p:nvPr>
        </p:nvSpPr>
        <p:spPr>
          <a:prstGeom prst="rect">
            <a:avLst/>
          </a:prstGeom>
        </p:spPr>
        <p:txBody>
          <a:bodyPr/>
          <a:lstStyle/>
          <a:p>
            <a:pPr/>
          </a:p>
        </p:txBody>
      </p:sp>
      <p:sp>
        <p:nvSpPr>
          <p:cNvPr id="193" name="Shape 193"/>
          <p:cNvSpPr/>
          <p:nvPr>
            <p:ph type="body" sz="quarter" idx="1"/>
          </p:nvPr>
        </p:nvSpPr>
        <p:spPr>
          <a:prstGeom prst="rect">
            <a:avLst/>
          </a:prstGeom>
        </p:spPr>
        <p:txBody>
          <a:bodyPr/>
          <a:lstStyle/>
          <a:p>
            <a:pPr defTabSz="546100">
              <a:lnSpc>
                <a:spcPct val="100000"/>
              </a:lnSpc>
              <a:defRPr sz="2000">
                <a:latin typeface="Lucida Grande"/>
                <a:ea typeface="Lucida Grande"/>
                <a:cs typeface="Lucida Grande"/>
                <a:sym typeface="Lucida Grande"/>
              </a:defRPr>
            </a:pPr>
            <a:r>
              <a:t>[her må vi legge til hvem som fikk snakke og kanskje noen ord om </a:t>
            </a:r>
            <a:r>
              <a:rPr b="1"/>
              <a:t>hva de snakket om / hva teamet lærte ?]</a:t>
            </a:r>
          </a:p>
          <a:p>
            <a:pPr defTabSz="546100">
              <a:lnSpc>
                <a:spcPct val="100000"/>
              </a:lnSpc>
              <a:defRPr sz="2000">
                <a:latin typeface="Lucida Grande"/>
                <a:ea typeface="Lucida Grande"/>
                <a:cs typeface="Lucida Grande"/>
                <a:sym typeface="Lucida Grande"/>
              </a:defRPr>
            </a:pPr>
            <a:r>
              <a:t>…</a:t>
            </a:r>
          </a:p>
          <a:p>
            <a:pPr defTabSz="546100">
              <a:lnSpc>
                <a:spcPct val="100000"/>
              </a:lnSpc>
              <a:defRPr sz="2000">
                <a:latin typeface="Lucida Grande"/>
                <a:ea typeface="Lucida Grande"/>
                <a:cs typeface="Lucida Grande"/>
                <a:sym typeface="Lucida Grande"/>
              </a:defRPr>
            </a:pPr>
          </a:p>
          <a:p>
            <a:pPr defTabSz="546100">
              <a:lnSpc>
                <a:spcPct val="100000"/>
              </a:lnSpc>
              <a:defRPr sz="2000">
                <a:latin typeface="Lucida Grande"/>
                <a:ea typeface="Lucida Grande"/>
                <a:cs typeface="Lucida Grande"/>
                <a:sym typeface="Lucida Grande"/>
              </a:defRPr>
            </a:pPr>
            <a:r>
              <a:t>Ida</a:t>
            </a:r>
          </a:p>
          <a:p>
            <a:pPr marL="228600" indent="-228600" defTabSz="546100">
              <a:lnSpc>
                <a:spcPct val="100000"/>
              </a:lnSpc>
              <a:buSzPct val="100000"/>
              <a:buChar char="•"/>
              <a:defRPr sz="2000">
                <a:latin typeface="Lucida Grande"/>
                <a:ea typeface="Lucida Grande"/>
                <a:cs typeface="Lucida Grande"/>
                <a:sym typeface="Lucida Grande"/>
              </a:defRPr>
            </a:pPr>
            <a:r>
              <a:t>Mandag gjennomførte vi det vi kaller “ekspertrunden”</a:t>
            </a:r>
          </a:p>
          <a:p>
            <a:pPr defTabSz="546100">
              <a:lnSpc>
                <a:spcPct val="100000"/>
              </a:lnSpc>
              <a:defRPr sz="2000">
                <a:latin typeface="Lucida Grande"/>
                <a:ea typeface="Lucida Grande"/>
                <a:cs typeface="Lucida Grande"/>
                <a:sym typeface="Lucida Grande"/>
              </a:defRPr>
            </a:pPr>
          </a:p>
          <a:p>
            <a:pPr lvl="1" marL="457200" indent="-228600" defTabSz="546100">
              <a:lnSpc>
                <a:spcPct val="100000"/>
              </a:lnSpc>
              <a:buSzPct val="100000"/>
              <a:buChar char="•"/>
              <a:defRPr sz="2000">
                <a:latin typeface="Lucida Grande"/>
                <a:ea typeface="Lucida Grande"/>
                <a:cs typeface="Lucida Grande"/>
                <a:sym typeface="Lucida Grande"/>
              </a:defRPr>
            </a:pPr>
            <a:r>
              <a:t>Da fikk vi høre på folk som på ulike måter har kunnskap om problemområdet vårt</a:t>
            </a:r>
          </a:p>
          <a:p>
            <a:pPr lvl="1" marL="457200" indent="-228600" defTabSz="546100">
              <a:lnSpc>
                <a:spcPct val="100000"/>
              </a:lnSpc>
              <a:buSzPct val="100000"/>
              <a:buChar char="•"/>
              <a:defRPr sz="2000">
                <a:latin typeface="Lucida Grande"/>
                <a:ea typeface="Lucida Grande"/>
                <a:cs typeface="Lucida Grande"/>
                <a:sym typeface="Lucida Grande"/>
              </a:defRPr>
            </a:pPr>
            <a:r>
              <a:t>Noen av ekspertene var folk fra teamet; f.eks. Svein Harald</a:t>
            </a:r>
          </a:p>
          <a:p>
            <a:pPr lvl="1" marL="457200" indent="-228600" defTabSz="546100">
              <a:lnSpc>
                <a:spcPct val="100000"/>
              </a:lnSpc>
              <a:buSzPct val="100000"/>
              <a:buChar char="•"/>
              <a:defRPr sz="2000">
                <a:latin typeface="Lucida Grande"/>
                <a:ea typeface="Lucida Grande"/>
                <a:cs typeface="Lucida Grande"/>
                <a:sym typeface="Lucida Grande"/>
              </a:defRPr>
            </a:pPr>
            <a:r>
              <a:t>Andre kom fra andre deler av UiO</a:t>
            </a:r>
          </a:p>
          <a:p>
            <a:pPr lvl="2" marL="685800" indent="-228600" defTabSz="546100">
              <a:lnSpc>
                <a:spcPct val="100000"/>
              </a:lnSpc>
              <a:buSzPct val="100000"/>
              <a:buChar char="•"/>
              <a:defRPr sz="2000">
                <a:latin typeface="Lucida Grande"/>
                <a:ea typeface="Lucida Grande"/>
                <a:cs typeface="Lucida Grande"/>
                <a:sym typeface="Lucida Grande"/>
              </a:defRPr>
            </a:pPr>
            <a:r>
              <a:t>f.eks Knutepunket, en nettredaktør fra SKS og ”Per, du var også invitert og fikk fortelle…” </a:t>
            </a:r>
          </a:p>
          <a:p>
            <a:pPr lvl="2" marL="685800" indent="-228600" defTabSz="546100">
              <a:lnSpc>
                <a:spcPct val="100000"/>
              </a:lnSpc>
              <a:buSzPct val="100000"/>
              <a:buChar char="•"/>
              <a:defRPr sz="2000">
                <a:latin typeface="Lucida Grande"/>
                <a:ea typeface="Lucida Grande"/>
                <a:cs typeface="Lucida Grande"/>
                <a:sym typeface="Lucida Grande"/>
              </a:defRPr>
            </a:pPr>
          </a:p>
          <a:p>
            <a:pPr defTabSz="546100">
              <a:lnSpc>
                <a:spcPct val="100000"/>
              </a:lnSpc>
              <a:defRPr sz="2000">
                <a:latin typeface="Lucida Grande"/>
                <a:ea typeface="Lucida Grande"/>
                <a:cs typeface="Lucida Grande"/>
                <a:sym typeface="Lucida Grande"/>
              </a:defRPr>
            </a:p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7" name="Shape 197"/>
          <p:cNvSpPr/>
          <p:nvPr>
            <p:ph type="sldImg"/>
          </p:nvPr>
        </p:nvSpPr>
        <p:spPr>
          <a:prstGeom prst="rect">
            <a:avLst/>
          </a:prstGeom>
        </p:spPr>
        <p:txBody>
          <a:bodyPr/>
          <a:lstStyle/>
          <a:p>
            <a:pPr/>
          </a:p>
        </p:txBody>
      </p:sp>
      <p:sp>
        <p:nvSpPr>
          <p:cNvPr id="198" name="Shape 198"/>
          <p:cNvSpPr/>
          <p:nvPr>
            <p:ph type="body" sz="quarter" idx="1"/>
          </p:nvPr>
        </p:nvSpPr>
        <p:spPr>
          <a:prstGeom prst="rect">
            <a:avLst/>
          </a:prstGeom>
        </p:spPr>
        <p:txBody>
          <a:bodyPr/>
          <a:lstStyle/>
          <a:p>
            <a:pPr/>
            <a:r>
              <a:t>Martine</a:t>
            </a:r>
          </a:p>
          <a:p>
            <a:pPr/>
            <a:r>
              <a:t>Mandag handlet i stor grad om å kartlegge problemet, sånn at teamet kunne ha en felles forståelse.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3" name="Shape 203"/>
          <p:cNvSpPr/>
          <p:nvPr>
            <p:ph type="sldImg"/>
          </p:nvPr>
        </p:nvSpPr>
        <p:spPr>
          <a:prstGeom prst="rect">
            <a:avLst/>
          </a:prstGeom>
        </p:spPr>
        <p:txBody>
          <a:bodyPr/>
          <a:lstStyle/>
          <a:p>
            <a:pPr/>
          </a:p>
        </p:txBody>
      </p:sp>
      <p:sp>
        <p:nvSpPr>
          <p:cNvPr id="204" name="Shape 204"/>
          <p:cNvSpPr/>
          <p:nvPr>
            <p:ph type="body" sz="quarter" idx="1"/>
          </p:nvPr>
        </p:nvSpPr>
        <p:spPr>
          <a:prstGeom prst="rect">
            <a:avLst/>
          </a:prstGeom>
        </p:spPr>
        <p:txBody>
          <a:bodyPr/>
          <a:lstStyle/>
          <a:p>
            <a:pPr defTabSz="546100">
              <a:lnSpc>
                <a:spcPct val="100000"/>
              </a:lnSpc>
              <a:defRPr sz="2000">
                <a:latin typeface="Lucida Grande"/>
                <a:ea typeface="Lucida Grande"/>
                <a:cs typeface="Lucida Grande"/>
                <a:sym typeface="Lucida Grande"/>
              </a:defRPr>
            </a:pPr>
            <a:r>
              <a:t>Martine </a:t>
            </a:r>
          </a:p>
          <a:p>
            <a:pPr marL="228600" indent="-228600" defTabSz="546100">
              <a:lnSpc>
                <a:spcPct val="100000"/>
              </a:lnSpc>
              <a:buSzPct val="100000"/>
              <a:buChar char="•"/>
              <a:defRPr sz="2000">
                <a:latin typeface="Lucida Grande"/>
                <a:ea typeface="Lucida Grande"/>
                <a:cs typeface="Lucida Grande"/>
                <a:sym typeface="Lucida Grande"/>
              </a:defRPr>
            </a:pPr>
            <a:r>
              <a:t>Vi måtte også bli enige om hvor vi vil hen, hva vi jobber mot.</a:t>
            </a:r>
          </a:p>
          <a:p>
            <a:pPr defTabSz="546100">
              <a:lnSpc>
                <a:spcPct val="100000"/>
              </a:lnSpc>
              <a:defRPr sz="2000">
                <a:latin typeface="Lucida Grande"/>
                <a:ea typeface="Lucida Grande"/>
                <a:cs typeface="Lucida Grande"/>
                <a:sym typeface="Lucida Grande"/>
              </a:defRPr>
            </a:pPr>
          </a:p>
          <a:p>
            <a:pPr marL="264583" indent="-264583" defTabSz="546100">
              <a:lnSpc>
                <a:spcPct val="100000"/>
              </a:lnSpc>
              <a:buSzPct val="125000"/>
              <a:buChar char="•"/>
              <a:defRPr sz="2000">
                <a:latin typeface="Lucida Grande"/>
                <a:ea typeface="Lucida Grande"/>
                <a:cs typeface="Lucida Grande"/>
                <a:sym typeface="Lucida Grande"/>
              </a:defRPr>
            </a:pPr>
            <a:r>
              <a:t>I løpet av mandag satte vi oss et mål: </a:t>
            </a:r>
          </a:p>
          <a:p>
            <a:pPr marL="264583" indent="-264583" defTabSz="546100">
              <a:lnSpc>
                <a:spcPct val="100000"/>
              </a:lnSpc>
              <a:buSzPct val="125000"/>
              <a:buChar char="•"/>
              <a:defRPr sz="2000">
                <a:latin typeface="Lucida Grande"/>
                <a:ea typeface="Lucida Grande"/>
                <a:cs typeface="Lucida Grande"/>
                <a:sym typeface="Lucida Grande"/>
              </a:defRPr>
            </a:pPr>
            <a:r>
              <a:t>“Om 2 år skal studentene ha en personlig tilpasset informasjonstjeneste hvor de opplever det som enkelt å få løst sine viktigste studierelaterte oppgaver.”</a:t>
            </a:r>
          </a:p>
          <a:p>
            <a:pPr defTabSz="546100">
              <a:lnSpc>
                <a:spcPct val="100000"/>
              </a:lnSpc>
              <a:defRPr sz="2000">
                <a:latin typeface="Lucida Grande"/>
                <a:ea typeface="Lucida Grande"/>
                <a:cs typeface="Lucida Grande"/>
                <a:sym typeface="Lucida Grande"/>
              </a:defRPr>
            </a:pPr>
          </a:p>
          <a:p>
            <a:pPr marL="264583" indent="-264583" defTabSz="546100">
              <a:lnSpc>
                <a:spcPct val="100000"/>
              </a:lnSpc>
              <a:buSzPct val="125000"/>
              <a:buChar char="•"/>
              <a:defRPr sz="2000">
                <a:latin typeface="Lucida Grande"/>
                <a:ea typeface="Lucida Grande"/>
                <a:cs typeface="Lucida Grande"/>
                <a:sym typeface="Lucida Grande"/>
              </a:defRPr>
            </a:pPr>
            <a:r>
              <a:t>Her er det mening at teamet skal være ambisiøse og </a:t>
            </a:r>
            <a:r>
              <a:rPr b="1"/>
              <a:t>virkelig søke stjernene ;)</a:t>
            </a:r>
            <a:endParaRPr b="1"/>
          </a:p>
          <a:p>
            <a:pPr marL="264583" indent="-264583" defTabSz="546100">
              <a:lnSpc>
                <a:spcPct val="100000"/>
              </a:lnSpc>
              <a:buSzPct val="125000"/>
              <a:buChar char="•"/>
              <a:defRPr sz="2000">
                <a:latin typeface="Lucida Grande"/>
                <a:ea typeface="Lucida Grande"/>
                <a:cs typeface="Lucida Grande"/>
                <a:sym typeface="Lucida Grande"/>
              </a:defRPr>
            </a:pPr>
            <a:r>
              <a:t>Vi diskuterte også hva som kunne hindre oss i å nå målet vårt, og omformulerte disse til spørsmål som vi kunne utforske i sprinten. </a:t>
            </a:r>
          </a:p>
          <a:p>
            <a:pPr marL="264583" indent="-264583" defTabSz="546100">
              <a:lnSpc>
                <a:spcPct val="100000"/>
              </a:lnSpc>
              <a:buSzPct val="125000"/>
              <a:buChar char="•"/>
              <a:defRPr sz="2000">
                <a:latin typeface="Lucida Grande"/>
                <a:ea typeface="Lucida Grande"/>
                <a:cs typeface="Lucida Grande"/>
                <a:sym typeface="Lucida Grande"/>
              </a:defRPr>
            </a:pPr>
            <a:r>
              <a:t>Disse 2 spørsmålene ble stemt frem som de to vi tok med oss videre:</a:t>
            </a:r>
            <a:endParaRPr b="1"/>
          </a:p>
          <a:p>
            <a:pPr defTabSz="546100">
              <a:lnSpc>
                <a:spcPct val="100000"/>
              </a:lnSpc>
              <a:defRPr sz="2000">
                <a:latin typeface="Lucida Grande"/>
                <a:ea typeface="Lucida Grande"/>
                <a:cs typeface="Lucida Grande"/>
                <a:sym typeface="Lucida Grande"/>
              </a:defRPr>
            </a:pPr>
          </a:p>
          <a:p>
            <a:pPr marL="228600" indent="-228600" defTabSz="546100">
              <a:lnSpc>
                <a:spcPct val="100000"/>
              </a:lnSpc>
              <a:buSzPct val="100000"/>
              <a:buChar char="•"/>
              <a:defRPr b="1" sz="2000">
                <a:latin typeface="Lucida Grande"/>
                <a:ea typeface="Lucida Grande"/>
                <a:cs typeface="Lucida Grande"/>
                <a:sym typeface="Lucida Grande"/>
              </a:defRPr>
            </a:pPr>
            <a:r>
              <a:t>Hvordan kan vi…</a:t>
            </a:r>
          </a:p>
          <a:p>
            <a:pPr marL="228600" indent="-228600" defTabSz="546100">
              <a:lnSpc>
                <a:spcPct val="100000"/>
              </a:lnSpc>
              <a:buSzPct val="100000"/>
              <a:buChar char="•"/>
              <a:defRPr b="1" sz="2000">
                <a:latin typeface="Lucida Grande"/>
                <a:ea typeface="Lucida Grande"/>
                <a:cs typeface="Lucida Grande"/>
                <a:sym typeface="Lucida Grande"/>
              </a:defRPr>
            </a:pPr>
            <a:r>
              <a:t>… Gi studentene trygghet om at de har fått informasjonen de trenger?</a:t>
            </a:r>
          </a:p>
          <a:p>
            <a:pPr marL="228600" indent="-228600" defTabSz="546100">
              <a:lnSpc>
                <a:spcPct val="100000"/>
              </a:lnSpc>
              <a:buSzPct val="100000"/>
              <a:buChar char="•"/>
              <a:defRPr b="1" sz="2000">
                <a:latin typeface="Lucida Grande"/>
                <a:ea typeface="Lucida Grande"/>
                <a:cs typeface="Lucida Grande"/>
                <a:sym typeface="Lucida Grande"/>
              </a:defRPr>
            </a:pPr>
            <a:r>
              <a:t>… Lage en modulær løsning? (fleksibel når behov endrer seg)</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8" name="Shape 208"/>
          <p:cNvSpPr/>
          <p:nvPr>
            <p:ph type="sldImg"/>
          </p:nvPr>
        </p:nvSpPr>
        <p:spPr>
          <a:prstGeom prst="rect">
            <a:avLst/>
          </a:prstGeom>
        </p:spPr>
        <p:txBody>
          <a:bodyPr/>
          <a:lstStyle/>
          <a:p>
            <a:pPr/>
          </a:p>
        </p:txBody>
      </p:sp>
      <p:sp>
        <p:nvSpPr>
          <p:cNvPr id="209" name="Shape 209"/>
          <p:cNvSpPr/>
          <p:nvPr>
            <p:ph type="body" sz="quarter" idx="1"/>
          </p:nvPr>
        </p:nvSpPr>
        <p:spPr>
          <a:prstGeom prst="rect">
            <a:avLst/>
          </a:prstGeom>
        </p:spPr>
        <p:txBody>
          <a:bodyPr/>
          <a:lstStyle/>
          <a:p>
            <a:pPr/>
            <a:r>
              <a:t>martine</a:t>
            </a:r>
          </a:p>
          <a:p>
            <a:pPr marL="228600" indent="-228600">
              <a:buSzPct val="100000"/>
              <a:buChar char="•"/>
            </a:pPr>
            <a:r>
              <a:t>i sprinten hentet deltagerne inspirasjon fra eksisterende løsninger og presenterte disse for hverandre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3" name="Shape 213"/>
          <p:cNvSpPr/>
          <p:nvPr>
            <p:ph type="sldImg"/>
          </p:nvPr>
        </p:nvSpPr>
        <p:spPr>
          <a:prstGeom prst="rect">
            <a:avLst/>
          </a:prstGeom>
        </p:spPr>
        <p:txBody>
          <a:bodyPr/>
          <a:lstStyle/>
          <a:p>
            <a:pPr/>
          </a:p>
        </p:txBody>
      </p:sp>
      <p:sp>
        <p:nvSpPr>
          <p:cNvPr id="214" name="Shape 214"/>
          <p:cNvSpPr/>
          <p:nvPr>
            <p:ph type="body" sz="quarter" idx="1"/>
          </p:nvPr>
        </p:nvSpPr>
        <p:spPr>
          <a:prstGeom prst="rect">
            <a:avLst/>
          </a:prstGeom>
        </p:spPr>
        <p:txBody>
          <a:bodyPr/>
          <a:lstStyle/>
          <a:p>
            <a:pPr defTabSz="546100">
              <a:lnSpc>
                <a:spcPct val="100000"/>
              </a:lnSpc>
              <a:defRPr sz="2000">
                <a:latin typeface="Lucida Grande"/>
                <a:ea typeface="Lucida Grande"/>
                <a:cs typeface="Lucida Grande"/>
                <a:sym typeface="Lucida Grande"/>
              </a:defRPr>
            </a:pPr>
            <a:r>
              <a:t>Ida</a:t>
            </a:r>
          </a:p>
          <a:p>
            <a:pPr defTabSz="546100">
              <a:lnSpc>
                <a:spcPct val="100000"/>
              </a:lnSpc>
              <a:defRPr sz="2000">
                <a:latin typeface="Lucida Grande"/>
                <a:ea typeface="Lucida Grande"/>
                <a:cs typeface="Lucida Grande"/>
                <a:sym typeface="Lucida Grande"/>
              </a:defRPr>
            </a:pPr>
            <a:r>
              <a:t>[om arbeidsformen, vis tilbake til det med gruppebrainstorm]</a:t>
            </a:r>
          </a:p>
          <a:p>
            <a:pPr defTabSz="546100">
              <a:lnSpc>
                <a:spcPct val="100000"/>
              </a:lnSpc>
              <a:defRPr sz="2000">
                <a:latin typeface="Lucida Grande"/>
                <a:ea typeface="Lucida Grande"/>
                <a:cs typeface="Lucida Grande"/>
                <a:sym typeface="Lucida Grande"/>
              </a:defRPr>
            </a:pPr>
          </a:p>
          <a:p>
            <a:pPr defTabSz="546100">
              <a:lnSpc>
                <a:spcPct val="100000"/>
              </a:lnSpc>
              <a:defRPr sz="2000">
                <a:latin typeface="Lucida Grande"/>
                <a:ea typeface="Lucida Grande"/>
                <a:cs typeface="Lucida Grande"/>
                <a:sym typeface="Lucida Grande"/>
              </a:defRPr>
            </a:pPr>
            <a:r>
              <a:t>etterpå Skisset de ut ideer individuelt </a:t>
            </a:r>
          </a:p>
          <a:p>
            <a:pPr defTabSz="546100">
              <a:lnSpc>
                <a:spcPct val="100000"/>
              </a:lnSpc>
              <a:defRPr sz="2000">
                <a:latin typeface="Lucida Grande"/>
                <a:ea typeface="Lucida Grande"/>
                <a:cs typeface="Lucida Grande"/>
                <a:sym typeface="Lucida Grande"/>
              </a:defRPr>
            </a:p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8" name="Shape 218"/>
          <p:cNvSpPr/>
          <p:nvPr>
            <p:ph type="sldImg"/>
          </p:nvPr>
        </p:nvSpPr>
        <p:spPr>
          <a:prstGeom prst="rect">
            <a:avLst/>
          </a:prstGeom>
        </p:spPr>
        <p:txBody>
          <a:bodyPr/>
          <a:lstStyle/>
          <a:p>
            <a:pPr/>
          </a:p>
        </p:txBody>
      </p:sp>
      <p:sp>
        <p:nvSpPr>
          <p:cNvPr id="219" name="Shape 219"/>
          <p:cNvSpPr/>
          <p:nvPr>
            <p:ph type="body" sz="quarter" idx="1"/>
          </p:nvPr>
        </p:nvSpPr>
        <p:spPr>
          <a:prstGeom prst="rect">
            <a:avLst/>
          </a:prstGeom>
        </p:spPr>
        <p:txBody>
          <a:bodyPr/>
          <a:lstStyle/>
          <a:p>
            <a:pPr defTabSz="546100">
              <a:lnSpc>
                <a:spcPct val="100000"/>
              </a:lnSpc>
              <a:defRPr sz="2000">
                <a:latin typeface="Lucida Grande"/>
                <a:ea typeface="Lucida Grande"/>
                <a:cs typeface="Lucida Grande"/>
                <a:sym typeface="Lucida Grande"/>
              </a:defRPr>
            </a:pPr>
            <a:r>
              <a:t>Martine</a:t>
            </a:r>
          </a:p>
          <a:p>
            <a:pPr defTabSz="546100">
              <a:lnSpc>
                <a:spcPct val="100000"/>
              </a:lnSpc>
              <a:defRPr sz="2000">
                <a:latin typeface="Lucida Grande"/>
                <a:ea typeface="Lucida Grande"/>
                <a:cs typeface="Lucida Grande"/>
                <a:sym typeface="Lucida Grande"/>
              </a:defRPr>
            </a:pPr>
          </a:p>
          <a:p>
            <a:pPr marL="618289" indent="-300789" defTabSz="546100">
              <a:lnSpc>
                <a:spcPct val="100000"/>
              </a:lnSpc>
              <a:buSzPct val="171000"/>
              <a:buChar char="•"/>
              <a:defRPr sz="2000">
                <a:latin typeface="Lucida Grande"/>
                <a:ea typeface="Lucida Grande"/>
                <a:cs typeface="Lucida Grande"/>
                <a:sym typeface="Lucida Grande"/>
              </a:defRPr>
            </a:pPr>
            <a:r>
              <a:t>For å gjøre det enkelt å komme igang har Google laget en prosess med fire enkle steg, hvor vi i løpet av dagen går fra</a:t>
            </a:r>
          </a:p>
          <a:p>
            <a:pPr lvl="1" marL="1062789" indent="-300789" defTabSz="546100">
              <a:lnSpc>
                <a:spcPct val="100000"/>
              </a:lnSpc>
              <a:buSzPct val="171000"/>
              <a:buChar char="•"/>
              <a:defRPr sz="2000">
                <a:latin typeface="Lucida Grande"/>
                <a:ea typeface="Lucida Grande"/>
                <a:cs typeface="Lucida Grande"/>
                <a:sym typeface="Lucida Grande"/>
              </a:defRPr>
            </a:pPr>
            <a:r>
              <a:t>å ta notater </a:t>
            </a:r>
          </a:p>
          <a:p>
            <a:pPr lvl="1" marL="1062789" indent="-300789" defTabSz="546100">
              <a:lnSpc>
                <a:spcPct val="100000"/>
              </a:lnSpc>
              <a:buSzPct val="171000"/>
              <a:buChar char="•"/>
              <a:defRPr sz="2000">
                <a:latin typeface="Lucida Grande"/>
                <a:ea typeface="Lucida Grande"/>
                <a:cs typeface="Lucida Grande"/>
                <a:sym typeface="Lucida Grande"/>
              </a:defRPr>
            </a:pPr>
            <a:r>
              <a:t>til å kladde ideer, </a:t>
            </a:r>
          </a:p>
          <a:p>
            <a:pPr lvl="1" marL="1062789" indent="-300789" defTabSz="546100">
              <a:lnSpc>
                <a:spcPct val="100000"/>
              </a:lnSpc>
              <a:buSzPct val="171000"/>
              <a:buChar char="•"/>
              <a:defRPr sz="2000">
                <a:latin typeface="Lucida Grande"/>
                <a:ea typeface="Lucida Grande"/>
                <a:cs typeface="Lucida Grande"/>
                <a:sym typeface="Lucida Grande"/>
              </a:defRPr>
            </a:pPr>
            <a:r>
              <a:t>til å lage variasjoner av samme idé, </a:t>
            </a:r>
          </a:p>
          <a:p>
            <a:pPr lvl="1" marL="1062789" indent="-300789" defTabSz="546100">
              <a:lnSpc>
                <a:spcPct val="100000"/>
              </a:lnSpc>
              <a:buSzPct val="171000"/>
              <a:buChar char="•"/>
              <a:defRPr sz="2000">
                <a:latin typeface="Lucida Grande"/>
                <a:ea typeface="Lucida Grande"/>
                <a:cs typeface="Lucida Grande"/>
                <a:sym typeface="Lucida Grande"/>
              </a:defRPr>
            </a:pPr>
            <a:r>
              <a:t>før dere velger et løsningsforslag som dere skisser fullt ut.</a:t>
            </a:r>
          </a:p>
          <a:p>
            <a:pPr defTabSz="546100">
              <a:lnSpc>
                <a:spcPct val="100000"/>
              </a:lnSpc>
              <a:defRPr sz="2000">
                <a:latin typeface="Lucida Grande"/>
                <a:ea typeface="Lucida Grande"/>
                <a:cs typeface="Lucida Grande"/>
                <a:sym typeface="Lucida Grande"/>
              </a:defRPr>
            </a:pPr>
          </a:p>
          <a:p>
            <a:pPr defTabSz="546100">
              <a:lnSpc>
                <a:spcPct val="100000"/>
              </a:lnSpc>
              <a:defRPr sz="2000">
                <a:latin typeface="Lucida Grande"/>
                <a:ea typeface="Lucida Grande"/>
                <a:cs typeface="Lucida Grande"/>
                <a:sym typeface="Lucida Grande"/>
              </a:defRPr>
            </a:pPr>
          </a:p>
          <a:p>
            <a:pPr defTabSz="546100">
              <a:lnSpc>
                <a:spcPct val="100000"/>
              </a:lnSpc>
              <a:defRPr sz="2000">
                <a:latin typeface="Lucida Grande"/>
                <a:ea typeface="Lucida Grande"/>
                <a:cs typeface="Lucida Grande"/>
                <a:sym typeface="Lucida Grande"/>
              </a:defRPr>
            </a:pPr>
            <a:r>
              <a:t>…. resten av dagen skisset de på ditten og datten.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3" name="Shape 223"/>
          <p:cNvSpPr/>
          <p:nvPr>
            <p:ph type="sldImg"/>
          </p:nvPr>
        </p:nvSpPr>
        <p:spPr>
          <a:prstGeom prst="rect">
            <a:avLst/>
          </a:prstGeom>
        </p:spPr>
        <p:txBody>
          <a:bodyPr/>
          <a:lstStyle/>
          <a:p>
            <a:pPr/>
          </a:p>
        </p:txBody>
      </p:sp>
      <p:sp>
        <p:nvSpPr>
          <p:cNvPr id="224" name="Shape 224"/>
          <p:cNvSpPr/>
          <p:nvPr>
            <p:ph type="body" sz="quarter" idx="1"/>
          </p:nvPr>
        </p:nvSpPr>
        <p:spPr>
          <a:prstGeom prst="rect">
            <a:avLst/>
          </a:prstGeom>
        </p:spPr>
        <p:txBody>
          <a:bodyPr/>
          <a:lstStyle/>
          <a:p>
            <a:pPr defTabSz="546100">
              <a:lnSpc>
                <a:spcPct val="100000"/>
              </a:lnSpc>
              <a:defRPr sz="2000">
                <a:latin typeface="Lucida Grande"/>
                <a:ea typeface="Lucida Grande"/>
                <a:cs typeface="Lucida Grande"/>
                <a:sym typeface="Lucida Grande"/>
              </a:defRPr>
            </a:pPr>
            <a:r>
              <a:t>Ida </a:t>
            </a:r>
          </a:p>
          <a:p>
            <a:pPr defTabSz="546100">
              <a:lnSpc>
                <a:spcPct val="100000"/>
              </a:lnSpc>
              <a:defRPr sz="2000">
                <a:latin typeface="Lucida Grande"/>
                <a:ea typeface="Lucida Grande"/>
                <a:cs typeface="Lucida Grande"/>
                <a:sym typeface="Lucida Grande"/>
              </a:defRPr>
            </a:pPr>
            <a:r>
              <a:t>Onsdag begynner med en gjennomgang i stillhet hvor alle får tid til å studere de forskjellige løsningsforslagene og gjøre seg opp en mening på egenhånd. </a:t>
            </a:r>
          </a:p>
          <a:p>
            <a:pPr defTabSz="546100">
              <a:lnSpc>
                <a:spcPct val="100000"/>
              </a:lnSpc>
              <a:defRPr sz="2000">
                <a:latin typeface="Lucida Grande"/>
                <a:ea typeface="Lucida Grande"/>
                <a:cs typeface="Lucida Grande"/>
                <a:sym typeface="Lucida Grande"/>
              </a:defRPr>
            </a:pPr>
          </a:p>
          <a:p>
            <a:pPr defTabSz="546100">
              <a:lnSpc>
                <a:spcPct val="100000"/>
              </a:lnSpc>
              <a:defRPr sz="2000">
                <a:latin typeface="Lucida Grande"/>
                <a:ea typeface="Lucida Grande"/>
                <a:cs typeface="Lucida Grande"/>
                <a:sym typeface="Lucida Grande"/>
              </a:defRPr>
            </a:pPr>
            <a:r>
              <a:t>Skissene kommer til å være anonyme og alle tegnet med samme tusjer, så ingen visste hvem som gjort hva.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1" name="Shape 231"/>
          <p:cNvSpPr/>
          <p:nvPr>
            <p:ph type="sldImg"/>
          </p:nvPr>
        </p:nvSpPr>
        <p:spPr>
          <a:prstGeom prst="rect">
            <a:avLst/>
          </a:prstGeom>
        </p:spPr>
        <p:txBody>
          <a:bodyPr/>
          <a:lstStyle/>
          <a:p>
            <a:pPr/>
          </a:p>
        </p:txBody>
      </p:sp>
      <p:sp>
        <p:nvSpPr>
          <p:cNvPr id="232" name="Shape 232"/>
          <p:cNvSpPr/>
          <p:nvPr>
            <p:ph type="body" sz="quarter" idx="1"/>
          </p:nvPr>
        </p:nvSpPr>
        <p:spPr>
          <a:prstGeom prst="rect">
            <a:avLst/>
          </a:prstGeom>
        </p:spPr>
        <p:txBody>
          <a:bodyPr/>
          <a:lstStyle/>
          <a:p>
            <a:pPr defTabSz="546100">
              <a:lnSpc>
                <a:spcPct val="100000"/>
              </a:lnSpc>
              <a:defRPr sz="2000">
                <a:latin typeface="Lucida Grande"/>
                <a:ea typeface="Lucida Grande"/>
                <a:cs typeface="Lucida Grande"/>
                <a:sym typeface="Lucida Grande"/>
              </a:defRPr>
            </a:pPr>
            <a:r>
              <a:t>Ida</a:t>
            </a:r>
          </a:p>
          <a:p>
            <a:pPr defTabSz="546100">
              <a:lnSpc>
                <a:spcPct val="100000"/>
              </a:lnSpc>
              <a:defRPr sz="2000">
                <a:latin typeface="Lucida Grande"/>
                <a:ea typeface="Lucida Grande"/>
                <a:cs typeface="Lucida Grande"/>
                <a:sym typeface="Lucida Grande"/>
              </a:defRPr>
            </a:pPr>
            <a:r>
              <a:t>- godt kjent med ideene -&gt; klare for å stemme</a:t>
            </a:r>
          </a:p>
          <a:p>
            <a:pPr defTabSz="546100">
              <a:lnSpc>
                <a:spcPct val="100000"/>
              </a:lnSpc>
              <a:defRPr sz="2000">
                <a:latin typeface="Lucida Grande"/>
                <a:ea typeface="Lucida Grande"/>
                <a:cs typeface="Lucida Grande"/>
                <a:sym typeface="Lucida Grande"/>
              </a:defRPr>
            </a:pPr>
            <a:r>
              <a:t>….</a:t>
            </a:r>
          </a:p>
          <a:p>
            <a:pPr defTabSz="546100">
              <a:lnSpc>
                <a:spcPct val="100000"/>
              </a:lnSpc>
              <a:defRPr sz="2000">
                <a:latin typeface="Lucida Grande"/>
                <a:ea typeface="Lucida Grande"/>
                <a:cs typeface="Lucida Grande"/>
                <a:sym typeface="Lucida Grande"/>
              </a:defRPr>
            </a:pPr>
          </a:p>
          <a:p>
            <a:pPr defTabSz="546100">
              <a:lnSpc>
                <a:spcPct val="100000"/>
              </a:lnSpc>
              <a:defRPr sz="2000">
                <a:latin typeface="Lucida Grande"/>
                <a:ea typeface="Lucida Grande"/>
                <a:cs typeface="Lucida Grande"/>
                <a:sym typeface="Lucida Grande"/>
              </a:defRPr>
            </a:pPr>
            <a:r>
              <a:t>Så gjennomførte vi noen stemme-metoder der var deltager fikk noen dot-klistermerken til å plassere på dem skisser/idéer hen likte best. </a:t>
            </a:r>
          </a:p>
          <a:p>
            <a:pPr defTabSz="546100">
              <a:lnSpc>
                <a:spcPct val="100000"/>
              </a:lnSpc>
              <a:defRPr sz="2000">
                <a:latin typeface="Lucida Grande"/>
                <a:ea typeface="Lucida Grande"/>
                <a:cs typeface="Lucida Grande"/>
                <a:sym typeface="Lucida Grande"/>
              </a:defRPr>
            </a:p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9" name="Shape 249"/>
          <p:cNvSpPr/>
          <p:nvPr>
            <p:ph type="sldImg"/>
          </p:nvPr>
        </p:nvSpPr>
        <p:spPr>
          <a:prstGeom prst="rect">
            <a:avLst/>
          </a:prstGeom>
        </p:spPr>
        <p:txBody>
          <a:bodyPr/>
          <a:lstStyle/>
          <a:p>
            <a:pPr/>
          </a:p>
        </p:txBody>
      </p:sp>
      <p:sp>
        <p:nvSpPr>
          <p:cNvPr id="250" name="Shape 250"/>
          <p:cNvSpPr/>
          <p:nvPr>
            <p:ph type="body" sz="quarter" idx="1"/>
          </p:nvPr>
        </p:nvSpPr>
        <p:spPr>
          <a:prstGeom prst="rect">
            <a:avLst/>
          </a:prstGeom>
        </p:spPr>
        <p:txBody>
          <a:bodyPr/>
          <a:lstStyle/>
          <a:p>
            <a:pPr marL="251459" indent="-251459">
              <a:buSzPct val="100000"/>
              <a:buChar char="•"/>
            </a:pPr>
            <a:r>
              <a:t>Stemmene fordelte seg utover flere skisser, men vi så at det var mange likhetstrekk, og at det primært var 3 antagelser disse skissene baserte seg på – og som vi kunne teste med studentene på fredag</a:t>
            </a:r>
          </a:p>
          <a:p>
            <a:pPr/>
          </a:p>
          <a:p>
            <a:pPr marL="291041" indent="-291041">
              <a:buSzPct val="125000"/>
              <a:buChar char="•"/>
            </a:pPr>
            <a:r>
              <a:t>En av hypotesene teamet hadde var at </a:t>
            </a:r>
          </a:p>
          <a:p>
            <a:pPr lvl="1" marL="926041" indent="-291041">
              <a:buSzPct val="125000"/>
              <a:buChar char="•"/>
            </a:pPr>
            <a:r>
              <a:t>“Studentene ønsker å samle enda mer på samme sted”</a:t>
            </a:r>
          </a:p>
          <a:p>
            <a:pPr lvl="1" marL="926041" indent="-291041">
              <a:buSzPct val="125000"/>
              <a:buChar char="•"/>
            </a:pPr>
            <a:r>
              <a:t>Dette gikk igjen i skissene ved at de inkluderte nye informasjonselementer som tjenester og verktøy og pensum, i tillegg til kalender og beskjeder</a:t>
            </a:r>
          </a:p>
          <a:p>
            <a:pPr marL="291041" indent="-291041">
              <a:buSzPct val="125000"/>
              <a:buChar char="•"/>
            </a:pPr>
            <a:r>
              <a:t>En annen hypotese var</a:t>
            </a:r>
          </a:p>
          <a:p>
            <a:pPr lvl="1" marL="926041" indent="-291041">
              <a:buSzPct val="125000"/>
              <a:buChar char="•"/>
            </a:pPr>
            <a:r>
              <a:t>“Studentene ønsker å få varsler direkte”</a:t>
            </a:r>
          </a:p>
          <a:p>
            <a:pPr lvl="1" marL="926041" indent="-291041">
              <a:buSzPct val="125000"/>
              <a:buChar char="•"/>
            </a:pPr>
            <a:r>
              <a:t>Dette ble konkretisert i en skisse som utforsket push og e-post som varslingsmuligheter</a:t>
            </a:r>
          </a:p>
          <a:p>
            <a:pPr marL="291041" indent="-291041">
              <a:buSzPct val="125000"/>
              <a:buChar char="•"/>
            </a:pPr>
            <a:r>
              <a:t>Skissene fokuserte også på antagelsen</a:t>
            </a:r>
          </a:p>
          <a:p>
            <a:pPr lvl="1" marL="926041" indent="-291041">
              <a:buSzPct val="125000"/>
              <a:buChar char="•"/>
            </a:pPr>
            <a:r>
              <a:t>“Studentene ønsker personlige tilpasninger”</a:t>
            </a:r>
          </a:p>
          <a:p>
            <a:pPr lvl="1" marL="926041" indent="-291041">
              <a:buSzPct val="125000"/>
              <a:buChar char="•"/>
            </a:pPr>
            <a:r>
              <a:t>De involverte elementer som profilbilder, valg av visningsoppsett og mulighet for personlige snarveier</a:t>
            </a:r>
          </a:p>
          <a:p>
            <a:pPr lvl="1" marL="926041" indent="-291041">
              <a:buSzPct val="125000"/>
              <a:buChar char="•"/>
            </a:pPr>
          </a:p>
          <a:p>
            <a:pPr marL="291041" indent="-291041">
              <a:buSzPct val="125000"/>
              <a:buChar char="•"/>
            </a:pPr>
            <a:r>
              <a:t>Skissene var altså nært knyttet til målet om en personlig tilpasset tjeneste, og sprintspørsmålet om hvordan man kan gjøre studentene trygge på at de har fått med seg de trenger.</a:t>
            </a:r>
          </a:p>
          <a:p>
            <a:pPr/>
          </a:p>
          <a:p>
            <a:pPr marL="228600" indent="-228600">
              <a:buSzPct val="100000"/>
              <a:buChar char="•"/>
            </a:pPr>
          </a:p>
          <a:p>
            <a:pPr/>
          </a:p>
          <a:p>
            <a:pPr/>
          </a:p>
          <a:p>
            <a:pPr/>
          </a:p>
          <a:p>
            <a:p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4" name="Shape 254"/>
          <p:cNvSpPr/>
          <p:nvPr>
            <p:ph type="sldImg"/>
          </p:nvPr>
        </p:nvSpPr>
        <p:spPr>
          <a:prstGeom prst="rect">
            <a:avLst/>
          </a:prstGeom>
        </p:spPr>
        <p:txBody>
          <a:bodyPr/>
          <a:lstStyle/>
          <a:p>
            <a:pPr/>
          </a:p>
        </p:txBody>
      </p:sp>
      <p:sp>
        <p:nvSpPr>
          <p:cNvPr id="255" name="Shape 255"/>
          <p:cNvSpPr/>
          <p:nvPr>
            <p:ph type="body" sz="quarter" idx="1"/>
          </p:nvPr>
        </p:nvSpPr>
        <p:spPr>
          <a:prstGeom prst="rect">
            <a:avLst/>
          </a:prstGeom>
        </p:spPr>
        <p:txBody>
          <a:bodyPr/>
          <a:lstStyle/>
          <a:p>
            <a:pPr marL="228600" indent="-228600" defTabSz="546100">
              <a:lnSpc>
                <a:spcPct val="100000"/>
              </a:lnSpc>
              <a:buSzPct val="100000"/>
              <a:buChar char="•"/>
              <a:defRPr sz="2000">
                <a:latin typeface="Lucida Grande"/>
                <a:ea typeface="Lucida Grande"/>
                <a:cs typeface="Lucida Grande"/>
                <a:sym typeface="Lucida Grande"/>
              </a:defRPr>
            </a:pPr>
            <a:r>
              <a:t>Ida</a:t>
            </a:r>
          </a:p>
          <a:p>
            <a:pPr marL="228600" indent="-228600" defTabSz="546100">
              <a:lnSpc>
                <a:spcPct val="100000"/>
              </a:lnSpc>
              <a:buSzPct val="100000"/>
              <a:buChar char="•"/>
              <a:defRPr sz="2000">
                <a:latin typeface="Lucida Grande"/>
                <a:ea typeface="Lucida Grande"/>
                <a:cs typeface="Lucida Grande"/>
                <a:sym typeface="Lucida Grande"/>
              </a:defRPr>
            </a:pPr>
            <a:r>
              <a:t>digitalisering av skissene</a:t>
            </a:r>
          </a:p>
          <a:p>
            <a:pPr marL="228600" indent="-228600" defTabSz="546100">
              <a:lnSpc>
                <a:spcPct val="100000"/>
              </a:lnSpc>
              <a:buSzPct val="100000"/>
              <a:buChar char="•"/>
              <a:defRPr sz="2000">
                <a:latin typeface="Lucida Grande"/>
                <a:ea typeface="Lucida Grande"/>
                <a:cs typeface="Lucida Grande"/>
                <a:sym typeface="Lucida Grande"/>
              </a:defRPr>
            </a:pPr>
          </a:p>
          <a:p>
            <a:pPr marL="228600" indent="-228600" defTabSz="546100">
              <a:lnSpc>
                <a:spcPct val="100000"/>
              </a:lnSpc>
              <a:buSzPct val="100000"/>
              <a:buChar char="•"/>
              <a:defRPr sz="2000">
                <a:latin typeface="Lucida Grande"/>
                <a:ea typeface="Lucida Grande"/>
                <a:cs typeface="Lucida Grande"/>
                <a:sym typeface="Lucida Grande"/>
              </a:defRPr>
            </a:pPr>
            <a:r>
              <a:t>teamet samarbeidet om å lage prototypen, og alle hadde ulike arbeidsoppgaver</a:t>
            </a:r>
          </a:p>
          <a:p>
            <a:pPr lvl="1" marL="457200" indent="-228600" defTabSz="546100">
              <a:lnSpc>
                <a:spcPct val="100000"/>
              </a:lnSpc>
              <a:buSzPct val="100000"/>
              <a:buChar char="•"/>
              <a:defRPr sz="2000">
                <a:latin typeface="Lucida Grande"/>
                <a:ea typeface="Lucida Grande"/>
                <a:cs typeface="Lucida Grande"/>
                <a:sym typeface="Lucida Grande"/>
              </a:defRPr>
            </a:pPr>
            <a:r>
              <a:t>finne ikoner</a:t>
            </a:r>
          </a:p>
          <a:p>
            <a:pPr lvl="1" marL="457200" indent="-228600" defTabSz="546100">
              <a:lnSpc>
                <a:spcPct val="100000"/>
              </a:lnSpc>
              <a:buSzPct val="100000"/>
              <a:buChar char="•"/>
              <a:defRPr sz="2000">
                <a:latin typeface="Lucida Grande"/>
                <a:ea typeface="Lucida Grande"/>
                <a:cs typeface="Lucida Grande"/>
                <a:sym typeface="Lucida Grande"/>
              </a:defRPr>
            </a:pPr>
            <a:r>
              <a:t>lage enkeltkomponenter til prototypen</a:t>
            </a:r>
          </a:p>
          <a:p>
            <a:pPr lvl="1" marL="457200" indent="-228600" defTabSz="546100">
              <a:lnSpc>
                <a:spcPct val="100000"/>
              </a:lnSpc>
              <a:buSzPct val="100000"/>
              <a:buChar char="•"/>
              <a:defRPr sz="2000">
                <a:latin typeface="Lucida Grande"/>
                <a:ea typeface="Lucida Grande"/>
                <a:cs typeface="Lucida Grande"/>
                <a:sym typeface="Lucida Grande"/>
              </a:defRPr>
            </a:pPr>
            <a:r>
              <a:t>en deltager hadde fått i oppgave å lede brukertestene på fredag, så han brukte torsdagen til å få en innføring i brukertesten og skrive testopplegg</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0" name="Shape 260"/>
          <p:cNvSpPr/>
          <p:nvPr>
            <p:ph type="sldImg"/>
          </p:nvPr>
        </p:nvSpPr>
        <p:spPr>
          <a:prstGeom prst="rect">
            <a:avLst/>
          </a:prstGeom>
        </p:spPr>
        <p:txBody>
          <a:bodyPr/>
          <a:lstStyle/>
          <a:p>
            <a:pPr/>
          </a:p>
        </p:txBody>
      </p:sp>
      <p:sp>
        <p:nvSpPr>
          <p:cNvPr id="261" name="Shape 261"/>
          <p:cNvSpPr/>
          <p:nvPr>
            <p:ph type="body" sz="quarter" idx="1"/>
          </p:nvPr>
        </p:nvSpPr>
        <p:spPr>
          <a:prstGeom prst="rect">
            <a:avLst/>
          </a:prstGeom>
        </p:spPr>
        <p:txBody>
          <a:bodyPr/>
          <a:lstStyle/>
          <a:p>
            <a:pPr defTabSz="546100">
              <a:lnSpc>
                <a:spcPct val="100000"/>
              </a:lnSpc>
              <a:defRPr sz="2000">
                <a:latin typeface="Lucida Grande"/>
                <a:ea typeface="Lucida Grande"/>
                <a:cs typeface="Lucida Grande"/>
                <a:sym typeface="Lucida Grande"/>
              </a:defRPr>
            </a:pPr>
            <a:r>
              <a:t>Martine</a:t>
            </a:r>
          </a:p>
          <a:p>
            <a:pPr defTabSz="546100">
              <a:lnSpc>
                <a:spcPct val="100000"/>
              </a:lnSpc>
              <a:defRPr sz="2000">
                <a:latin typeface="Lucida Grande"/>
                <a:ea typeface="Lucida Grande"/>
                <a:cs typeface="Lucida Grande"/>
                <a:sym typeface="Lucida Grande"/>
              </a:defRPr>
            </a:pPr>
          </a:p>
          <a:p>
            <a:pPr defTabSz="546100">
              <a:lnSpc>
                <a:spcPct val="100000"/>
              </a:lnSpc>
              <a:defRPr sz="2000">
                <a:latin typeface="Lucida Grande"/>
                <a:ea typeface="Lucida Grande"/>
                <a:cs typeface="Lucida Grande"/>
                <a:sym typeface="Lucida Grande"/>
              </a:defRPr>
            </a:pPr>
            <a:r>
              <a:t>På fredagen skal vi ha 1-1 intervjuer - der en i teamet kommer få ansvar at være intervjuleder. </a:t>
            </a:r>
          </a:p>
          <a:p>
            <a:pPr defTabSz="546100">
              <a:lnSpc>
                <a:spcPct val="100000"/>
              </a:lnSpc>
              <a:defRPr sz="2000">
                <a:latin typeface="Lucida Grande"/>
                <a:ea typeface="Lucida Grande"/>
                <a:cs typeface="Lucida Grande"/>
                <a:sym typeface="Lucida Grande"/>
              </a:defRPr>
            </a:pPr>
          </a:p>
          <a:p>
            <a:pPr defTabSz="546100">
              <a:lnSpc>
                <a:spcPct val="100000"/>
              </a:lnSpc>
              <a:defRPr sz="2000">
                <a:latin typeface="Lucida Grande"/>
                <a:ea typeface="Lucida Grande"/>
                <a:cs typeface="Lucida Grande"/>
                <a:sym typeface="Lucida Grande"/>
              </a:defRPr>
            </a:pPr>
            <a:r>
              <a:t>- kort om oppsettet (videooverføring fra testrommet + skjermopptak som viste hva brukeren klikket på)</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9" name="Shape 269"/>
          <p:cNvSpPr/>
          <p:nvPr>
            <p:ph type="sldImg"/>
          </p:nvPr>
        </p:nvSpPr>
        <p:spPr>
          <a:prstGeom prst="rect">
            <a:avLst/>
          </a:prstGeom>
        </p:spPr>
        <p:txBody>
          <a:bodyPr/>
          <a:lstStyle/>
          <a:p>
            <a:pPr/>
          </a:p>
        </p:txBody>
      </p:sp>
      <p:sp>
        <p:nvSpPr>
          <p:cNvPr id="270" name="Shape 270"/>
          <p:cNvSpPr/>
          <p:nvPr>
            <p:ph type="body" sz="quarter" idx="1"/>
          </p:nvPr>
        </p:nvSpPr>
        <p:spPr>
          <a:prstGeom prst="rect">
            <a:avLst/>
          </a:prstGeom>
        </p:spPr>
        <p:txBody>
          <a:bodyPr/>
          <a:lstStyle/>
          <a:p>
            <a:pPr marL="250031" indent="-250031">
              <a:buSzPct val="145000"/>
              <a:buChar char="-"/>
              <a:defRPr sz="1800"/>
            </a:pPr>
            <a:r>
              <a:t>Ida </a:t>
            </a:r>
          </a:p>
          <a:p>
            <a:pPr marL="250031" indent="-250031">
              <a:buSzPct val="145000"/>
              <a:buChar char="-"/>
              <a:defRPr sz="1800"/>
            </a:pPr>
            <a:r>
              <a:t>Dashboardløsning oppbygget av bokser </a:t>
            </a:r>
          </a:p>
          <a:p>
            <a:pPr marL="250031" indent="-250031">
              <a:buSzPct val="145000"/>
              <a:buChar char="-"/>
              <a:defRPr sz="1800"/>
            </a:pPr>
            <a:r>
              <a:t>Persontilpassninger</a:t>
            </a:r>
          </a:p>
          <a:p>
            <a:pPr lvl="1" marL="694531" indent="-250031">
              <a:buSzPct val="145000"/>
              <a:buChar char="-"/>
              <a:defRPr sz="1800"/>
            </a:pPr>
            <a:r>
              <a:t>Ulike side-oppsett</a:t>
            </a:r>
          </a:p>
          <a:p>
            <a:pPr lvl="1" marL="694531" indent="-250031">
              <a:buSzPct val="145000"/>
              <a:buChar char="-"/>
              <a:defRPr sz="1800"/>
            </a:pPr>
            <a:r>
              <a:t>dette kan bygges ut mer (automatiske tilpasninger?)</a:t>
            </a:r>
          </a:p>
          <a:p>
            <a:pPr marL="250031" indent="-250031">
              <a:buSzPct val="145000"/>
              <a:buChar char="-"/>
              <a:defRPr sz="1800"/>
            </a:pPr>
            <a:r>
              <a:t>Modul-basert</a:t>
            </a:r>
          </a:p>
          <a:p>
            <a:pPr lvl="1" marL="694531" indent="-250031">
              <a:buSzPct val="145000"/>
              <a:buChar char="-"/>
              <a:defRPr sz="1800"/>
            </a:pPr>
            <a:r>
              <a:t>Enkelt å legge til nye funksjoner/bokser - videreutvikling</a:t>
            </a:r>
          </a:p>
          <a:p>
            <a:pPr marL="250031" indent="-250031">
              <a:buSzPct val="145000"/>
              <a:buChar char="-"/>
              <a:defRPr sz="1800"/>
            </a:pPr>
            <a:r>
              <a:t>Varslingsinstillinger</a:t>
            </a:r>
          </a:p>
          <a:p>
            <a:pPr lvl="1" marL="694531" indent="-250031">
              <a:buSzPct val="145000"/>
              <a:buChar char="-"/>
              <a:defRPr sz="1800"/>
            </a:pPr>
            <a:r>
              <a:t>På Epost eller push</a:t>
            </a:r>
          </a:p>
          <a:p>
            <a:pPr marL="250031" indent="-250031">
              <a:buSzPct val="145000"/>
              <a:buChar char="-"/>
              <a:defRPr sz="1800"/>
            </a:pPr>
            <a:r>
              <a:t>Pensumliste</a:t>
            </a:r>
          </a:p>
          <a:p>
            <a:pPr marL="250031" indent="-250031">
              <a:buSzPct val="145000"/>
              <a:buChar char="-"/>
              <a:defRPr sz="1800"/>
            </a:pPr>
            <a:r>
              <a:t>Tjenester og verktøy (personlige snarveier)</a:t>
            </a:r>
          </a:p>
          <a:p>
            <a:pPr lvl="1" marL="694531" indent="-250031">
              <a:buSzPct val="145000"/>
              <a:buChar char="-"/>
              <a:defRPr sz="1800"/>
            </a:pPr>
            <a:r>
              <a:t>Dette er kun et eksempel i testen. Her kan man selvfølgelig legge til andre ting, som eks. lenk til Inspera eller tjenester som er relevant for den spesifikke studenten. Kanskje studenten kan få tips på tjenester som er relevant for den enkeltes studie. Om du er Ny student får du tjenester som er relevant for deg.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3" name="Shape 273"/>
          <p:cNvSpPr/>
          <p:nvPr>
            <p:ph type="sldImg"/>
          </p:nvPr>
        </p:nvSpPr>
        <p:spPr>
          <a:prstGeom prst="rect">
            <a:avLst/>
          </a:prstGeom>
        </p:spPr>
        <p:txBody>
          <a:bodyPr/>
          <a:lstStyle/>
          <a:p>
            <a:pPr/>
          </a:p>
        </p:txBody>
      </p:sp>
      <p:sp>
        <p:nvSpPr>
          <p:cNvPr id="274" name="Shape 274"/>
          <p:cNvSpPr/>
          <p:nvPr>
            <p:ph type="body" sz="quarter" idx="1"/>
          </p:nvPr>
        </p:nvSpPr>
        <p:spPr>
          <a:prstGeom prst="rect">
            <a:avLst/>
          </a:prstGeom>
        </p:spPr>
        <p:txBody>
          <a:bodyPr/>
          <a:lstStyle/>
          <a:p>
            <a:pPr/>
            <a:r>
              <a:t>Martine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9" name="Shape 279"/>
          <p:cNvSpPr/>
          <p:nvPr>
            <p:ph type="sldImg"/>
          </p:nvPr>
        </p:nvSpPr>
        <p:spPr>
          <a:prstGeom prst="rect">
            <a:avLst/>
          </a:prstGeom>
        </p:spPr>
        <p:txBody>
          <a:bodyPr/>
          <a:lstStyle/>
          <a:p>
            <a:pPr/>
          </a:p>
        </p:txBody>
      </p:sp>
      <p:sp>
        <p:nvSpPr>
          <p:cNvPr id="280" name="Shape 280"/>
          <p:cNvSpPr/>
          <p:nvPr>
            <p:ph type="body" sz="quarter" idx="1"/>
          </p:nvPr>
        </p:nvSpPr>
        <p:spPr>
          <a:prstGeom prst="rect">
            <a:avLst/>
          </a:prstGeom>
        </p:spPr>
        <p:txBody>
          <a:bodyPr/>
          <a:lstStyle/>
          <a:p>
            <a:pPr defTabSz="546100">
              <a:lnSpc>
                <a:spcPct val="100000"/>
              </a:lnSpc>
              <a:defRPr sz="2000">
                <a:latin typeface="Lucida Grande"/>
                <a:ea typeface="Lucida Grande"/>
                <a:cs typeface="Lucida Grande"/>
                <a:sym typeface="Lucida Grande"/>
              </a:defRPr>
            </a:pPr>
            <a:r>
              <a:t>Martine</a:t>
            </a:r>
          </a:p>
          <a:p>
            <a:pPr defTabSz="546100">
              <a:lnSpc>
                <a:spcPct val="100000"/>
              </a:lnSpc>
              <a:defRPr sz="2000">
                <a:latin typeface="Lucida Grande"/>
                <a:ea typeface="Lucida Grande"/>
                <a:cs typeface="Lucida Grande"/>
                <a:sym typeface="Lucida Grande"/>
              </a:defRPr>
            </a:pPr>
          </a:p>
          <a:p>
            <a:pPr defTabSz="546100">
              <a:lnSpc>
                <a:spcPct val="100000"/>
              </a:lnSpc>
              <a:defRPr sz="2000">
                <a:latin typeface="Lucida Grande"/>
                <a:ea typeface="Lucida Grande"/>
                <a:cs typeface="Lucida Grande"/>
                <a:sym typeface="Lucida Grande"/>
              </a:defRPr>
            </a:pPr>
          </a:p>
          <a:p>
            <a:pPr defTabSz="546100">
              <a:lnSpc>
                <a:spcPct val="100000"/>
              </a:lnSpc>
              <a:defRPr sz="2000">
                <a:latin typeface="Lucida Grande"/>
                <a:ea typeface="Lucida Grande"/>
                <a:cs typeface="Lucida Grande"/>
                <a:sym typeface="Lucida Grande"/>
              </a:defRPr>
            </a:pPr>
            <a:r>
              <a:t>—</a:t>
            </a:r>
          </a:p>
          <a:p>
            <a:pPr defTabSz="546100">
              <a:lnSpc>
                <a:spcPct val="100000"/>
              </a:lnSpc>
              <a:defRPr sz="2000">
                <a:latin typeface="Lucida Grande"/>
                <a:ea typeface="Lucida Grande"/>
                <a:cs typeface="Lucida Grande"/>
                <a:sym typeface="Lucida Grande"/>
              </a:defRPr>
            </a:pPr>
            <a:r>
              <a:t>Ser at oppgavefristene fra Canvas er kommet inn i kalenderen – det er veldig praktisk! (P1, helt i starten)</a:t>
            </a:r>
          </a:p>
          <a:p>
            <a:pPr defTabSz="546100">
              <a:lnSpc>
                <a:spcPct val="100000"/>
              </a:lnSpc>
              <a:defRPr sz="2000">
                <a:latin typeface="Lucida Grande"/>
                <a:ea typeface="Lucida Grande"/>
                <a:cs typeface="Lucida Grande"/>
                <a:sym typeface="Lucida Grande"/>
              </a:defRPr>
            </a:pPr>
          </a:p>
          <a:p>
            <a:pPr defTabSz="546100">
              <a:lnSpc>
                <a:spcPct val="100000"/>
              </a:lnSpc>
              <a:defRPr sz="2000">
                <a:latin typeface="Lucida Grande"/>
                <a:ea typeface="Lucida Grande"/>
                <a:cs typeface="Lucida Grande"/>
                <a:sym typeface="Lucida Grande"/>
              </a:defRPr>
            </a:pPr>
            <a:r>
              <a:t>•	«alt sånn SiO-ting hadde vert sykt nice, det er litt sånn kronglete»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5" name="Shape 295"/>
          <p:cNvSpPr/>
          <p:nvPr>
            <p:ph type="sldImg"/>
          </p:nvPr>
        </p:nvSpPr>
        <p:spPr>
          <a:prstGeom prst="rect">
            <a:avLst/>
          </a:prstGeom>
        </p:spPr>
        <p:txBody>
          <a:bodyPr/>
          <a:lstStyle/>
          <a:p>
            <a:pPr/>
          </a:p>
        </p:txBody>
      </p:sp>
      <p:sp>
        <p:nvSpPr>
          <p:cNvPr id="296" name="Shape 296"/>
          <p:cNvSpPr/>
          <p:nvPr>
            <p:ph type="body" sz="quarter" idx="1"/>
          </p:nvPr>
        </p:nvSpPr>
        <p:spPr>
          <a:prstGeom prst="rect">
            <a:avLst/>
          </a:prstGeom>
        </p:spPr>
        <p:txBody>
          <a:bodyPr/>
          <a:lstStyle/>
          <a:p>
            <a:pPr/>
            <a:r>
              <a:t>Vi fikk mye positiv respons på ressursene som var samlet i prototypen</a:t>
            </a:r>
          </a:p>
          <a:p>
            <a:pPr/>
          </a:p>
          <a:p>
            <a:pPr marL="305593" indent="-305593">
              <a:buSzPct val="145000"/>
              <a:buChar char="-"/>
            </a:pPr>
            <a:r>
              <a:t>Dette kan jeg bruke som startside!</a:t>
            </a:r>
          </a:p>
          <a:p>
            <a:pPr marL="305593" indent="-305593">
              <a:buSzPct val="145000"/>
              <a:buChar char="-"/>
            </a:pPr>
            <a:r>
              <a:t>Liker dette godt, siden det er vanskelig å finne frem til en del ting i dag, særlig som ny</a:t>
            </a:r>
          </a:p>
          <a:p>
            <a:pPr marL="305593" indent="-305593">
              <a:buSzPct val="145000"/>
              <a:buChar char="-"/>
            </a:pPr>
            <a:r>
              <a:t>4 av 5 ga uttrykk for at de synes det var “smart med sånn lenkesamling!”. Den femte sa han ikke ville brukt det selv, siden han bruker bokmerker eller husker nettadressene i hodet, men at det sikkert kunne være fint for nye studenter.</a:t>
            </a:r>
          </a:p>
          <a:p>
            <a:pPr marL="305593" indent="-305593">
              <a:buSzPct val="145000"/>
              <a:buChar char="-"/>
            </a:pPr>
            <a:r>
              <a:t>Flere var også positive til at sidene gjorde det lettere å finne programvare. En av dem kommenterte at det er “såå mange som kjøper office”, så sidene har antagelig et potensial til å vise fram hva UiO har å by på.</a:t>
            </a:r>
          </a:p>
          <a:p>
            <a:pPr marL="305593" indent="-305593">
              <a:buSzPct val="145000"/>
              <a:buChar char="-"/>
            </a:pPr>
            <a:r>
              <a:t>Et par studenter kommenterte også et arbeid vi gjorde i våres:</a:t>
            </a:r>
          </a:p>
          <a:p>
            <a:pPr lvl="1" marL="750093" indent="-305593">
              <a:buSzPct val="145000"/>
              <a:buChar char="-"/>
            </a:pPr>
            <a:r>
              <a:t>Jeg har sett at oppgavefristene fra Canvas er kommet inn i kalenderen – det er veldig praktisk!</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1" name="Shape 301"/>
          <p:cNvSpPr/>
          <p:nvPr>
            <p:ph type="sldImg"/>
          </p:nvPr>
        </p:nvSpPr>
        <p:spPr>
          <a:prstGeom prst="rect">
            <a:avLst/>
          </a:prstGeom>
        </p:spPr>
        <p:txBody>
          <a:bodyPr/>
          <a:lstStyle/>
          <a:p>
            <a:pPr/>
          </a:p>
        </p:txBody>
      </p:sp>
      <p:sp>
        <p:nvSpPr>
          <p:cNvPr id="302" name="Shape 302"/>
          <p:cNvSpPr/>
          <p:nvPr>
            <p:ph type="body" sz="quarter" idx="1"/>
          </p:nvPr>
        </p:nvSpPr>
        <p:spPr>
          <a:prstGeom prst="rect">
            <a:avLst/>
          </a:prstGeom>
        </p:spPr>
        <p:txBody>
          <a:bodyPr/>
          <a:lstStyle/>
          <a:p>
            <a:pPr marL="480059" indent="-228600">
              <a:buSzPct val="100000"/>
              <a:buChar char="•"/>
            </a:pPr>
            <a:r>
              <a:t>Ida</a:t>
            </a:r>
          </a:p>
          <a:p>
            <a:pPr marL="480059" indent="-228600">
              <a:buSzPct val="100000"/>
              <a:buChar char="•"/>
            </a:pPr>
            <a:r>
              <a:t>En annen hypotese vi hadde var at studentene ønsker å få varsler direkte</a:t>
            </a:r>
          </a:p>
          <a:p>
            <a:pPr marL="480059" indent="-228600">
              <a:buSzPct val="100000"/>
              <a:buChar char="•"/>
            </a:pPr>
            <a:r>
              <a:t>Her er et eksempel på hvordan dette ble mottatt av en student på testdagen</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4" name="Shape 314"/>
          <p:cNvSpPr/>
          <p:nvPr>
            <p:ph type="sldImg"/>
          </p:nvPr>
        </p:nvSpPr>
        <p:spPr>
          <a:prstGeom prst="rect">
            <a:avLst/>
          </a:prstGeom>
        </p:spPr>
        <p:txBody>
          <a:bodyPr/>
          <a:lstStyle/>
          <a:p>
            <a:pPr/>
          </a:p>
        </p:txBody>
      </p:sp>
      <p:sp>
        <p:nvSpPr>
          <p:cNvPr id="315" name="Shape 315"/>
          <p:cNvSpPr/>
          <p:nvPr>
            <p:ph type="body" sz="quarter" idx="1"/>
          </p:nvPr>
        </p:nvSpPr>
        <p:spPr>
          <a:prstGeom prst="rect">
            <a:avLst/>
          </a:prstGeom>
        </p:spPr>
        <p:txBody>
          <a:bodyPr/>
          <a:lstStyle>
            <a:lvl1pPr marL="251459" indent="-251459">
              <a:buSzPct val="100000"/>
              <a:buAutoNum type="arabicPeriod" startAt="1"/>
            </a:lvl1pPr>
          </a:lstStyle>
          <a:p>
            <a:pPr/>
            <a:r>
              <a:t>Ida</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7" name="Shape 337"/>
          <p:cNvSpPr/>
          <p:nvPr>
            <p:ph type="sldImg"/>
          </p:nvPr>
        </p:nvSpPr>
        <p:spPr>
          <a:prstGeom prst="rect">
            <a:avLst/>
          </a:prstGeom>
        </p:spPr>
        <p:txBody>
          <a:bodyPr/>
          <a:lstStyle/>
          <a:p>
            <a:pPr/>
          </a:p>
        </p:txBody>
      </p:sp>
      <p:sp>
        <p:nvSpPr>
          <p:cNvPr id="338" name="Shape 338"/>
          <p:cNvSpPr/>
          <p:nvPr>
            <p:ph type="body" sz="quarter" idx="1"/>
          </p:nvPr>
        </p:nvSpPr>
        <p:spPr>
          <a:prstGeom prst="rect">
            <a:avLst/>
          </a:prstGeom>
        </p:spPr>
        <p:txBody>
          <a:bodyPr/>
          <a:lstStyle/>
          <a:p>
            <a:pPr marL="228600" indent="-228600">
              <a:buSzPct val="100000"/>
              <a:buChar char="•"/>
            </a:pPr>
            <a:r>
              <a:t>Martine</a:t>
            </a:r>
          </a:p>
          <a:p>
            <a:pPr marL="228600" indent="-228600">
              <a:buSzPct val="100000"/>
              <a:buChar char="•"/>
            </a:pPr>
            <a:r>
              <a:t>Hypotese 3: studentene ønsker personlige tilpasninger</a:t>
            </a:r>
          </a:p>
          <a:p>
            <a:pPr/>
          </a:p>
          <a:p>
            <a:pPr>
              <a:defRPr b="1"/>
            </a:pPr>
            <a:r>
              <a:t>Spørr Tomm - hvordan kan vi visa at automatiske persontilpasninger blev validert i testen?</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3" name="Shape 343"/>
          <p:cNvSpPr/>
          <p:nvPr>
            <p:ph type="sldImg"/>
          </p:nvPr>
        </p:nvSpPr>
        <p:spPr>
          <a:prstGeom prst="rect">
            <a:avLst/>
          </a:prstGeom>
        </p:spPr>
        <p:txBody>
          <a:bodyPr/>
          <a:lstStyle/>
          <a:p>
            <a:pPr/>
          </a:p>
        </p:txBody>
      </p:sp>
      <p:sp>
        <p:nvSpPr>
          <p:cNvPr id="344" name="Shape 344"/>
          <p:cNvSpPr/>
          <p:nvPr>
            <p:ph type="body" sz="quarter" idx="1"/>
          </p:nvPr>
        </p:nvSpPr>
        <p:spPr>
          <a:prstGeom prst="rect">
            <a:avLst/>
          </a:prstGeom>
        </p:spPr>
        <p:txBody>
          <a:bodyPr/>
          <a:lstStyle/>
          <a:p>
            <a:pPr marL="480059" indent="-228600">
              <a:buSzPct val="100000"/>
              <a:buChar char="•"/>
            </a:pPr>
            <a:r>
              <a:t>Martine</a:t>
            </a:r>
          </a:p>
          <a:p>
            <a:pPr marL="480059" indent="-228600">
              <a:buSzPct val="100000"/>
              <a:buChar char="•"/>
            </a:pPr>
            <a:r>
              <a:t>Men brukertestene viste at personliggjøring også kan gå for langt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5" name="Shape 355"/>
          <p:cNvSpPr/>
          <p:nvPr>
            <p:ph type="sldImg"/>
          </p:nvPr>
        </p:nvSpPr>
        <p:spPr>
          <a:prstGeom prst="rect">
            <a:avLst/>
          </a:prstGeom>
        </p:spPr>
        <p:txBody>
          <a:bodyPr/>
          <a:lstStyle/>
          <a:p>
            <a:pPr/>
          </a:p>
        </p:txBody>
      </p:sp>
      <p:sp>
        <p:nvSpPr>
          <p:cNvPr id="356" name="Shape 356"/>
          <p:cNvSpPr/>
          <p:nvPr>
            <p:ph type="body" sz="quarter" idx="1"/>
          </p:nvPr>
        </p:nvSpPr>
        <p:spPr>
          <a:prstGeom prst="rect">
            <a:avLst/>
          </a:prstGeom>
        </p:spPr>
        <p:txBody>
          <a:bodyPr/>
          <a:lstStyle/>
          <a:p>
            <a:pPr defTabSz="546100">
              <a:lnSpc>
                <a:spcPct val="100000"/>
              </a:lnSpc>
              <a:defRPr sz="2000">
                <a:latin typeface="Lucida Grande"/>
                <a:ea typeface="Lucida Grande"/>
                <a:cs typeface="Lucida Grande"/>
                <a:sym typeface="Lucida Grande"/>
              </a:defRPr>
            </a:pPr>
            <a:r>
              <a:t>Martine</a:t>
            </a:r>
          </a:p>
          <a:p>
            <a:pPr defTabSz="546100">
              <a:lnSpc>
                <a:spcPct val="100000"/>
              </a:lnSpc>
              <a:defRPr sz="2000">
                <a:latin typeface="Lucida Grande"/>
                <a:ea typeface="Lucida Grande"/>
                <a:cs typeface="Lucida Grande"/>
                <a:sym typeface="Lucida Grande"/>
              </a:defRPr>
            </a:pPr>
          </a:p>
          <a:p>
            <a:pPr defTabSz="546100">
              <a:lnSpc>
                <a:spcPct val="100000"/>
              </a:lnSpc>
              <a:defRPr sz="2000">
                <a:latin typeface="Lucida Grande"/>
                <a:ea typeface="Lucida Grande"/>
                <a:cs typeface="Lucida Grande"/>
                <a:sym typeface="Lucida Grande"/>
              </a:defRPr>
            </a:pPr>
            <a:r>
              <a:t>Her var studentene veldig samstemt, og kommentarene var av denne typen: </a:t>
            </a:r>
            <a:b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3" name="Shape 373"/>
          <p:cNvSpPr/>
          <p:nvPr>
            <p:ph type="sldImg"/>
          </p:nvPr>
        </p:nvSpPr>
        <p:spPr>
          <a:prstGeom prst="rect">
            <a:avLst/>
          </a:prstGeom>
        </p:spPr>
        <p:txBody>
          <a:bodyPr/>
          <a:lstStyle/>
          <a:p>
            <a:pPr/>
          </a:p>
        </p:txBody>
      </p:sp>
      <p:sp>
        <p:nvSpPr>
          <p:cNvPr id="374" name="Shape 374"/>
          <p:cNvSpPr/>
          <p:nvPr>
            <p:ph type="body" sz="quarter" idx="1"/>
          </p:nvPr>
        </p:nvSpPr>
        <p:spPr>
          <a:prstGeom prst="rect">
            <a:avLst/>
          </a:prstGeom>
        </p:spPr>
        <p:txBody>
          <a:bodyPr/>
          <a:lstStyle/>
          <a:p>
            <a:pPr defTabSz="546100">
              <a:lnSpc>
                <a:spcPct val="100000"/>
              </a:lnSpc>
              <a:defRPr sz="2000">
                <a:latin typeface="Lucida Grande"/>
                <a:ea typeface="Lucida Grande"/>
                <a:cs typeface="Lucida Grande"/>
                <a:sym typeface="Lucida Grande"/>
              </a:defRPr>
            </a:pPr>
            <a:r>
              <a:t>Ida</a:t>
            </a:r>
            <a:br/>
          </a:p>
          <a:p>
            <a:pPr marL="228600" indent="-228600" defTabSz="546100">
              <a:lnSpc>
                <a:spcPct val="100000"/>
              </a:lnSpc>
              <a:buSzPct val="100000"/>
              <a:buAutoNum type="arabicPeriod" startAt="1"/>
              <a:defRPr sz="2000">
                <a:latin typeface="Lucida Grande"/>
                <a:ea typeface="Lucida Grande"/>
                <a:cs typeface="Lucida Grande"/>
                <a:sym typeface="Lucida Grande"/>
              </a:defRPr>
            </a:pPr>
            <a:r>
              <a:t>muligheter - ønsker </a:t>
            </a:r>
          </a:p>
          <a:p>
            <a:pPr defTabSz="546100">
              <a:lnSpc>
                <a:spcPct val="100000"/>
              </a:lnSpc>
              <a:defRPr sz="2000">
                <a:latin typeface="Lucida Grande"/>
                <a:ea typeface="Lucida Grande"/>
                <a:cs typeface="Lucida Grande"/>
                <a:sym typeface="Lucida Grande"/>
              </a:defRPr>
            </a:pPr>
          </a:p>
          <a:p>
            <a:pPr defTabSz="546100">
              <a:lnSpc>
                <a:spcPct val="100000"/>
              </a:lnSpc>
              <a:defRPr sz="2000">
                <a:latin typeface="Lucida Grande"/>
                <a:ea typeface="Lucida Grande"/>
                <a:cs typeface="Lucida Grande"/>
                <a:sym typeface="Lucida Grande"/>
              </a:defRPr>
            </a:pPr>
            <a:r>
              <a:t>Ønsker å fargekode beskjed, slik som på emner i timeplanen.</a:t>
            </a:r>
          </a:p>
          <a:p>
            <a:pPr defTabSz="546100">
              <a:lnSpc>
                <a:spcPct val="100000"/>
              </a:lnSpc>
              <a:defRPr sz="2000">
                <a:latin typeface="Lucida Grande"/>
                <a:ea typeface="Lucida Grande"/>
                <a:cs typeface="Lucida Grande"/>
                <a:sym typeface="Lucida Grande"/>
              </a:defRPr>
            </a:pPr>
            <a:r>
              <a:t>Ønsker filtrering på varsler, slik at man kan velge hva man vil bli varslet om. </a:t>
            </a:r>
          </a:p>
          <a:p>
            <a:pPr defTabSz="546100">
              <a:lnSpc>
                <a:spcPct val="100000"/>
              </a:lnSpc>
              <a:defRPr sz="2000">
                <a:latin typeface="Lucida Grande"/>
                <a:ea typeface="Lucida Grande"/>
                <a:cs typeface="Lucida Grande"/>
                <a:sym typeface="Lucida Grande"/>
              </a:defRPr>
            </a:p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8" name="Shape 378"/>
          <p:cNvSpPr/>
          <p:nvPr>
            <p:ph type="sldImg"/>
          </p:nvPr>
        </p:nvSpPr>
        <p:spPr>
          <a:prstGeom prst="rect">
            <a:avLst/>
          </a:prstGeom>
        </p:spPr>
        <p:txBody>
          <a:bodyPr/>
          <a:lstStyle/>
          <a:p>
            <a:pPr/>
          </a:p>
        </p:txBody>
      </p:sp>
      <p:sp>
        <p:nvSpPr>
          <p:cNvPr id="379" name="Shape 379"/>
          <p:cNvSpPr/>
          <p:nvPr>
            <p:ph type="body" sz="quarter" idx="1"/>
          </p:nvPr>
        </p:nvSpPr>
        <p:spPr>
          <a:prstGeom prst="rect">
            <a:avLst/>
          </a:prstGeom>
        </p:spPr>
        <p:txBody>
          <a:bodyPr/>
          <a:lstStyle/>
          <a:p>
            <a:pPr/>
            <a:r>
              <a:t>Ida</a:t>
            </a:r>
          </a:p>
          <a:p>
            <a:pPr/>
          </a:p>
          <a:p>
            <a:pPr/>
            <a:r>
              <a:t>Kanske litt overraskande, da mange tror studentene bare er på mobil. </a:t>
            </a:r>
          </a:p>
          <a:p>
            <a:pPr/>
          </a:p>
          <a:p>
            <a:pPr/>
            <a:r>
              <a:t>Flere abonnerte på kalendern, men dem fleste foretrakk desktop. </a:t>
            </a:r>
          </a:p>
          <a:p>
            <a:p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2" name="Shape 382"/>
          <p:cNvSpPr/>
          <p:nvPr>
            <p:ph type="sldImg"/>
          </p:nvPr>
        </p:nvSpPr>
        <p:spPr>
          <a:prstGeom prst="rect">
            <a:avLst/>
          </a:prstGeom>
        </p:spPr>
        <p:txBody>
          <a:bodyPr/>
          <a:lstStyle/>
          <a:p>
            <a:pPr/>
          </a:p>
        </p:txBody>
      </p:sp>
      <p:sp>
        <p:nvSpPr>
          <p:cNvPr id="383" name="Shape 383"/>
          <p:cNvSpPr/>
          <p:nvPr>
            <p:ph type="body" sz="quarter" idx="1"/>
          </p:nvPr>
        </p:nvSpPr>
        <p:spPr>
          <a:prstGeom prst="rect">
            <a:avLst/>
          </a:prstGeom>
        </p:spPr>
        <p:txBody>
          <a:bodyPr/>
          <a:lstStyle/>
          <a:p>
            <a:pPr/>
          </a:p>
          <a:p>
            <a:pPr/>
          </a:p>
          <a:p>
            <a:pPr/>
          </a:p>
          <a:p>
            <a:pPr marL="228600" indent="-228600">
              <a:buSzPct val="100000"/>
              <a:buChar char="•"/>
            </a:pPr>
            <a:r>
              <a:t>snarveiene - også en fin mulighet til å fortelle studentene om de tingene de IKKE vet om</a:t>
            </a:r>
          </a:p>
          <a:p>
            <a:pPr lvl="1" marL="457200" indent="-228600">
              <a:buSzPct val="100000"/>
              <a:buChar char="•"/>
            </a:pPr>
            <a:r>
              <a:t>særlig relevant for nye studenter</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4" name="Shape 394"/>
          <p:cNvSpPr/>
          <p:nvPr>
            <p:ph type="sldImg"/>
          </p:nvPr>
        </p:nvSpPr>
        <p:spPr>
          <a:prstGeom prst="rect">
            <a:avLst/>
          </a:prstGeom>
        </p:spPr>
        <p:txBody>
          <a:bodyPr/>
          <a:lstStyle/>
          <a:p>
            <a:pPr/>
          </a:p>
        </p:txBody>
      </p:sp>
      <p:sp>
        <p:nvSpPr>
          <p:cNvPr id="395" name="Shape 395"/>
          <p:cNvSpPr/>
          <p:nvPr>
            <p:ph type="body" sz="quarter" idx="1"/>
          </p:nvPr>
        </p:nvSpPr>
        <p:spPr>
          <a:prstGeom prst="rect">
            <a:avLst/>
          </a:prstGeom>
        </p:spPr>
        <p:txBody>
          <a:bodyPr/>
          <a:lstStyle/>
          <a:p>
            <a:pPr/>
          </a:p>
          <a:p>
            <a:pPr marL="291041" indent="-291041">
              <a:buSzPct val="125000"/>
              <a:buChar char="•"/>
            </a:pPr>
            <a:r>
              <a:t>Prosessen videre</a:t>
            </a:r>
          </a:p>
          <a:p>
            <a:pPr marL="291041" indent="-291041">
              <a:buSzPct val="125000"/>
              <a:buChar char="•"/>
            </a:pPr>
            <a:r>
              <a:t>Vurdere funn - hva er lett å gjøre? Hva er ressurskrevende? Hvem må snakke sammen?</a:t>
            </a:r>
          </a:p>
          <a:p>
            <a:pPr marL="291041" indent="-291041">
              <a:buSzPct val="125000"/>
              <a:buChar char="•"/>
            </a:pPr>
            <a:r>
              <a:t>Hvilke endringer bør vi gjøre? </a:t>
            </a:r>
          </a:p>
          <a:p>
            <a:pPr marL="291041" indent="-291041">
              <a:buSzPct val="125000"/>
              <a:buChar char="•"/>
            </a:pPr>
            <a:r>
              <a:t>Teste igjen, jobbe iterativt og med brukerinvolvering</a:t>
            </a:r>
          </a:p>
          <a:p>
            <a:pPr/>
          </a:p>
          <a:p>
            <a:pPr/>
            <a:r>
              <a:t>——</a:t>
            </a:r>
          </a:p>
          <a:p>
            <a:pPr/>
            <a:r>
              <a:t>(Husk: Det er bare en litt avansert skisse for å teste antagelser - for å få vite mer - viktig å vite at dette ikke er ferdig eller perfekt eller et fullstendig løsningsforslag)</a:t>
            </a:r>
          </a:p>
          <a:p>
            <a:pPr/>
          </a:p>
          <a:p>
            <a:pPr marL="228600" indent="-228600">
              <a:buSzPct val="100000"/>
              <a:buChar char="•"/>
            </a:pPr>
            <a:r>
              <a:t>Nå etter sprinten ser vi verdi i at bygge videre på dette ”Mine studier” konseptet. </a:t>
            </a:r>
          </a:p>
          <a:p>
            <a:pPr lvl="1" marL="457200" indent="-228600">
              <a:buSzPct val="100000"/>
              <a:buChar char="•"/>
            </a:pPr>
            <a:r>
              <a:t>Men for å kunne gjøre det så trenger vi alle ulike parter med på laget (SKS, LINK, USIT osv). </a:t>
            </a:r>
          </a:p>
          <a:p>
            <a:pPr lvl="1" marL="457200" indent="-228600">
              <a:buSzPct val="100000"/>
              <a:buChar char="•"/>
            </a:pPr>
            <a:r>
              <a:t>Dette har varit en utmaning tidligere. Nå ser vi viktigheten av at fler får eierskap og at dem forskjellige perspektivene kommer med i prosessen. </a:t>
            </a:r>
          </a:p>
          <a:p>
            <a:pPr/>
          </a:p>
          <a:p>
            <a:pPr/>
          </a:p>
          <a:p>
            <a:p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0" name="Shape 400"/>
          <p:cNvSpPr/>
          <p:nvPr>
            <p:ph type="sldImg"/>
          </p:nvPr>
        </p:nvSpPr>
        <p:spPr>
          <a:prstGeom prst="rect">
            <a:avLst/>
          </a:prstGeom>
        </p:spPr>
        <p:txBody>
          <a:bodyPr/>
          <a:lstStyle/>
          <a:p>
            <a:pPr/>
          </a:p>
        </p:txBody>
      </p:sp>
      <p:sp>
        <p:nvSpPr>
          <p:cNvPr id="401" name="Shape 401"/>
          <p:cNvSpPr/>
          <p:nvPr>
            <p:ph type="body" sz="quarter" idx="1"/>
          </p:nvPr>
        </p:nvSpPr>
        <p:spPr>
          <a:prstGeom prst="rect">
            <a:avLst/>
          </a:prstGeom>
        </p:spPr>
        <p:txBody>
          <a:bodyPr/>
          <a:lstStyle/>
          <a:p>
            <a:pPr marL="228600" indent="-228600">
              <a:buSzPct val="100000"/>
              <a:buChar char="•"/>
            </a:pPr>
            <a:r>
              <a:t>Ida</a:t>
            </a:r>
          </a:p>
          <a:p>
            <a:pPr/>
            <a:r>
              <a:t>må gjøre det enkelt å sende meldinger for faglærere, hvis vi ikke gjør det vil ikke student løsningen fungere…</a:t>
            </a:r>
          </a:p>
          <a:p>
            <a:pPr/>
          </a:p>
          <a:p>
            <a:pPr marL="228600" indent="-228600">
              <a:buSzPct val="100000"/>
              <a:buChar char="•"/>
            </a:pPr>
            <a:r>
              <a:t>utfordring: informasjonsflyt mellom studenter, undervisere og administrativt ansatte</a:t>
            </a:r>
          </a:p>
          <a:p>
            <a:pPr lvl="1" marL="457200" indent="-228600">
              <a:buSzPct val="100000"/>
              <a:buChar char="•"/>
            </a:pPr>
            <a:r>
              <a:t>en av løsningsskissene hadde tegnet et grensesnitt for dette, men ble ikke med i den endelige prototypen (studenter ble valgt som målgruppe for prototypingen)</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Title Text"/>
          <p:cNvSpPr txBox="1"/>
          <p:nvPr>
            <p:ph type="title"/>
          </p:nvPr>
        </p:nvSpPr>
        <p:spPr>
          <a:xfrm>
            <a:off x="1778000" y="2298700"/>
            <a:ext cx="20828000" cy="4648200"/>
          </a:xfrm>
          <a:prstGeom prst="rect">
            <a:avLst/>
          </a:prstGeom>
        </p:spPr>
        <p:txBody>
          <a:bodyPr anchor="b"/>
          <a:lstStyle/>
          <a:p>
            <a:pPr/>
            <a:r>
              <a:t>Title Text</a:t>
            </a:r>
          </a:p>
        </p:txBody>
      </p:sp>
      <p:sp>
        <p:nvSpPr>
          <p:cNvPr id="12" name="Body Level One…"/>
          <p:cNvSpPr txBox="1"/>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Image"/>
          <p:cNvSpPr/>
          <p:nvPr>
            <p:ph type="pic" idx="13"/>
          </p:nvPr>
        </p:nvSpPr>
        <p:spPr>
          <a:xfrm>
            <a:off x="3125968" y="673100"/>
            <a:ext cx="18135601" cy="8737600"/>
          </a:xfrm>
          <a:prstGeom prst="rect">
            <a:avLst/>
          </a:prstGeom>
        </p:spPr>
        <p:txBody>
          <a:bodyPr lIns="91439" tIns="45719" rIns="91439" bIns="45719" anchor="t">
            <a:noAutofit/>
          </a:bodyPr>
          <a:lstStyle/>
          <a:p>
            <a:pPr/>
          </a:p>
        </p:txBody>
      </p:sp>
      <p:sp>
        <p:nvSpPr>
          <p:cNvPr id="21" name="Title Text"/>
          <p:cNvSpPr txBox="1"/>
          <p:nvPr>
            <p:ph type="title"/>
          </p:nvPr>
        </p:nvSpPr>
        <p:spPr>
          <a:xfrm>
            <a:off x="635000" y="9512300"/>
            <a:ext cx="23114000" cy="2006600"/>
          </a:xfrm>
          <a:prstGeom prst="rect">
            <a:avLst/>
          </a:prstGeom>
        </p:spPr>
        <p:txBody>
          <a:bodyPr anchor="b"/>
          <a:lstStyle/>
          <a:p>
            <a:pPr/>
            <a:r>
              <a:t>Title Text</a:t>
            </a:r>
          </a:p>
        </p:txBody>
      </p:sp>
      <p:sp>
        <p:nvSpPr>
          <p:cNvPr id="22" name="Body Level One…"/>
          <p:cNvSpPr txBox="1"/>
          <p:nvPr>
            <p:ph type="body" sz="quarter" idx="1"/>
          </p:nvPr>
        </p:nvSpPr>
        <p:spPr>
          <a:xfrm>
            <a:off x="635000" y="11442700"/>
            <a:ext cx="23114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1778000" y="4533900"/>
            <a:ext cx="20828000" cy="46482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Image"/>
          <p:cNvSpPr/>
          <p:nvPr>
            <p:ph type="pic" sz="half" idx="13"/>
          </p:nvPr>
        </p:nvSpPr>
        <p:spPr>
          <a:xfrm>
            <a:off x="13165980" y="952500"/>
            <a:ext cx="9525001" cy="11468100"/>
          </a:xfrm>
          <a:prstGeom prst="rect">
            <a:avLst/>
          </a:prstGeom>
        </p:spPr>
        <p:txBody>
          <a:bodyPr lIns="91439" tIns="45719" rIns="91439" bIns="45719" anchor="t">
            <a:noAutofit/>
          </a:bodyPr>
          <a:lstStyle/>
          <a:p>
            <a:pPr/>
          </a:p>
        </p:txBody>
      </p:sp>
      <p:sp>
        <p:nvSpPr>
          <p:cNvPr id="39" name="Title Text"/>
          <p:cNvSpPr txBox="1"/>
          <p:nvPr>
            <p:ph type="title"/>
          </p:nvPr>
        </p:nvSpPr>
        <p:spPr>
          <a:xfrm>
            <a:off x="1651000" y="952500"/>
            <a:ext cx="10223500" cy="5549900"/>
          </a:xfrm>
          <a:prstGeom prst="rect">
            <a:avLst/>
          </a:prstGeom>
        </p:spPr>
        <p:txBody>
          <a:bodyPr anchor="b"/>
          <a:lstStyle>
            <a:lvl1pPr>
              <a:defRPr sz="8400"/>
            </a:lvl1pPr>
          </a:lstStyle>
          <a:p>
            <a:pPr/>
            <a:r>
              <a:t>Title Text</a:t>
            </a:r>
          </a:p>
        </p:txBody>
      </p:sp>
      <p:sp>
        <p:nvSpPr>
          <p:cNvPr id="40" name="Body Level One…"/>
          <p:cNvSpPr txBox="1"/>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lvl1pPr>
              <a:defRPr sz="4800"/>
            </a:lvl1pPr>
            <a:lvl2pPr>
              <a:defRPr sz="4800"/>
            </a:lvl2pPr>
            <a:lvl3pPr>
              <a:defRPr sz="4800"/>
            </a:lvl3pPr>
            <a:lvl4pPr>
              <a:defRPr sz="4800"/>
            </a:lvl4pPr>
            <a:lvl5pPr>
              <a:defRPr sz="4800"/>
            </a:lvl5p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Image"/>
          <p:cNvSpPr/>
          <p:nvPr>
            <p:ph type="pic" sz="half" idx="13"/>
          </p:nvPr>
        </p:nvSpPr>
        <p:spPr>
          <a:xfrm>
            <a:off x="13169900" y="3149600"/>
            <a:ext cx="9525000" cy="9296400"/>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5" name="Body Level One…"/>
          <p:cNvSpPr txBox="1"/>
          <p:nvPr>
            <p:ph type="body" idx="1"/>
          </p:nvPr>
        </p:nvSpPr>
        <p:spPr>
          <a:xfrm>
            <a:off x="1689100" y="1778000"/>
            <a:ext cx="21005800" cy="10160000"/>
          </a:xfrm>
          <a:prstGeom prst="rect">
            <a:avLst/>
          </a:prstGeom>
        </p:spPr>
        <p:txBody>
          <a:bodyPr/>
          <a:lstStyle>
            <a:lvl1pPr>
              <a:defRPr sz="4800"/>
            </a:lvl1pPr>
            <a:lvl2pPr>
              <a:defRPr sz="4800"/>
            </a:lvl2pPr>
            <a:lvl3pPr>
              <a:defRPr sz="4800"/>
            </a:lvl3pPr>
            <a:lvl4pPr>
              <a:defRPr sz="4800"/>
            </a:lvl4pPr>
            <a:lvl5pPr>
              <a:defRPr sz="4800"/>
            </a:lvl5p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83" name="Image"/>
          <p:cNvSpPr/>
          <p:nvPr>
            <p:ph type="pic" sz="quarter" idx="13"/>
          </p:nvPr>
        </p:nvSpPr>
        <p:spPr>
          <a:xfrm>
            <a:off x="15760700" y="7048500"/>
            <a:ext cx="7404100" cy="5549900"/>
          </a:xfrm>
          <a:prstGeom prst="rect">
            <a:avLst/>
          </a:prstGeom>
        </p:spPr>
        <p:txBody>
          <a:bodyPr lIns="91439" tIns="45719" rIns="91439" bIns="45719" anchor="t">
            <a:noAutofit/>
          </a:bodyPr>
          <a:lstStyle/>
          <a:p>
            <a:pPr/>
          </a:p>
        </p:txBody>
      </p:sp>
      <p:sp>
        <p:nvSpPr>
          <p:cNvPr id="84" name="Image"/>
          <p:cNvSpPr/>
          <p:nvPr>
            <p:ph type="pic" sz="quarter" idx="14"/>
          </p:nvPr>
        </p:nvSpPr>
        <p:spPr>
          <a:xfrm>
            <a:off x="15760700" y="1130300"/>
            <a:ext cx="7404100" cy="5549900"/>
          </a:xfrm>
          <a:prstGeom prst="rect">
            <a:avLst/>
          </a:prstGeom>
        </p:spPr>
        <p:txBody>
          <a:bodyPr lIns="91439" tIns="45719" rIns="91439" bIns="45719" anchor="t">
            <a:noAutofit/>
          </a:bodyPr>
          <a:lstStyle/>
          <a:p>
            <a:pPr/>
          </a:p>
        </p:txBody>
      </p:sp>
      <p:sp>
        <p:nvSpPr>
          <p:cNvPr id="85" name="Image"/>
          <p:cNvSpPr/>
          <p:nvPr>
            <p:ph type="pic" idx="15"/>
          </p:nvPr>
        </p:nvSpPr>
        <p:spPr>
          <a:xfrm>
            <a:off x="1206500" y="1130300"/>
            <a:ext cx="14173200" cy="11468100"/>
          </a:xfrm>
          <a:prstGeom prst="rect">
            <a:avLst/>
          </a:prstGeom>
        </p:spPr>
        <p:txBody>
          <a:bodyPr lIns="91439" tIns="45719" rIns="91439" bIns="45719" anchor="t">
            <a:noAutofit/>
          </a:bodyPr>
          <a:lstStyle/>
          <a:p>
            <a:pP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3" name="–Johnny Appleseed"/>
          <p:cNvSpPr txBox="1"/>
          <p:nvPr>
            <p:ph type="body" sz="quarter" idx="13"/>
          </p:nvPr>
        </p:nvSpPr>
        <p:spPr>
          <a:xfrm>
            <a:off x="2387600" y="8953500"/>
            <a:ext cx="19621500" cy="585521"/>
          </a:xfrm>
          <a:prstGeom prst="rect">
            <a:avLst/>
          </a:prstGeom>
        </p:spPr>
        <p:txBody>
          <a:bodyPr anchor="t">
            <a:spAutoFit/>
          </a:bodyPr>
          <a:lstStyle>
            <a:lvl1pPr marL="0" indent="0" algn="ctr">
              <a:spcBef>
                <a:spcPts val="0"/>
              </a:spcBef>
              <a:buSzTx/>
              <a:buNone/>
              <a:defRPr i="1" sz="3200"/>
            </a:lvl1pPr>
          </a:lstStyle>
          <a:p>
            <a:pPr/>
            <a:r>
              <a:t>–Johnny Appleseed</a:t>
            </a:r>
          </a:p>
        </p:txBody>
      </p:sp>
      <p:sp>
        <p:nvSpPr>
          <p:cNvPr id="94" name="“Type a quote here.”"/>
          <p:cNvSpPr txBox="1"/>
          <p:nvPr>
            <p:ph type="body" sz="quarter" idx="14"/>
          </p:nvPr>
        </p:nvSpPr>
        <p:spPr>
          <a:xfrm>
            <a:off x="2387600" y="6076950"/>
            <a:ext cx="19621500" cy="825500"/>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pPr/>
            <a:r>
              <a:t>“Type a quote here.” </a:t>
            </a:r>
          </a:p>
        </p:txBody>
      </p:sp>
      <p:sp>
        <p:nvSpPr>
          <p:cNvPr id="9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2" name="Image"/>
          <p:cNvSpPr/>
          <p:nvPr>
            <p:ph type="pic" idx="13"/>
          </p:nvPr>
        </p:nvSpPr>
        <p:spPr>
          <a:xfrm>
            <a:off x="0" y="0"/>
            <a:ext cx="24384000" cy="13716000"/>
          </a:xfrm>
          <a:prstGeom prst="rect">
            <a:avLst/>
          </a:prstGeom>
        </p:spPr>
        <p:txBody>
          <a:bodyPr lIns="91439" tIns="45719" rIns="91439" bIns="45719" anchor="t">
            <a:noAutofit/>
          </a:bodyPr>
          <a:lstStyle/>
          <a:p>
            <a:pP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el och undertitel">
    <p:spTree>
      <p:nvGrpSpPr>
        <p:cNvPr id="1" name=""/>
        <p:cNvGrpSpPr/>
        <p:nvPr/>
      </p:nvGrpSpPr>
      <p:grpSpPr>
        <a:xfrm>
          <a:off x="0" y="0"/>
          <a:ext cx="0" cy="0"/>
          <a:chOff x="0" y="0"/>
          <a:chExt cx="0" cy="0"/>
        </a:xfrm>
      </p:grpSpPr>
      <p:sp>
        <p:nvSpPr>
          <p:cNvPr id="117" name="Title Text"/>
          <p:cNvSpPr txBox="1"/>
          <p:nvPr>
            <p:ph type="title"/>
          </p:nvPr>
        </p:nvSpPr>
        <p:spPr>
          <a:xfrm>
            <a:off x="4833937" y="2303859"/>
            <a:ext cx="14716126" cy="4643438"/>
          </a:xfrm>
          <a:prstGeom prst="rect">
            <a:avLst/>
          </a:prstGeom>
        </p:spPr>
        <p:txBody>
          <a:bodyPr lIns="71437" tIns="71437" rIns="71437" bIns="71437" anchor="b"/>
          <a:lstStyle>
            <a:lvl1pPr defTabSz="821531"/>
          </a:lstStyle>
          <a:p>
            <a:pPr/>
            <a:r>
              <a:t>Title Text</a:t>
            </a:r>
          </a:p>
        </p:txBody>
      </p:sp>
      <p:sp>
        <p:nvSpPr>
          <p:cNvPr id="118" name="Body Level One…"/>
          <p:cNvSpPr txBox="1"/>
          <p:nvPr>
            <p:ph type="body" sz="quarter" idx="1"/>
          </p:nvPr>
        </p:nvSpPr>
        <p:spPr>
          <a:xfrm>
            <a:off x="4833937" y="7090171"/>
            <a:ext cx="14716126" cy="1589486"/>
          </a:xfrm>
          <a:prstGeom prst="rect">
            <a:avLst/>
          </a:prstGeom>
        </p:spPr>
        <p:txBody>
          <a:bodyPr lIns="71437" tIns="71437" rIns="71437" bIns="71437" anchor="t"/>
          <a:lstStyle>
            <a:lvl1pPr marL="0" indent="0" algn="ctr" defTabSz="821531">
              <a:spcBef>
                <a:spcPts val="0"/>
              </a:spcBef>
              <a:buSzTx/>
              <a:buNone/>
            </a:lvl1pPr>
            <a:lvl2pPr marL="0" indent="0" algn="ctr" defTabSz="821531">
              <a:spcBef>
                <a:spcPts val="0"/>
              </a:spcBef>
              <a:buSzTx/>
              <a:buNone/>
            </a:lvl2pPr>
            <a:lvl3pPr marL="0" indent="0" algn="ctr" defTabSz="821531">
              <a:spcBef>
                <a:spcPts val="0"/>
              </a:spcBef>
              <a:buSzTx/>
              <a:buNone/>
            </a:lvl3pPr>
            <a:lvl4pPr marL="0" indent="0" algn="ctr" defTabSz="821531">
              <a:spcBef>
                <a:spcPts val="0"/>
              </a:spcBef>
              <a:buSzTx/>
              <a:buNone/>
            </a:lvl4pPr>
            <a:lvl5pPr marL="0" indent="0" algn="ctr" defTabSz="821531">
              <a:spcBef>
                <a:spcPts val="0"/>
              </a:spcBef>
              <a:buSzTx/>
              <a:buNone/>
            </a:lvl5pPr>
          </a:lstStyle>
          <a:p>
            <a:pPr/>
            <a:r>
              <a:t>Body Level One</a:t>
            </a:r>
          </a:p>
          <a:p>
            <a:pPr lvl="1"/>
            <a:r>
              <a:t>Body Level Two</a:t>
            </a:r>
          </a:p>
          <a:p>
            <a:pPr lvl="2"/>
            <a:r>
              <a:t>Body Level Three</a:t>
            </a:r>
          </a:p>
          <a:p>
            <a:pPr lvl="3"/>
            <a:r>
              <a:t>Body Level Four</a:t>
            </a:r>
          </a:p>
          <a:p>
            <a:pPr lvl="4"/>
            <a:r>
              <a:t>Body Level Five</a:t>
            </a:r>
          </a:p>
        </p:txBody>
      </p:sp>
      <p:sp>
        <p:nvSpPr>
          <p:cNvPr id="119" name="Slide Number"/>
          <p:cNvSpPr txBox="1"/>
          <p:nvPr>
            <p:ph type="sldNum" sz="quarter" idx="2"/>
          </p:nvPr>
        </p:nvSpPr>
        <p:spPr>
          <a:xfrm>
            <a:off x="11954103" y="13073062"/>
            <a:ext cx="466269" cy="477671"/>
          </a:xfrm>
          <a:prstGeom prst="rect">
            <a:avLst/>
          </a:prstGeom>
        </p:spPr>
        <p:txBody>
          <a:bodyPr lIns="71437" tIns="71437" rIns="71437" bIns="71437"/>
          <a:lstStyle>
            <a:lvl1pPr defTabSz="821531">
              <a:defRPr sz="2200">
                <a:latin typeface="Helvetica Neue Thin"/>
                <a:ea typeface="Helvetica Neue Thin"/>
                <a:cs typeface="Helvetica Neue Thin"/>
                <a:sym typeface="Helvetica Neue T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gray">
    <p:bg>
      <p:bgPr>
        <a:solidFill>
          <a:srgbClr val="6D6D6D"/>
        </a:solidFill>
      </p:bgPr>
    </p:bg>
    <p:spTree>
      <p:nvGrpSpPr>
        <p:cNvPr id="1" name=""/>
        <p:cNvGrpSpPr/>
        <p:nvPr/>
      </p:nvGrpSpPr>
      <p:grpSpPr>
        <a:xfrm>
          <a:off x="0" y="0"/>
          <a:ext cx="0" cy="0"/>
          <a:chOff x="0" y="0"/>
          <a:chExt cx="0" cy="0"/>
        </a:xfrm>
      </p:grpSpPr>
      <p:sp>
        <p:nvSpPr>
          <p:cNvPr id="126" name="Slide Number"/>
          <p:cNvSpPr txBox="1"/>
          <p:nvPr>
            <p:ph type="sldNum" sz="quarter" idx="2"/>
          </p:nvPr>
        </p:nvSpPr>
        <p:spPr>
          <a:xfrm>
            <a:off x="11957049" y="13011150"/>
            <a:ext cx="469901" cy="508000"/>
          </a:xfrm>
          <a:prstGeom prst="rect">
            <a:avLst/>
          </a:prstGeom>
        </p:spPr>
        <p:txBody>
          <a:bodyPr lIns="76200" tIns="76200" rIns="76200" bIns="76200"/>
          <a:lstStyle>
            <a:lvl1pPr defTabSz="819150">
              <a:defRPr>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1689100" y="355600"/>
            <a:ext cx="21005800" cy="228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1689100" y="3149600"/>
            <a:ext cx="21005800" cy="9296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defRPr b="0" sz="2400">
                <a:latin typeface="Helvetica Neue Light"/>
                <a:ea typeface="Helvetica Neue Light"/>
                <a:cs typeface="Helvetica Neue Light"/>
                <a:sym typeface="Helvetica Neue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transition xmlns:p14="http://schemas.microsoft.com/office/powerpoint/2010/main" spd="med" advClick="1"/>
  <p:txStyles>
    <p:titleStyle>
      <a:lvl1pPr marL="0" marR="0" indent="0" algn="ctr" defTabSz="825500" rtl="0" latinLnBrk="0">
        <a:lnSpc>
          <a:spcPct val="100000"/>
        </a:lnSpc>
        <a:spcBef>
          <a:spcPts val="0"/>
        </a:spcBef>
        <a:spcAft>
          <a:spcPts val="0"/>
        </a:spcAft>
        <a:buClrTx/>
        <a:buSzTx/>
        <a:buFontTx/>
        <a:buNone/>
        <a:tabLst/>
        <a:defRPr b="0" baseline="0" cap="none" i="0" spc="0" strike="noStrike" sz="11200" u="none">
          <a:ln>
            <a:noFill/>
          </a:ln>
          <a:solidFill>
            <a:srgbClr val="000000"/>
          </a:solidFill>
          <a:uFillTx/>
          <a:latin typeface="+mn-lt"/>
          <a:ea typeface="+mn-ea"/>
          <a:cs typeface="+mn-cs"/>
          <a:sym typeface="Helvetica Neue Medium"/>
        </a:defRPr>
      </a:lvl1pPr>
      <a:lvl2pPr marL="0" marR="0" indent="0" algn="ctr" defTabSz="825500" rtl="0" latinLnBrk="0">
        <a:lnSpc>
          <a:spcPct val="100000"/>
        </a:lnSpc>
        <a:spcBef>
          <a:spcPts val="0"/>
        </a:spcBef>
        <a:spcAft>
          <a:spcPts val="0"/>
        </a:spcAft>
        <a:buClrTx/>
        <a:buSzTx/>
        <a:buFontTx/>
        <a:buNone/>
        <a:tabLst/>
        <a:defRPr b="0" baseline="0" cap="none" i="0" spc="0" strike="noStrike" sz="11200" u="none">
          <a:ln>
            <a:noFill/>
          </a:ln>
          <a:solidFill>
            <a:srgbClr val="000000"/>
          </a:solidFill>
          <a:uFillTx/>
          <a:latin typeface="+mn-lt"/>
          <a:ea typeface="+mn-ea"/>
          <a:cs typeface="+mn-cs"/>
          <a:sym typeface="Helvetica Neue Medium"/>
        </a:defRPr>
      </a:lvl2pPr>
      <a:lvl3pPr marL="0" marR="0" indent="0" algn="ctr" defTabSz="825500" rtl="0" latinLnBrk="0">
        <a:lnSpc>
          <a:spcPct val="100000"/>
        </a:lnSpc>
        <a:spcBef>
          <a:spcPts val="0"/>
        </a:spcBef>
        <a:spcAft>
          <a:spcPts val="0"/>
        </a:spcAft>
        <a:buClrTx/>
        <a:buSzTx/>
        <a:buFontTx/>
        <a:buNone/>
        <a:tabLst/>
        <a:defRPr b="0" baseline="0" cap="none" i="0" spc="0" strike="noStrike" sz="11200" u="none">
          <a:ln>
            <a:noFill/>
          </a:ln>
          <a:solidFill>
            <a:srgbClr val="000000"/>
          </a:solidFill>
          <a:uFillTx/>
          <a:latin typeface="+mn-lt"/>
          <a:ea typeface="+mn-ea"/>
          <a:cs typeface="+mn-cs"/>
          <a:sym typeface="Helvetica Neue Medium"/>
        </a:defRPr>
      </a:lvl3pPr>
      <a:lvl4pPr marL="0" marR="0" indent="0" algn="ctr" defTabSz="825500" rtl="0" latinLnBrk="0">
        <a:lnSpc>
          <a:spcPct val="100000"/>
        </a:lnSpc>
        <a:spcBef>
          <a:spcPts val="0"/>
        </a:spcBef>
        <a:spcAft>
          <a:spcPts val="0"/>
        </a:spcAft>
        <a:buClrTx/>
        <a:buSzTx/>
        <a:buFontTx/>
        <a:buNone/>
        <a:tabLst/>
        <a:defRPr b="0" baseline="0" cap="none" i="0" spc="0" strike="noStrike" sz="11200" u="none">
          <a:ln>
            <a:noFill/>
          </a:ln>
          <a:solidFill>
            <a:srgbClr val="000000"/>
          </a:solidFill>
          <a:uFillTx/>
          <a:latin typeface="+mn-lt"/>
          <a:ea typeface="+mn-ea"/>
          <a:cs typeface="+mn-cs"/>
          <a:sym typeface="Helvetica Neue Medium"/>
        </a:defRPr>
      </a:lvl4pPr>
      <a:lvl5pPr marL="0" marR="0" indent="0" algn="ctr" defTabSz="825500" rtl="0" latinLnBrk="0">
        <a:lnSpc>
          <a:spcPct val="100000"/>
        </a:lnSpc>
        <a:spcBef>
          <a:spcPts val="0"/>
        </a:spcBef>
        <a:spcAft>
          <a:spcPts val="0"/>
        </a:spcAft>
        <a:buClrTx/>
        <a:buSzTx/>
        <a:buFontTx/>
        <a:buNone/>
        <a:tabLst/>
        <a:defRPr b="0" baseline="0" cap="none" i="0" spc="0" strike="noStrike" sz="11200" u="none">
          <a:ln>
            <a:noFill/>
          </a:ln>
          <a:solidFill>
            <a:srgbClr val="000000"/>
          </a:solidFill>
          <a:uFillTx/>
          <a:latin typeface="+mn-lt"/>
          <a:ea typeface="+mn-ea"/>
          <a:cs typeface="+mn-cs"/>
          <a:sym typeface="Helvetica Neue Medium"/>
        </a:defRPr>
      </a:lvl5pPr>
      <a:lvl6pPr marL="0" marR="0" indent="0" algn="ctr" defTabSz="825500" rtl="0" latinLnBrk="0">
        <a:lnSpc>
          <a:spcPct val="100000"/>
        </a:lnSpc>
        <a:spcBef>
          <a:spcPts val="0"/>
        </a:spcBef>
        <a:spcAft>
          <a:spcPts val="0"/>
        </a:spcAft>
        <a:buClrTx/>
        <a:buSzTx/>
        <a:buFontTx/>
        <a:buNone/>
        <a:tabLst/>
        <a:defRPr b="0" baseline="0" cap="none" i="0" spc="0" strike="noStrike" sz="11200" u="none">
          <a:ln>
            <a:noFill/>
          </a:ln>
          <a:solidFill>
            <a:srgbClr val="000000"/>
          </a:solidFill>
          <a:uFillTx/>
          <a:latin typeface="+mn-lt"/>
          <a:ea typeface="+mn-ea"/>
          <a:cs typeface="+mn-cs"/>
          <a:sym typeface="Helvetica Neue Medium"/>
        </a:defRPr>
      </a:lvl6pPr>
      <a:lvl7pPr marL="0" marR="0" indent="0" algn="ctr" defTabSz="825500" rtl="0" latinLnBrk="0">
        <a:lnSpc>
          <a:spcPct val="100000"/>
        </a:lnSpc>
        <a:spcBef>
          <a:spcPts val="0"/>
        </a:spcBef>
        <a:spcAft>
          <a:spcPts val="0"/>
        </a:spcAft>
        <a:buClrTx/>
        <a:buSzTx/>
        <a:buFontTx/>
        <a:buNone/>
        <a:tabLst/>
        <a:defRPr b="0" baseline="0" cap="none" i="0" spc="0" strike="noStrike" sz="11200" u="none">
          <a:ln>
            <a:noFill/>
          </a:ln>
          <a:solidFill>
            <a:srgbClr val="000000"/>
          </a:solidFill>
          <a:uFillTx/>
          <a:latin typeface="+mn-lt"/>
          <a:ea typeface="+mn-ea"/>
          <a:cs typeface="+mn-cs"/>
          <a:sym typeface="Helvetica Neue Medium"/>
        </a:defRPr>
      </a:lvl7pPr>
      <a:lvl8pPr marL="0" marR="0" indent="0" algn="ctr" defTabSz="825500" rtl="0" latinLnBrk="0">
        <a:lnSpc>
          <a:spcPct val="100000"/>
        </a:lnSpc>
        <a:spcBef>
          <a:spcPts val="0"/>
        </a:spcBef>
        <a:spcAft>
          <a:spcPts val="0"/>
        </a:spcAft>
        <a:buClrTx/>
        <a:buSzTx/>
        <a:buFontTx/>
        <a:buNone/>
        <a:tabLst/>
        <a:defRPr b="0" baseline="0" cap="none" i="0" spc="0" strike="noStrike" sz="11200" u="none">
          <a:ln>
            <a:noFill/>
          </a:ln>
          <a:solidFill>
            <a:srgbClr val="000000"/>
          </a:solidFill>
          <a:uFillTx/>
          <a:latin typeface="+mn-lt"/>
          <a:ea typeface="+mn-ea"/>
          <a:cs typeface="+mn-cs"/>
          <a:sym typeface="Helvetica Neue Medium"/>
        </a:defRPr>
      </a:lvl8pPr>
      <a:lvl9pPr marL="0" marR="0" indent="0" algn="ctr" defTabSz="825500" rtl="0" latinLnBrk="0">
        <a:lnSpc>
          <a:spcPct val="100000"/>
        </a:lnSpc>
        <a:spcBef>
          <a:spcPts val="0"/>
        </a:spcBef>
        <a:spcAft>
          <a:spcPts val="0"/>
        </a:spcAft>
        <a:buClrTx/>
        <a:buSzTx/>
        <a:buFontTx/>
        <a:buNone/>
        <a:tabLst/>
        <a:defRPr b="0" baseline="0" cap="none" i="0" spc="0" strike="noStrike" sz="11200" u="none">
          <a:ln>
            <a:noFill/>
          </a:ln>
          <a:solidFill>
            <a:srgbClr val="000000"/>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b="0" baseline="0" cap="none" i="0" spc="0" strike="noStrike" sz="5200" u="none">
          <a:ln>
            <a:noFill/>
          </a:ln>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b="0" baseline="0" cap="none" i="0" spc="0" strike="noStrike" sz="5200" u="none">
          <a:ln>
            <a:noFill/>
          </a:ln>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b="0" baseline="0" cap="none" i="0" spc="0" strike="noStrike" sz="5200" u="none">
          <a:ln>
            <a:noFill/>
          </a:ln>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b="0" baseline="0" cap="none" i="0" spc="0" strike="noStrike" sz="5200" u="none">
          <a:ln>
            <a:noFill/>
          </a:ln>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b="0" baseline="0" cap="none" i="0" spc="0" strike="noStrike" sz="5200" u="none">
          <a:ln>
            <a:noFill/>
          </a:ln>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b="0" baseline="0" cap="none" i="0" spc="0" strike="noStrike" sz="5200" u="none">
          <a:ln>
            <a:noFill/>
          </a:ln>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b="0" baseline="0" cap="none" i="0" spc="0" strike="noStrike" sz="5200" u="none">
          <a:ln>
            <a:noFill/>
          </a:ln>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b="0" baseline="0" cap="none" i="0" spc="0" strike="noStrike" sz="5200" u="none">
          <a:ln>
            <a:noFill/>
          </a:ln>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b="0" baseline="0" cap="none" i="0" spc="0" strike="noStrike" sz="5200" u="none">
          <a:ln>
            <a:noFill/>
          </a:ln>
          <a:solidFill>
            <a:srgbClr val="000000"/>
          </a:solidFill>
          <a:uFillTx/>
          <a:latin typeface="Helvetica Neue"/>
          <a:ea typeface="Helvetica Neue"/>
          <a:cs typeface="Helvetica Neue"/>
          <a:sym typeface="Helvetica Neue"/>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Helvetica Neue Light"/>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Helvetica Neue Light"/>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Helvetica Neue Light"/>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Helvetica Neue Light"/>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Helvetica Neue Light"/>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Helvetica Neue Light"/>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Helvetica Neue Light"/>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Helvetica Neue Light"/>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Helvetica Neue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video" Target="../media/media1.mp4"/><Relationship Id="rId4" Type="http://schemas.microsoft.com/office/2007/relationships/media" Target="../media/media1.mp4"/><Relationship Id="rId5" Type="http://schemas.openxmlformats.org/officeDocument/2006/relationships/image" Target="../media/image1.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1.tif"/></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2.tif"/></Relationships>

</file>

<file path=ppt/slides/_rels/slide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jpe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2.jpe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3.jpeg"/><Relationship Id="rId4" Type="http://schemas.openxmlformats.org/officeDocument/2006/relationships/image" Target="../media/image8.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image" Target="../media/image4.jpe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5.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6.jpe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7.jpe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image" Target="../media/image9.jpe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image" Target="../media/image10.jpe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image" Target="../media/image11.jpe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12.jpe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video" Target="../media/media2.mp4"/><Relationship Id="rId4" Type="http://schemas.microsoft.com/office/2007/relationships/media" Target="../media/media2.mp4"/><Relationship Id="rId5" Type="http://schemas.openxmlformats.org/officeDocument/2006/relationships/image" Target="../media/image9.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video" Target="../media/media3.mp4"/><Relationship Id="rId4" Type="http://schemas.microsoft.com/office/2007/relationships/media" Target="../media/media3.mp4"/><Relationship Id="rId5" Type="http://schemas.openxmlformats.org/officeDocument/2006/relationships/image" Target="../media/image10.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video" Target="../media/media4.mp4"/><Relationship Id="rId4" Type="http://schemas.microsoft.com/office/2007/relationships/media" Target="../media/media4.mp4"/><Relationship Id="rId5" Type="http://schemas.openxmlformats.org/officeDocument/2006/relationships/image" Target="../media/image11.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 Id="rId3" Type="http://schemas.openxmlformats.org/officeDocument/2006/relationships/image" Target="../media/image13.jpeg"/></Relationships>

</file>

<file path=ppt/slides/_rels/slide39.xml.rels><?xml version="1.0" encoding="UTF-8"?>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4"/>
        </a:solidFill>
      </p:bgPr>
    </p:bg>
    <p:spTree>
      <p:nvGrpSpPr>
        <p:cNvPr id="1" name=""/>
        <p:cNvGrpSpPr/>
        <p:nvPr/>
      </p:nvGrpSpPr>
      <p:grpSpPr>
        <a:xfrm>
          <a:off x="0" y="0"/>
          <a:ext cx="0" cy="0"/>
          <a:chOff x="0" y="0"/>
          <a:chExt cx="0" cy="0"/>
        </a:xfrm>
      </p:grpSpPr>
      <p:sp>
        <p:nvSpPr>
          <p:cNvPr id="135" name="Google Design Sprint"/>
          <p:cNvSpPr txBox="1"/>
          <p:nvPr>
            <p:ph type="title"/>
          </p:nvPr>
        </p:nvSpPr>
        <p:spPr>
          <a:xfrm>
            <a:off x="4833937" y="3303378"/>
            <a:ext cx="14716126" cy="4643438"/>
          </a:xfrm>
          <a:prstGeom prst="rect">
            <a:avLst/>
          </a:prstGeom>
        </p:spPr>
        <p:txBody>
          <a:bodyPr anchor="ctr"/>
          <a:lstStyle/>
          <a:p>
            <a:pPr/>
            <a:r>
              <a:t>Google Design Sprint</a:t>
            </a:r>
          </a:p>
        </p:txBody>
      </p:sp>
      <p:sp>
        <p:nvSpPr>
          <p:cNvPr id="136" name="Martine Eklund (UX)…"/>
          <p:cNvSpPr txBox="1"/>
          <p:nvPr/>
        </p:nvSpPr>
        <p:spPr>
          <a:xfrm>
            <a:off x="8603857" y="9493639"/>
            <a:ext cx="11072345" cy="193891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p>
            <a:pPr algn="r" defTabSz="805100">
              <a:defRPr b="0" sz="5880">
                <a:latin typeface="+mn-lt"/>
                <a:ea typeface="+mn-ea"/>
                <a:cs typeface="+mn-cs"/>
                <a:sym typeface="Helvetica Neue Medium"/>
              </a:defRPr>
            </a:pPr>
            <a:r>
              <a:t>Martine Eklund (UX)</a:t>
            </a:r>
          </a:p>
          <a:p>
            <a:pPr algn="r" defTabSz="805100">
              <a:defRPr b="0" sz="5880">
                <a:latin typeface="+mn-lt"/>
                <a:ea typeface="+mn-ea"/>
                <a:cs typeface="+mn-cs"/>
                <a:sym typeface="Helvetica Neue Medium"/>
              </a:defRPr>
            </a:pPr>
            <a:r>
              <a:t>Ida Krüger (UX)</a:t>
            </a:r>
          </a:p>
        </p:txBody>
      </p:sp>
      <p:grpSp>
        <p:nvGrpSpPr>
          <p:cNvPr id="139" name="Group"/>
          <p:cNvGrpSpPr/>
          <p:nvPr/>
        </p:nvGrpSpPr>
        <p:grpSpPr>
          <a:xfrm>
            <a:off x="5221388" y="5333843"/>
            <a:ext cx="19544868" cy="4643438"/>
            <a:chOff x="0" y="0"/>
            <a:chExt cx="19544866" cy="4643437"/>
          </a:xfrm>
        </p:grpSpPr>
        <p:sp>
          <p:nvSpPr>
            <p:cNvPr id="137" name="Line"/>
            <p:cNvSpPr/>
            <p:nvPr/>
          </p:nvSpPr>
          <p:spPr>
            <a:xfrm>
              <a:off x="0" y="1632651"/>
              <a:ext cx="14335572" cy="1"/>
            </a:xfrm>
            <a:prstGeom prst="line">
              <a:avLst/>
            </a:prstGeom>
            <a:noFill/>
            <a:ln w="127000" cap="flat">
              <a:solidFill>
                <a:srgbClr val="000000"/>
              </a:solidFill>
              <a:prstDash val="solid"/>
              <a:miter lim="400000"/>
            </a:ln>
            <a:effectLst/>
          </p:spPr>
          <p:txBody>
            <a:bodyPr wrap="square" lIns="0" tIns="0" rIns="0" bIns="0" numCol="1" anchor="ctr">
              <a:noAutofit/>
            </a:bodyPr>
            <a:lstStyle/>
            <a:p>
              <a:pPr>
                <a:defRPr b="0" sz="3200">
                  <a:solidFill>
                    <a:srgbClr val="FFFFFF"/>
                  </a:solidFill>
                  <a:latin typeface="+mn-lt"/>
                  <a:ea typeface="+mn-ea"/>
                  <a:cs typeface="+mn-cs"/>
                  <a:sym typeface="Helvetica Neue Medium"/>
                </a:defRPr>
              </a:pPr>
            </a:p>
          </p:txBody>
        </p:sp>
        <p:sp>
          <p:nvSpPr>
            <p:cNvPr id="138" name="September 2018"/>
            <p:cNvSpPr txBox="1"/>
            <p:nvPr/>
          </p:nvSpPr>
          <p:spPr>
            <a:xfrm>
              <a:off x="8472523" y="0"/>
              <a:ext cx="11072344" cy="464343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rmAutofit fontScale="100000" lnSpcReduction="0"/>
            </a:bodyPr>
            <a:lstStyle>
              <a:lvl1pPr algn="l" defTabSz="821531">
                <a:defRPr b="0" sz="6000">
                  <a:latin typeface="+mn-lt"/>
                  <a:ea typeface="+mn-ea"/>
                  <a:cs typeface="+mn-cs"/>
                  <a:sym typeface="Helvetica Neue Medium"/>
                </a:defRPr>
              </a:lvl1pPr>
            </a:lstStyle>
            <a:p>
              <a:pPr/>
              <a:r>
                <a:t>September 2018</a:t>
              </a:r>
            </a:p>
          </p:txBody>
        </p:sp>
      </p:gr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3" name="Truls_problem.mp4" descr="Truls_problem.mp4"/>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2693603" y="1515152"/>
            <a:ext cx="18996794" cy="10685696"/>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29195833" fill="hold"/>
                                        <p:tgtEl>
                                          <p:spTgt spid="143"/>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143"/>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4"/>
        </a:solidFill>
      </p:bgPr>
    </p:bg>
    <p:spTree>
      <p:nvGrpSpPr>
        <p:cNvPr id="1" name=""/>
        <p:cNvGrpSpPr/>
        <p:nvPr/>
      </p:nvGrpSpPr>
      <p:grpSpPr>
        <a:xfrm>
          <a:off x="0" y="0"/>
          <a:ext cx="0" cy="0"/>
          <a:chOff x="0" y="0"/>
          <a:chExt cx="0" cy="0"/>
        </a:xfrm>
      </p:grpSpPr>
      <p:sp>
        <p:nvSpPr>
          <p:cNvPr id="147" name="Hvorfor Google design sprint?"/>
          <p:cNvSpPr txBox="1"/>
          <p:nvPr>
            <p:ph type="title"/>
          </p:nvPr>
        </p:nvSpPr>
        <p:spPr>
          <a:xfrm>
            <a:off x="4833937" y="3737057"/>
            <a:ext cx="14716126" cy="4643439"/>
          </a:xfrm>
          <a:prstGeom prst="rect">
            <a:avLst/>
          </a:prstGeom>
        </p:spPr>
        <p:txBody>
          <a:bodyPr/>
          <a:lstStyle/>
          <a:p>
            <a:pPr/>
            <a:r>
              <a:t>Hvorfor Google design sprint?</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9" name="Image" descr="Image"/>
          <p:cNvPicPr>
            <a:picLocks noChangeAspect="1"/>
          </p:cNvPicPr>
          <p:nvPr/>
        </p:nvPicPr>
        <p:blipFill>
          <a:blip r:embed="rId3">
            <a:extLst/>
          </a:blip>
          <a:stretch>
            <a:fillRect/>
          </a:stretch>
        </p:blipFill>
        <p:spPr>
          <a:xfrm>
            <a:off x="3638475" y="-1367729"/>
            <a:ext cx="17107300" cy="12830474"/>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3" name="Image" descr="Image"/>
          <p:cNvPicPr>
            <a:picLocks noChangeAspect="1"/>
          </p:cNvPicPr>
          <p:nvPr/>
        </p:nvPicPr>
        <p:blipFill>
          <a:blip r:embed="rId3">
            <a:extLst/>
          </a:blip>
          <a:stretch>
            <a:fillRect/>
          </a:stretch>
        </p:blipFill>
        <p:spPr>
          <a:xfrm>
            <a:off x="3843021" y="-1636087"/>
            <a:ext cx="16698138" cy="12523604"/>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1" presetID="2" grpId="1" fill="hold">
                                  <p:stCondLst>
                                    <p:cond delay="500"/>
                                  </p:stCondLst>
                                  <p:iterate type="el" backwards="0">
                                    <p:tmAbs val="0"/>
                                  </p:iterate>
                                  <p:childTnLst>
                                    <p:set>
                                      <p:cBhvr>
                                        <p:cTn id="6" fill="hold"/>
                                        <p:tgtEl>
                                          <p:spTgt spid="153"/>
                                        </p:tgtEl>
                                        <p:attrNameLst>
                                          <p:attrName>style.visibility</p:attrName>
                                        </p:attrNameLst>
                                      </p:cBhvr>
                                      <p:to>
                                        <p:strVal val="visible"/>
                                      </p:to>
                                    </p:set>
                                    <p:anim calcmode="lin" valueType="num">
                                      <p:cBhvr>
                                        <p:cTn id="7" dur="1500" fill="hold"/>
                                        <p:tgtEl>
                                          <p:spTgt spid="153"/>
                                        </p:tgtEl>
                                        <p:attrNameLst>
                                          <p:attrName>ppt_x</p:attrName>
                                        </p:attrNameLst>
                                      </p:cBhvr>
                                      <p:tavLst>
                                        <p:tav tm="0">
                                          <p:val>
                                            <p:strVal val="#ppt_x"/>
                                          </p:val>
                                        </p:tav>
                                        <p:tav tm="100000">
                                          <p:val>
                                            <p:strVal val="#ppt_x"/>
                                          </p:val>
                                        </p:tav>
                                      </p:tavLst>
                                    </p:anim>
                                    <p:anim calcmode="lin" valueType="num">
                                      <p:cBhvr>
                                        <p:cTn id="8" dur="1500" fill="hold"/>
                                        <p:tgtEl>
                                          <p:spTgt spid="15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3" grpId="1"/>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 name="I en sprint samler man et tverrfaglig team"/>
          <p:cNvSpPr txBox="1"/>
          <p:nvPr>
            <p:ph type="title"/>
          </p:nvPr>
        </p:nvSpPr>
        <p:spPr>
          <a:xfrm>
            <a:off x="4174521" y="402842"/>
            <a:ext cx="16034958" cy="1264738"/>
          </a:xfrm>
          <a:prstGeom prst="rect">
            <a:avLst/>
          </a:prstGeom>
        </p:spPr>
        <p:txBody>
          <a:bodyPr/>
          <a:lstStyle>
            <a:lvl1pPr defTabSz="410765">
              <a:defRPr sz="6500"/>
            </a:lvl1pPr>
          </a:lstStyle>
          <a:p>
            <a:pPr/>
            <a:r>
              <a:t>I en sprint samler man et tverrfaglig team</a:t>
            </a:r>
          </a:p>
        </p:txBody>
      </p:sp>
      <p:pic>
        <p:nvPicPr>
          <p:cNvPr id="158" name="Artboard.png" descr="Artboard.png"/>
          <p:cNvPicPr>
            <a:picLocks noChangeAspect="1"/>
          </p:cNvPicPr>
          <p:nvPr/>
        </p:nvPicPr>
        <p:blipFill>
          <a:blip r:embed="rId3">
            <a:extLst/>
          </a:blip>
          <a:stretch>
            <a:fillRect/>
          </a:stretch>
        </p:blipFill>
        <p:spPr>
          <a:xfrm>
            <a:off x="360315" y="744651"/>
            <a:ext cx="24384001" cy="13716001"/>
          </a:xfrm>
          <a:prstGeom prst="rect">
            <a:avLst/>
          </a:prstGeom>
          <a:ln w="12700">
            <a:miter lim="400000"/>
          </a:ln>
        </p:spPr>
      </p:pic>
      <p:sp>
        <p:nvSpPr>
          <p:cNvPr id="159" name="Square"/>
          <p:cNvSpPr/>
          <p:nvPr/>
        </p:nvSpPr>
        <p:spPr>
          <a:xfrm>
            <a:off x="5623809" y="2691910"/>
            <a:ext cx="3174323" cy="3174324"/>
          </a:xfrm>
          <a:prstGeom prst="rect">
            <a:avLst/>
          </a:prstGeom>
          <a:solidFill>
            <a:srgbClr val="FFFFFF"/>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sp>
        <p:nvSpPr>
          <p:cNvPr id="160" name="Square"/>
          <p:cNvSpPr/>
          <p:nvPr/>
        </p:nvSpPr>
        <p:spPr>
          <a:xfrm>
            <a:off x="9971613" y="9369752"/>
            <a:ext cx="3174323" cy="3174324"/>
          </a:xfrm>
          <a:prstGeom prst="rect">
            <a:avLst/>
          </a:prstGeom>
          <a:solidFill>
            <a:srgbClr val="FFFFFF"/>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sp>
        <p:nvSpPr>
          <p:cNvPr id="161" name="Rectangle"/>
          <p:cNvSpPr/>
          <p:nvPr/>
        </p:nvSpPr>
        <p:spPr>
          <a:xfrm>
            <a:off x="5839998" y="9585942"/>
            <a:ext cx="3174323" cy="3360579"/>
          </a:xfrm>
          <a:prstGeom prst="rect">
            <a:avLst/>
          </a:prstGeom>
          <a:solidFill>
            <a:srgbClr val="FFFFFF"/>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sp>
        <p:nvSpPr>
          <p:cNvPr id="162" name="Rectangle"/>
          <p:cNvSpPr/>
          <p:nvPr/>
        </p:nvSpPr>
        <p:spPr>
          <a:xfrm>
            <a:off x="2909434" y="5922362"/>
            <a:ext cx="3174323" cy="3360580"/>
          </a:xfrm>
          <a:prstGeom prst="rect">
            <a:avLst/>
          </a:prstGeom>
          <a:solidFill>
            <a:srgbClr val="FFFFFF"/>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sp>
        <p:nvSpPr>
          <p:cNvPr id="163" name="Rectangle"/>
          <p:cNvSpPr/>
          <p:nvPr/>
        </p:nvSpPr>
        <p:spPr>
          <a:xfrm>
            <a:off x="9971613" y="2006936"/>
            <a:ext cx="3174323" cy="3360580"/>
          </a:xfrm>
          <a:prstGeom prst="rect">
            <a:avLst/>
          </a:prstGeom>
          <a:solidFill>
            <a:srgbClr val="FFFFFF"/>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sp>
        <p:nvSpPr>
          <p:cNvPr id="164" name="Rectangle"/>
          <p:cNvSpPr/>
          <p:nvPr/>
        </p:nvSpPr>
        <p:spPr>
          <a:xfrm>
            <a:off x="13863017" y="2325871"/>
            <a:ext cx="3938023" cy="3906402"/>
          </a:xfrm>
          <a:prstGeom prst="rect">
            <a:avLst/>
          </a:prstGeom>
          <a:solidFill>
            <a:srgbClr val="FFFFFF"/>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sp>
        <p:nvSpPr>
          <p:cNvPr id="165" name="Rectangle"/>
          <p:cNvSpPr/>
          <p:nvPr/>
        </p:nvSpPr>
        <p:spPr>
          <a:xfrm>
            <a:off x="17634317" y="5424582"/>
            <a:ext cx="3938023" cy="3906402"/>
          </a:xfrm>
          <a:prstGeom prst="rect">
            <a:avLst/>
          </a:prstGeom>
          <a:solidFill>
            <a:srgbClr val="FFFFFF"/>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sp>
        <p:nvSpPr>
          <p:cNvPr id="166" name="Rectangle"/>
          <p:cNvSpPr/>
          <p:nvPr/>
        </p:nvSpPr>
        <p:spPr>
          <a:xfrm>
            <a:off x="13980120" y="9003713"/>
            <a:ext cx="5550433" cy="3906402"/>
          </a:xfrm>
          <a:prstGeom prst="rect">
            <a:avLst/>
          </a:prstGeom>
          <a:solidFill>
            <a:srgbClr val="FFFFFF"/>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xit" nodeType="clickEffect" presetSubtype="0" presetID="1" grpId="1" fill="hold">
                                  <p:stCondLst>
                                    <p:cond delay="0"/>
                                  </p:stCondLst>
                                  <p:iterate type="el" backwards="0">
                                    <p:tmAbs val="0"/>
                                  </p:iterate>
                                  <p:childTnLst>
                                    <p:set>
                                      <p:cBhvr>
                                        <p:cTn id="6" fill="hold">
                                          <p:stCondLst>
                                            <p:cond delay="0"/>
                                          </p:stCondLst>
                                        </p:cTn>
                                        <p:tgtEl>
                                          <p:spTgt spid="159"/>
                                        </p:tgtEl>
                                        <p:attrNameLst>
                                          <p:attrName>style.visibility</p:attrName>
                                        </p:attrNameLst>
                                      </p:cBhvr>
                                      <p:to>
                                        <p:strVal val="hidden"/>
                                      </p:to>
                                    </p:set>
                                  </p:childTnLst>
                                </p:cTn>
                              </p:par>
                            </p:childTnLst>
                          </p:cTn>
                        </p:par>
                        <p:par>
                          <p:cTn id="7" fill="hold">
                            <p:stCondLst>
                              <p:cond delay="0"/>
                            </p:stCondLst>
                            <p:childTnLst>
                              <p:par>
                                <p:cTn id="8" presetClass="exit" nodeType="afterEffect" presetSubtype="0" presetID="1" grpId="2" fill="hold">
                                  <p:stCondLst>
                                    <p:cond delay="0"/>
                                  </p:stCondLst>
                                  <p:iterate type="el" backwards="0">
                                    <p:tmAbs val="0"/>
                                  </p:iterate>
                                  <p:childTnLst>
                                    <p:set>
                                      <p:cBhvr>
                                        <p:cTn id="9" fill="hold">
                                          <p:stCondLst>
                                            <p:cond delay="0"/>
                                          </p:stCondLst>
                                        </p:cTn>
                                        <p:tgtEl>
                                          <p:spTgt spid="161"/>
                                        </p:tgtEl>
                                        <p:attrNameLst>
                                          <p:attrName>style.visibility</p:attrName>
                                        </p:attrNameLst>
                                      </p:cBhvr>
                                      <p:to>
                                        <p:strVal val="hidden"/>
                                      </p:to>
                                    </p:set>
                                  </p:childTnLst>
                                </p:cTn>
                              </p:par>
                            </p:childTnLst>
                          </p:cTn>
                        </p:par>
                        <p:par>
                          <p:cTn id="10" fill="hold">
                            <p:stCondLst>
                              <p:cond delay="0"/>
                            </p:stCondLst>
                            <p:childTnLst>
                              <p:par>
                                <p:cTn id="11" presetClass="exit" nodeType="afterEffect" presetSubtype="0" presetID="1" grpId="3" fill="hold">
                                  <p:stCondLst>
                                    <p:cond delay="0"/>
                                  </p:stCondLst>
                                  <p:iterate type="el" backwards="0">
                                    <p:tmAbs val="0"/>
                                  </p:iterate>
                                  <p:childTnLst>
                                    <p:set>
                                      <p:cBhvr>
                                        <p:cTn id="12" fill="hold">
                                          <p:stCondLst>
                                            <p:cond delay="0"/>
                                          </p:stCondLst>
                                        </p:cTn>
                                        <p:tgtEl>
                                          <p:spTgt spid="162"/>
                                        </p:tgtEl>
                                        <p:attrNameLst>
                                          <p:attrName>style.visibility</p:attrName>
                                        </p:attrNameLst>
                                      </p:cBhvr>
                                      <p:to>
                                        <p:strVal val="hidden"/>
                                      </p:to>
                                    </p:set>
                                  </p:childTnLst>
                                </p:cTn>
                              </p:par>
                            </p:childTnLst>
                          </p:cTn>
                        </p:par>
                        <p:par>
                          <p:cTn id="13" fill="hold">
                            <p:stCondLst>
                              <p:cond delay="0"/>
                            </p:stCondLst>
                            <p:childTnLst>
                              <p:par>
                                <p:cTn id="14" presetClass="exit" nodeType="afterEffect" presetSubtype="0" presetID="1" grpId="4" fill="hold">
                                  <p:stCondLst>
                                    <p:cond delay="0"/>
                                  </p:stCondLst>
                                  <p:iterate type="el" backwards="0">
                                    <p:tmAbs val="0"/>
                                  </p:iterate>
                                  <p:childTnLst>
                                    <p:set>
                                      <p:cBhvr>
                                        <p:cTn id="15" fill="hold">
                                          <p:stCondLst>
                                            <p:cond delay="0"/>
                                          </p:stCondLst>
                                        </p:cTn>
                                        <p:tgtEl>
                                          <p:spTgt spid="160"/>
                                        </p:tgtEl>
                                        <p:attrNameLst>
                                          <p:attrName>style.visibility</p:attrName>
                                        </p:attrNameLst>
                                      </p:cBhvr>
                                      <p:to>
                                        <p:strVal val="hidden"/>
                                      </p:to>
                                    </p:set>
                                  </p:childTnLst>
                                </p:cTn>
                              </p:par>
                            </p:childTnLst>
                          </p:cTn>
                        </p:par>
                        <p:par>
                          <p:cTn id="16" fill="hold">
                            <p:stCondLst>
                              <p:cond delay="0"/>
                            </p:stCondLst>
                            <p:childTnLst>
                              <p:par>
                                <p:cTn id="17" presetClass="exit" nodeType="afterEffect" presetSubtype="0" presetID="1" grpId="5" fill="hold">
                                  <p:stCondLst>
                                    <p:cond delay="0"/>
                                  </p:stCondLst>
                                  <p:iterate type="el" backwards="0">
                                    <p:tmAbs val="0"/>
                                  </p:iterate>
                                  <p:childTnLst>
                                    <p:set>
                                      <p:cBhvr>
                                        <p:cTn id="18" fill="hold">
                                          <p:stCondLst>
                                            <p:cond delay="0"/>
                                          </p:stCondLst>
                                        </p:cTn>
                                        <p:tgtEl>
                                          <p:spTgt spid="163"/>
                                        </p:tgtEl>
                                        <p:attrNameLst>
                                          <p:attrName>style.visibility</p:attrName>
                                        </p:attrNameLst>
                                      </p:cBhvr>
                                      <p:to>
                                        <p:strVal val="hidden"/>
                                      </p:to>
                                    </p:set>
                                  </p:childTnLst>
                                </p:cTn>
                              </p:par>
                            </p:childTnLst>
                          </p:cTn>
                        </p:par>
                        <p:par>
                          <p:cTn id="19" fill="hold">
                            <p:stCondLst>
                              <p:cond delay="0"/>
                            </p:stCondLst>
                            <p:childTnLst>
                              <p:par>
                                <p:cTn id="20" presetClass="exit" nodeType="afterEffect" presetSubtype="0" presetID="1" grpId="6" fill="hold">
                                  <p:stCondLst>
                                    <p:cond delay="0"/>
                                  </p:stCondLst>
                                  <p:iterate type="el" backwards="0">
                                    <p:tmAbs val="0"/>
                                  </p:iterate>
                                  <p:childTnLst>
                                    <p:set>
                                      <p:cBhvr>
                                        <p:cTn id="21" fill="hold">
                                          <p:stCondLst>
                                            <p:cond delay="0"/>
                                          </p:stCondLst>
                                        </p:cTn>
                                        <p:tgtEl>
                                          <p:spTgt spid="164"/>
                                        </p:tgtEl>
                                        <p:attrNameLst>
                                          <p:attrName>style.visibility</p:attrName>
                                        </p:attrNameLst>
                                      </p:cBhvr>
                                      <p:to>
                                        <p:strVal val="hidden"/>
                                      </p:to>
                                    </p:set>
                                  </p:childTnLst>
                                </p:cTn>
                              </p:par>
                            </p:childTnLst>
                          </p:cTn>
                        </p:par>
                        <p:par>
                          <p:cTn id="22" fill="hold">
                            <p:stCondLst>
                              <p:cond delay="0"/>
                            </p:stCondLst>
                            <p:childTnLst>
                              <p:par>
                                <p:cTn id="23" presetClass="exit" nodeType="afterEffect" presetSubtype="0" presetID="1" grpId="7" fill="hold">
                                  <p:stCondLst>
                                    <p:cond delay="200"/>
                                  </p:stCondLst>
                                  <p:iterate type="el" backwards="0">
                                    <p:tmAbs val="0"/>
                                  </p:iterate>
                                  <p:childTnLst>
                                    <p:set>
                                      <p:cBhvr>
                                        <p:cTn id="24" fill="hold">
                                          <p:stCondLst>
                                            <p:cond delay="0"/>
                                          </p:stCondLst>
                                        </p:cTn>
                                        <p:tgtEl>
                                          <p:spTgt spid="165"/>
                                        </p:tgtEl>
                                        <p:attrNameLst>
                                          <p:attrName>style.visibility</p:attrName>
                                        </p:attrNameLst>
                                      </p:cBhvr>
                                      <p:to>
                                        <p:strVal val="hidden"/>
                                      </p:to>
                                    </p:set>
                                  </p:childTnLst>
                                </p:cTn>
                              </p:par>
                            </p:childTnLst>
                          </p:cTn>
                        </p:par>
                        <p:par>
                          <p:cTn id="25" fill="hold">
                            <p:stCondLst>
                              <p:cond delay="200"/>
                            </p:stCondLst>
                            <p:childTnLst>
                              <p:par>
                                <p:cTn id="26" presetClass="exit" nodeType="afterEffect" presetSubtype="0" presetID="1" grpId="8" fill="hold">
                                  <p:stCondLst>
                                    <p:cond delay="300"/>
                                  </p:stCondLst>
                                  <p:iterate type="el" backwards="0">
                                    <p:tmAbs val="0"/>
                                  </p:iterate>
                                  <p:childTnLst>
                                    <p:set>
                                      <p:cBhvr>
                                        <p:cTn id="27" fill="hold">
                                          <p:stCondLst>
                                            <p:cond delay="0"/>
                                          </p:stCondLst>
                                        </p:cTn>
                                        <p:tgtEl>
                                          <p:spTgt spid="166"/>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9" grpId="1"/>
      <p:bldP build="whole" bldLvl="1" animBg="1" rev="0" advAuto="0" spid="165" grpId="7"/>
      <p:bldP build="whole" bldLvl="1" animBg="1" rev="0" advAuto="0" spid="163" grpId="5"/>
      <p:bldP build="whole" bldLvl="1" animBg="1" rev="0" advAuto="0" spid="161" grpId="2"/>
      <p:bldP build="whole" bldLvl="1" animBg="1" rev="0" advAuto="0" spid="160" grpId="4"/>
      <p:bldP build="whole" bldLvl="1" animBg="1" rev="0" advAuto="0" spid="166" grpId="8"/>
      <p:bldP build="whole" bldLvl="1" animBg="1" rev="0" advAuto="0" spid="162" grpId="3"/>
      <p:bldP build="whole" bldLvl="1" animBg="1" rev="0" advAuto="0" spid="164" grpId="6"/>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0" name="I en sprint samler man et tverrfaglig team"/>
          <p:cNvSpPr txBox="1"/>
          <p:nvPr>
            <p:ph type="ctrTitle"/>
          </p:nvPr>
        </p:nvSpPr>
        <p:spPr>
          <a:xfrm>
            <a:off x="4174521" y="402842"/>
            <a:ext cx="16034958" cy="1264738"/>
          </a:xfrm>
          <a:prstGeom prst="rect">
            <a:avLst/>
          </a:prstGeom>
        </p:spPr>
        <p:txBody>
          <a:bodyPr lIns="71437" tIns="71437" rIns="71437" bIns="71437"/>
          <a:lstStyle>
            <a:lvl1pPr defTabSz="410765">
              <a:defRPr sz="6500"/>
            </a:lvl1pPr>
          </a:lstStyle>
          <a:p>
            <a:pPr/>
            <a:r>
              <a:t>I en sprint samler man et tverrfaglig team</a:t>
            </a:r>
          </a:p>
        </p:txBody>
      </p:sp>
      <p:pic>
        <p:nvPicPr>
          <p:cNvPr id="171" name="sprint-deltagere.png" descr="sprint-deltagere.png"/>
          <p:cNvPicPr>
            <a:picLocks noChangeAspect="1"/>
          </p:cNvPicPr>
          <p:nvPr/>
        </p:nvPicPr>
        <p:blipFill>
          <a:blip r:embed="rId3">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5" name="utviklingssirkel1.png" descr="utviklingssirkel1.png"/>
          <p:cNvPicPr>
            <a:picLocks noChangeAspect="1"/>
          </p:cNvPicPr>
          <p:nvPr/>
        </p:nvPicPr>
        <p:blipFill>
          <a:blip r:embed="rId3">
            <a:extLst/>
          </a:blip>
          <a:stretch>
            <a:fillRect/>
          </a:stretch>
        </p:blipFill>
        <p:spPr>
          <a:xfrm>
            <a:off x="0" y="4732"/>
            <a:ext cx="24384000" cy="13706535"/>
          </a:xfrm>
          <a:prstGeom prst="rect">
            <a:avLst/>
          </a:prstGeom>
          <a:ln w="12700">
            <a:miter lim="400000"/>
          </a:ln>
        </p:spPr>
      </p:pic>
      <p:pic>
        <p:nvPicPr>
          <p:cNvPr id="176" name="utviklingssirkel2-overlay.png" descr="utviklingssirkel2-overlay.png"/>
          <p:cNvPicPr>
            <a:picLocks noChangeAspect="1"/>
          </p:cNvPicPr>
          <p:nvPr/>
        </p:nvPicPr>
        <p:blipFill>
          <a:blip r:embed="rId4">
            <a:extLst/>
          </a:blip>
          <a:stretch>
            <a:fillRect/>
          </a:stretch>
        </p:blipFill>
        <p:spPr>
          <a:xfrm>
            <a:off x="127000" y="131732"/>
            <a:ext cx="24384000" cy="13706535"/>
          </a:xfrm>
          <a:prstGeom prst="rect">
            <a:avLst/>
          </a:prstGeom>
          <a:ln w="12700">
            <a:miter lim="400000"/>
          </a:ln>
        </p:spPr>
      </p:pic>
      <p:pic>
        <p:nvPicPr>
          <p:cNvPr id="177" name="Image" descr="Image"/>
          <p:cNvPicPr>
            <a:picLocks noChangeAspect="1"/>
          </p:cNvPicPr>
          <p:nvPr/>
        </p:nvPicPr>
        <p:blipFill>
          <a:blip r:embed="rId5">
            <a:extLst/>
          </a:blip>
          <a:stretch>
            <a:fillRect/>
          </a:stretch>
        </p:blipFill>
        <p:spPr>
          <a:xfrm rot="10800000">
            <a:off x="6667058" y="6694498"/>
            <a:ext cx="1920442" cy="2359005"/>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xit" nodeType="clickEffect" presetSubtype="6" presetID="18" grpId="1" fill="hold">
                                  <p:stCondLst>
                                    <p:cond delay="0"/>
                                  </p:stCondLst>
                                  <p:iterate type="el" backwards="0">
                                    <p:tmAbs val="0"/>
                                  </p:iterate>
                                  <p:childTnLst>
                                    <p:animEffect filter="strips(downRight)" transition="out">
                                      <p:cBhvr>
                                        <p:cTn id="6" dur="1500" fill="hold"/>
                                        <p:tgtEl>
                                          <p:spTgt spid="176"/>
                                        </p:tgtEl>
                                      </p:cBhvr>
                                    </p:animEffect>
                                    <p:set>
                                      <p:cBhvr>
                                        <p:cTn id="7" fill="hold">
                                          <p:stCondLst>
                                            <p:cond delay="1499"/>
                                          </p:stCondLst>
                                        </p:cTn>
                                        <p:tgtEl>
                                          <p:spTgt spid="176"/>
                                        </p:tgtEl>
                                        <p:attrNameLst>
                                          <p:attrName>style.visibility</p:attrName>
                                        </p:attrNameLst>
                                      </p:cBhvr>
                                      <p:to>
                                        <p:strVal val="hidden"/>
                                      </p:to>
                                    </p:set>
                                  </p:childTnLst>
                                </p:cTn>
                              </p:par>
                            </p:childTnLst>
                          </p:cTn>
                        </p:par>
                        <p:par>
                          <p:cTn id="8" fill="hold">
                            <p:stCondLst>
                              <p:cond delay="1500"/>
                            </p:stCondLst>
                            <p:childTnLst>
                              <p:par>
                                <p:cTn id="9" presetClass="entr" nodeType="afterEffect" presetSubtype="6" presetID="18" grpId="2" fill="hold">
                                  <p:stCondLst>
                                    <p:cond delay="0"/>
                                  </p:stCondLst>
                                  <p:iterate type="el" backwards="0">
                                    <p:tmAbs val="0"/>
                                  </p:iterate>
                                  <p:childTnLst>
                                    <p:set>
                                      <p:cBhvr>
                                        <p:cTn id="10" fill="hold"/>
                                        <p:tgtEl>
                                          <p:spTgt spid="177"/>
                                        </p:tgtEl>
                                        <p:attrNameLst>
                                          <p:attrName>style.visibility</p:attrName>
                                        </p:attrNameLst>
                                      </p:cBhvr>
                                      <p:to>
                                        <p:strVal val="visible"/>
                                      </p:to>
                                    </p:set>
                                    <p:animEffect filter="strips(downRight)" transition="in">
                                      <p:cBhvr>
                                        <p:cTn id="11" dur="700"/>
                                        <p:tgtEl>
                                          <p:spTgt spid="17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76" grpId="1"/>
      <p:bldP build="whole" bldLvl="1" animBg="1" rev="0" advAuto="0" spid="177" grpId="2"/>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4"/>
        </a:solidFill>
      </p:bgPr>
    </p:bg>
    <p:spTree>
      <p:nvGrpSpPr>
        <p:cNvPr id="1" name=""/>
        <p:cNvGrpSpPr/>
        <p:nvPr/>
      </p:nvGrpSpPr>
      <p:grpSpPr>
        <a:xfrm>
          <a:off x="0" y="0"/>
          <a:ext cx="0" cy="0"/>
          <a:chOff x="0" y="0"/>
          <a:chExt cx="0" cy="0"/>
        </a:xfrm>
      </p:grpSpPr>
      <p:sp>
        <p:nvSpPr>
          <p:cNvPr id="181" name="Lynversjon…"/>
          <p:cNvSpPr txBox="1"/>
          <p:nvPr>
            <p:ph type="title"/>
          </p:nvPr>
        </p:nvSpPr>
        <p:spPr>
          <a:xfrm>
            <a:off x="4101770" y="4536281"/>
            <a:ext cx="16180460" cy="4643438"/>
          </a:xfrm>
          <a:prstGeom prst="rect">
            <a:avLst/>
          </a:prstGeom>
        </p:spPr>
        <p:txBody>
          <a:bodyPr/>
          <a:lstStyle/>
          <a:p>
            <a:pPr defTabSz="805100">
              <a:defRPr sz="14700"/>
            </a:pPr>
            <a:r>
              <a:t>Lynversjon </a:t>
            </a:r>
          </a:p>
          <a:p>
            <a:pPr defTabSz="805100">
              <a:defRPr sz="14700"/>
            </a:pPr>
            <a:r>
              <a:t>av sprinten</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5" name="Body"/>
          <p:cNvSpPr txBox="1"/>
          <p:nvPr>
            <p:ph type="body" sz="quarter" idx="1"/>
          </p:nvPr>
        </p:nvSpPr>
        <p:spPr>
          <a:prstGeom prst="rect">
            <a:avLst/>
          </a:prstGeom>
        </p:spPr>
        <p:txBody>
          <a:bodyPr/>
          <a:lstStyle/>
          <a:p>
            <a:pPr/>
          </a:p>
        </p:txBody>
      </p:sp>
      <p:pic>
        <p:nvPicPr>
          <p:cNvPr id="186" name="Image" descr="Image"/>
          <p:cNvPicPr>
            <a:picLocks noChangeAspect="1"/>
          </p:cNvPicPr>
          <p:nvPr/>
        </p:nvPicPr>
        <p:blipFill>
          <a:blip r:embed="rId3">
            <a:extLst/>
          </a:blip>
          <a:stretch>
            <a:fillRect/>
          </a:stretch>
        </p:blipFill>
        <p:spPr>
          <a:xfrm>
            <a:off x="4599373" y="2602775"/>
            <a:ext cx="15779505" cy="8510450"/>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0" name="Ekspert_SH.jpg" descr="Ekspert_SH.jpg"/>
          <p:cNvPicPr>
            <a:picLocks noChangeAspect="1"/>
          </p:cNvPicPr>
          <p:nvPr/>
        </p:nvPicPr>
        <p:blipFill>
          <a:blip r:embed="rId3">
            <a:extLst/>
          </a:blip>
          <a:stretch>
            <a:fillRect/>
          </a:stretch>
        </p:blipFill>
        <p:spPr>
          <a:xfrm>
            <a:off x="-90042" y="-990600"/>
            <a:ext cx="24564084" cy="18423062"/>
          </a:xfrm>
          <a:prstGeom prst="rect">
            <a:avLst/>
          </a:prstGeom>
          <a:ln w="12700">
            <a:miter lim="400000"/>
          </a:ln>
        </p:spPr>
      </p:pic>
      <p:sp>
        <p:nvSpPr>
          <p:cNvPr id="191" name="Lytt til ekspertene"/>
          <p:cNvSpPr/>
          <p:nvPr/>
        </p:nvSpPr>
        <p:spPr>
          <a:xfrm>
            <a:off x="17559114" y="7181831"/>
            <a:ext cx="5848369" cy="5848369"/>
          </a:xfrm>
          <a:prstGeom prst="ellipse">
            <a:avLst/>
          </a:prstGeom>
          <a:solidFill>
            <a:srgbClr val="3A88FE"/>
          </a:solidFill>
          <a:ln w="12700">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5800">
                <a:solidFill>
                  <a:srgbClr val="FFFFFF"/>
                </a:solidFill>
                <a:effectLst>
                  <a:outerShdw sx="100000" sy="100000" kx="0" ky="0" algn="b" rotWithShape="0" blurRad="38100" dist="12700" dir="5400000">
                    <a:srgbClr val="000000">
                      <a:alpha val="50000"/>
                    </a:srgbClr>
                  </a:outerShdw>
                </a:effectLst>
              </a:defRPr>
            </a:lvl1pPr>
          </a:lstStyle>
          <a:p>
            <a:pPr/>
            <a:r>
              <a:t>Lytt til ekspertene</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5" name="2 HKV-lapper-in-action.JPG" descr="2 HKV-lapper-in-action.JPG"/>
          <p:cNvPicPr>
            <a:picLocks noChangeAspect="1"/>
          </p:cNvPicPr>
          <p:nvPr/>
        </p:nvPicPr>
        <p:blipFill>
          <a:blip r:embed="rId3">
            <a:extLst/>
          </a:blip>
          <a:stretch>
            <a:fillRect/>
          </a:stretch>
        </p:blipFill>
        <p:spPr>
          <a:xfrm>
            <a:off x="-1" y="-2286000"/>
            <a:ext cx="24384001" cy="18288000"/>
          </a:xfrm>
          <a:prstGeom prst="rect">
            <a:avLst/>
          </a:prstGeom>
          <a:ln w="12700">
            <a:miter lim="400000"/>
          </a:ln>
        </p:spPr>
      </p:pic>
      <p:sp>
        <p:nvSpPr>
          <p:cNvPr id="196" name="Kartlegg utfordringen - bestem fokus"/>
          <p:cNvSpPr/>
          <p:nvPr/>
        </p:nvSpPr>
        <p:spPr>
          <a:xfrm>
            <a:off x="911076" y="275766"/>
            <a:ext cx="4347035" cy="4347034"/>
          </a:xfrm>
          <a:prstGeom prst="ellipse">
            <a:avLst/>
          </a:prstGeom>
          <a:solidFill>
            <a:srgbClr val="3A88FE"/>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defTabSz="546100">
              <a:defRPr sz="4400">
                <a:solidFill>
                  <a:srgbClr val="FFFFFF"/>
                </a:solidFill>
                <a:effectLst>
                  <a:outerShdw sx="100000" sy="100000" kx="0" ky="0" algn="b" rotWithShape="0" blurRad="38100" dist="12700" dir="5400000">
                    <a:srgbClr val="000000">
                      <a:alpha val="50000"/>
                    </a:srgbClr>
                  </a:outerShdw>
                </a:effectLst>
              </a:defRPr>
            </a:lvl1pPr>
          </a:lstStyle>
          <a:p>
            <a:pPr/>
            <a:r>
              <a:t>Kartlegg utfordringen - bestem fokus</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0" name="sprintmaal.jpg" descr="sprintmaal.jpg"/>
          <p:cNvPicPr>
            <a:picLocks noChangeAspect="1"/>
          </p:cNvPicPr>
          <p:nvPr/>
        </p:nvPicPr>
        <p:blipFill>
          <a:blip r:embed="rId3">
            <a:extLst/>
          </a:blip>
          <a:stretch>
            <a:fillRect/>
          </a:stretch>
        </p:blipFill>
        <p:spPr>
          <a:xfrm>
            <a:off x="-190500" y="-1694890"/>
            <a:ext cx="25424656" cy="19068490"/>
          </a:xfrm>
          <a:prstGeom prst="rect">
            <a:avLst/>
          </a:prstGeom>
          <a:ln w="12700">
            <a:miter lim="400000"/>
          </a:ln>
        </p:spPr>
      </p:pic>
      <p:sp>
        <p:nvSpPr>
          <p:cNvPr id="201" name="Hvor skal vi – og hva kan hindre oss?"/>
          <p:cNvSpPr/>
          <p:nvPr/>
        </p:nvSpPr>
        <p:spPr>
          <a:xfrm>
            <a:off x="452214" y="8131726"/>
            <a:ext cx="5431874" cy="5431874"/>
          </a:xfrm>
          <a:prstGeom prst="ellipse">
            <a:avLst/>
          </a:prstGeom>
          <a:solidFill>
            <a:srgbClr val="3A88FE"/>
          </a:solidFill>
          <a:ln w="12700">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5800">
                <a:solidFill>
                  <a:srgbClr val="FFFFFF"/>
                </a:solidFill>
                <a:effectLst>
                  <a:outerShdw sx="100000" sy="100000" kx="0" ky="0" algn="b" rotWithShape="0" blurRad="38100" dist="12700" dir="5400000">
                    <a:srgbClr val="000000">
                      <a:alpha val="50000"/>
                    </a:srgbClr>
                  </a:outerShdw>
                </a:effectLst>
              </a:defRPr>
            </a:lvl1pPr>
          </a:lstStyle>
          <a:p>
            <a:pPr/>
            <a:r>
              <a:t>Hvor skal vi – og hva kan hindre oss?</a:t>
            </a:r>
          </a:p>
        </p:txBody>
      </p:sp>
      <p:pic>
        <p:nvPicPr>
          <p:cNvPr id="202" name="Image" descr="Image"/>
          <p:cNvPicPr>
            <a:picLocks noChangeAspect="1"/>
          </p:cNvPicPr>
          <p:nvPr/>
        </p:nvPicPr>
        <p:blipFill>
          <a:blip r:embed="rId4">
            <a:extLst/>
          </a:blip>
          <a:stretch>
            <a:fillRect/>
          </a:stretch>
        </p:blipFill>
        <p:spPr>
          <a:xfrm>
            <a:off x="7545633" y="5061567"/>
            <a:ext cx="16401530" cy="9219794"/>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pic>
        <p:nvPicPr>
          <p:cNvPr id="206" name="4 tirsdag inspirasjon.jpg" descr="4 tirsdag inspirasjon.jpg"/>
          <p:cNvPicPr>
            <a:picLocks noChangeAspect="1"/>
          </p:cNvPicPr>
          <p:nvPr/>
        </p:nvPicPr>
        <p:blipFill>
          <a:blip r:embed="rId3">
            <a:extLst/>
          </a:blip>
          <a:stretch>
            <a:fillRect/>
          </a:stretch>
        </p:blipFill>
        <p:spPr>
          <a:xfrm>
            <a:off x="-46137" y="-2031504"/>
            <a:ext cx="24924377" cy="18693283"/>
          </a:xfrm>
          <a:prstGeom prst="rect">
            <a:avLst/>
          </a:prstGeom>
          <a:ln w="12700">
            <a:miter lim="400000"/>
          </a:ln>
        </p:spPr>
      </p:pic>
      <p:sp>
        <p:nvSpPr>
          <p:cNvPr id="207" name="Inspirasjon fra andre løsninger"/>
          <p:cNvSpPr/>
          <p:nvPr/>
        </p:nvSpPr>
        <p:spPr>
          <a:xfrm>
            <a:off x="2391246" y="929363"/>
            <a:ext cx="5444921" cy="5444921"/>
          </a:xfrm>
          <a:prstGeom prst="ellipse">
            <a:avLst/>
          </a:prstGeom>
          <a:solidFill>
            <a:srgbClr val="3A88FE"/>
          </a:solidFill>
          <a:ln w="12700">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5300">
                <a:solidFill>
                  <a:srgbClr val="FFFFFF"/>
                </a:solidFill>
                <a:effectLst>
                  <a:outerShdw sx="100000" sy="100000" kx="0" ky="0" algn="b" rotWithShape="0" blurRad="38100" dist="12700" dir="5400000">
                    <a:srgbClr val="000000">
                      <a:alpha val="50000"/>
                    </a:srgbClr>
                  </a:outerShdw>
                </a:effectLst>
              </a:defRPr>
            </a:lvl1pPr>
          </a:lstStyle>
          <a:p>
            <a:pPr/>
            <a:r>
              <a:t>Inspirasjon fra andre løsninger</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pic>
        <p:nvPicPr>
          <p:cNvPr id="211" name="Sprint-7.jpg" descr="Sprint-7.jpg"/>
          <p:cNvPicPr>
            <a:picLocks noChangeAspect="1"/>
          </p:cNvPicPr>
          <p:nvPr/>
        </p:nvPicPr>
        <p:blipFill>
          <a:blip r:embed="rId3">
            <a:extLst/>
          </a:blip>
          <a:stretch>
            <a:fillRect/>
          </a:stretch>
        </p:blipFill>
        <p:spPr>
          <a:xfrm>
            <a:off x="-3112" y="-394492"/>
            <a:ext cx="24390224" cy="16257584"/>
          </a:xfrm>
          <a:prstGeom prst="rect">
            <a:avLst/>
          </a:prstGeom>
          <a:ln w="12700">
            <a:miter lim="400000"/>
          </a:ln>
        </p:spPr>
      </p:pic>
      <p:sp>
        <p:nvSpPr>
          <p:cNvPr id="212" name="Skisse ut ideer alene, sammen"/>
          <p:cNvSpPr/>
          <p:nvPr/>
        </p:nvSpPr>
        <p:spPr>
          <a:xfrm>
            <a:off x="613692" y="409109"/>
            <a:ext cx="7058491" cy="7058491"/>
          </a:xfrm>
          <a:prstGeom prst="ellipse">
            <a:avLst/>
          </a:prstGeom>
          <a:solidFill>
            <a:srgbClr val="3A88FE"/>
          </a:solidFill>
          <a:ln w="12700">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6400">
                <a:solidFill>
                  <a:srgbClr val="FFFFFF"/>
                </a:solidFill>
                <a:effectLst>
                  <a:outerShdw sx="100000" sy="100000" kx="0" ky="0" algn="b" rotWithShape="0" blurRad="38100" dist="12700" dir="5400000">
                    <a:srgbClr val="000000">
                      <a:alpha val="50000"/>
                    </a:srgbClr>
                  </a:outerShdw>
                </a:effectLst>
              </a:defRPr>
            </a:lvl1pPr>
          </a:lstStyle>
          <a:p>
            <a:pPr/>
            <a:r>
              <a:t>Skisse ut ideer alene, sammen</a:t>
            </a:r>
          </a:p>
        </p:txBody>
      </p:sp>
    </p:spTree>
  </p:cSld>
  <p:clrMapOvr>
    <a:masterClrMapping/>
  </p:clrMapOvr>
  <p:transition xmlns:p14="http://schemas.microsoft.com/office/powerpoint/2010/main" spd="slow"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pic>
        <p:nvPicPr>
          <p:cNvPr id="216" name="Sprint-1.jpg" descr="Sprint-1.jpg"/>
          <p:cNvPicPr>
            <a:picLocks noChangeAspect="1"/>
          </p:cNvPicPr>
          <p:nvPr/>
        </p:nvPicPr>
        <p:blipFill>
          <a:blip r:embed="rId3">
            <a:extLst/>
          </a:blip>
          <a:stretch>
            <a:fillRect/>
          </a:stretch>
        </p:blipFill>
        <p:spPr>
          <a:xfrm>
            <a:off x="-42274" y="-1298183"/>
            <a:ext cx="24468548" cy="16312367"/>
          </a:xfrm>
          <a:prstGeom prst="rect">
            <a:avLst/>
          </a:prstGeom>
          <a:ln w="12700">
            <a:miter lim="400000"/>
          </a:ln>
        </p:spPr>
      </p:pic>
      <p:sp>
        <p:nvSpPr>
          <p:cNvPr id="217" name="Stegvis skisseprosess"/>
          <p:cNvSpPr/>
          <p:nvPr/>
        </p:nvSpPr>
        <p:spPr>
          <a:xfrm>
            <a:off x="17129447" y="447209"/>
            <a:ext cx="5701823" cy="5701824"/>
          </a:xfrm>
          <a:prstGeom prst="ellipse">
            <a:avLst/>
          </a:prstGeom>
          <a:solidFill>
            <a:srgbClr val="3A88FE"/>
          </a:solidFill>
          <a:ln w="12700">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6000">
                <a:solidFill>
                  <a:srgbClr val="FFFFFF"/>
                </a:solidFill>
                <a:effectLst>
                  <a:outerShdw sx="100000" sy="100000" kx="0" ky="0" algn="b" rotWithShape="0" blurRad="38100" dist="12700" dir="5400000">
                    <a:srgbClr val="000000">
                      <a:alpha val="50000"/>
                    </a:srgbClr>
                  </a:outerShdw>
                </a:effectLst>
              </a:defRPr>
            </a:lvl1pPr>
          </a:lstStyle>
          <a:p>
            <a:pPr/>
            <a:r>
              <a:t>Stegvis skisseprosess</a:t>
            </a:r>
          </a:p>
        </p:txBody>
      </p:sp>
    </p:spTree>
  </p:cSld>
  <p:clrMapOvr>
    <a:masterClrMapping/>
  </p:clrMapOvr>
  <p:transition xmlns:p14="http://schemas.microsoft.com/office/powerpoint/2010/main" spd="slow"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pic>
        <p:nvPicPr>
          <p:cNvPr id="221" name="Sprint-16.jpg" descr="Sprint-16.jpg"/>
          <p:cNvPicPr>
            <a:picLocks noChangeAspect="1"/>
          </p:cNvPicPr>
          <p:nvPr/>
        </p:nvPicPr>
        <p:blipFill>
          <a:blip r:embed="rId3">
            <a:extLst/>
          </a:blip>
          <a:stretch>
            <a:fillRect/>
          </a:stretch>
        </p:blipFill>
        <p:spPr>
          <a:xfrm>
            <a:off x="-183482" y="-2822743"/>
            <a:ext cx="24750964" cy="16500643"/>
          </a:xfrm>
          <a:prstGeom prst="rect">
            <a:avLst/>
          </a:prstGeom>
          <a:ln w="12700">
            <a:miter lim="400000"/>
          </a:ln>
        </p:spPr>
      </p:pic>
      <p:sp>
        <p:nvSpPr>
          <p:cNvPr id="222" name="“Gallerirunde” – i stillhet"/>
          <p:cNvSpPr/>
          <p:nvPr/>
        </p:nvSpPr>
        <p:spPr>
          <a:xfrm>
            <a:off x="4303814" y="7080613"/>
            <a:ext cx="5885279" cy="5885279"/>
          </a:xfrm>
          <a:prstGeom prst="ellipse">
            <a:avLst/>
          </a:prstGeom>
          <a:solidFill>
            <a:srgbClr val="3A88FE"/>
          </a:solidFill>
          <a:ln w="12700">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6000">
                <a:solidFill>
                  <a:srgbClr val="FFFFFF"/>
                </a:solidFill>
                <a:effectLst>
                  <a:outerShdw sx="100000" sy="100000" kx="0" ky="0" algn="b" rotWithShape="0" blurRad="38100" dist="12700" dir="5400000">
                    <a:srgbClr val="000000">
                      <a:alpha val="50000"/>
                    </a:srgbClr>
                  </a:outerShdw>
                </a:effectLst>
              </a:defRPr>
            </a:lvl1pPr>
          </a:lstStyle>
          <a:p>
            <a:pPr/>
            <a:r>
              <a:t>“Gallerirunde” – i stillhet</a:t>
            </a:r>
          </a:p>
        </p:txBody>
      </p:sp>
    </p:spTree>
  </p:cSld>
  <p:clrMapOvr>
    <a:masterClrMapping/>
  </p:clrMapOvr>
  <p:transition xmlns:p14="http://schemas.microsoft.com/office/powerpoint/2010/main" spd="slow"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6" name="Sprint-19.jpg" descr="Sprint-19.jpg"/>
          <p:cNvPicPr>
            <a:picLocks noChangeAspect="1"/>
          </p:cNvPicPr>
          <p:nvPr/>
        </p:nvPicPr>
        <p:blipFill>
          <a:blip r:embed="rId2">
            <a:extLst/>
          </a:blip>
          <a:stretch>
            <a:fillRect/>
          </a:stretch>
        </p:blipFill>
        <p:spPr>
          <a:xfrm>
            <a:off x="-104520" y="-409153"/>
            <a:ext cx="24593040" cy="16395359"/>
          </a:xfrm>
          <a:prstGeom prst="rect">
            <a:avLst/>
          </a:prstGeom>
          <a:ln w="12700">
            <a:miter lim="400000"/>
          </a:ln>
        </p:spPr>
      </p:pic>
      <p:sp>
        <p:nvSpPr>
          <p:cNvPr id="227" name="Gjennomgang av hver løsningsskisse"/>
          <p:cNvSpPr/>
          <p:nvPr/>
        </p:nvSpPr>
        <p:spPr>
          <a:xfrm>
            <a:off x="2629912" y="7180547"/>
            <a:ext cx="5885279" cy="5885279"/>
          </a:xfrm>
          <a:prstGeom prst="ellipse">
            <a:avLst/>
          </a:prstGeom>
          <a:solidFill>
            <a:srgbClr val="3A88FE"/>
          </a:solidFill>
          <a:ln w="12700">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5600">
                <a:solidFill>
                  <a:srgbClr val="FFFFFF"/>
                </a:solidFill>
                <a:effectLst>
                  <a:outerShdw sx="100000" sy="100000" kx="0" ky="0" algn="b" rotWithShape="0" blurRad="38100" dist="12700" dir="5400000">
                    <a:srgbClr val="000000">
                      <a:alpha val="50000"/>
                    </a:srgbClr>
                  </a:outerShdw>
                </a:effectLst>
              </a:defRPr>
            </a:lvl1pPr>
          </a:lstStyle>
          <a:p>
            <a:pPr/>
            <a:r>
              <a:t>Gjennomgang av hver løsningsskisse</a:t>
            </a:r>
          </a:p>
        </p:txBody>
      </p:sp>
    </p:spTree>
  </p:cSld>
  <p:clrMapOvr>
    <a:masterClrMapping/>
  </p:clrMapOvr>
  <p:transition xmlns:p14="http://schemas.microsoft.com/office/powerpoint/2010/main" spd="slow"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pic>
        <p:nvPicPr>
          <p:cNvPr id="229" name="Sprint-18.jpg" descr="Sprint-18.jpg"/>
          <p:cNvPicPr>
            <a:picLocks noChangeAspect="1"/>
          </p:cNvPicPr>
          <p:nvPr/>
        </p:nvPicPr>
        <p:blipFill>
          <a:blip r:embed="rId3">
            <a:extLst/>
          </a:blip>
          <a:stretch>
            <a:fillRect/>
          </a:stretch>
        </p:blipFill>
        <p:spPr>
          <a:xfrm>
            <a:off x="-92074" y="76200"/>
            <a:ext cx="24568148" cy="16378765"/>
          </a:xfrm>
          <a:prstGeom prst="rect">
            <a:avLst/>
          </a:prstGeom>
          <a:ln w="12700">
            <a:miter lim="400000"/>
          </a:ln>
        </p:spPr>
      </p:pic>
      <p:sp>
        <p:nvSpPr>
          <p:cNvPr id="230" name="Strukturerte prosesser for å ta valg"/>
          <p:cNvSpPr/>
          <p:nvPr/>
        </p:nvSpPr>
        <p:spPr>
          <a:xfrm>
            <a:off x="17241911" y="7264679"/>
            <a:ext cx="5832197" cy="5832196"/>
          </a:xfrm>
          <a:prstGeom prst="ellipse">
            <a:avLst/>
          </a:prstGeom>
          <a:solidFill>
            <a:srgbClr val="3A88FE"/>
          </a:solidFill>
          <a:ln w="12700">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5500">
                <a:solidFill>
                  <a:srgbClr val="FFFFFF"/>
                </a:solidFill>
                <a:effectLst>
                  <a:outerShdw sx="100000" sy="100000" kx="0" ky="0" algn="b" rotWithShape="0" blurRad="38100" dist="12700" dir="5400000">
                    <a:srgbClr val="000000">
                      <a:alpha val="50000"/>
                    </a:srgbClr>
                  </a:outerShdw>
                </a:effectLst>
              </a:defRPr>
            </a:lvl1pPr>
          </a:lstStyle>
          <a:p>
            <a:pPr/>
            <a:r>
              <a:t>Strukturerte prosesser for å ta valg</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pic>
        <p:nvPicPr>
          <p:cNvPr id="234" name="Vinnende_idéer.jpg" descr="Vinnende_idéer.jpg"/>
          <p:cNvPicPr>
            <a:picLocks noChangeAspect="1"/>
          </p:cNvPicPr>
          <p:nvPr/>
        </p:nvPicPr>
        <p:blipFill>
          <a:blip r:embed="rId3">
            <a:extLst/>
          </a:blip>
          <a:stretch>
            <a:fillRect/>
          </a:stretch>
        </p:blipFill>
        <p:spPr>
          <a:xfrm>
            <a:off x="-176064" y="-51679"/>
            <a:ext cx="24736128" cy="16490754"/>
          </a:xfrm>
          <a:prstGeom prst="rect">
            <a:avLst/>
          </a:prstGeom>
          <a:ln w="12700">
            <a:miter lim="400000"/>
          </a:ln>
        </p:spPr>
      </p:pic>
      <p:sp>
        <p:nvSpPr>
          <p:cNvPr id="235" name="Rectangle"/>
          <p:cNvSpPr/>
          <p:nvPr/>
        </p:nvSpPr>
        <p:spPr>
          <a:xfrm>
            <a:off x="-321271" y="-50800"/>
            <a:ext cx="25026542" cy="13757672"/>
          </a:xfrm>
          <a:prstGeom prst="rect">
            <a:avLst/>
          </a:prstGeom>
          <a:solidFill>
            <a:srgbClr val="FFFFFF">
              <a:alpha val="43224"/>
            </a:srgbClr>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grpSp>
        <p:nvGrpSpPr>
          <p:cNvPr id="240" name="Group"/>
          <p:cNvGrpSpPr/>
          <p:nvPr/>
        </p:nvGrpSpPr>
        <p:grpSpPr>
          <a:xfrm>
            <a:off x="12200360" y="556709"/>
            <a:ext cx="11630088" cy="8516883"/>
            <a:chOff x="0" y="0"/>
            <a:chExt cx="11630087" cy="8516882"/>
          </a:xfrm>
        </p:grpSpPr>
        <p:sp>
          <p:nvSpPr>
            <p:cNvPr id="236" name="H3:…"/>
            <p:cNvSpPr/>
            <p:nvPr/>
          </p:nvSpPr>
          <p:spPr>
            <a:xfrm>
              <a:off x="665546" y="0"/>
              <a:ext cx="5064286" cy="5064285"/>
            </a:xfrm>
            <a:prstGeom prst="ellipse">
              <a:avLst/>
            </a:prstGeom>
            <a:solidFill>
              <a:srgbClr val="3A88FE"/>
            </a:solid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p>
              <a:pPr defTabSz="819150">
                <a:defRPr sz="5000">
                  <a:solidFill>
                    <a:srgbClr val="FFFFFF"/>
                  </a:solidFill>
                  <a:effectLst>
                    <a:outerShdw sx="100000" sy="100000" kx="0" ky="0" algn="b" rotWithShape="0" blurRad="38100" dist="12700" dir="5400000">
                      <a:srgbClr val="000000">
                        <a:alpha val="50000"/>
                      </a:srgbClr>
                    </a:outerShdw>
                  </a:effectLst>
                </a:defRPr>
              </a:pPr>
              <a:r>
                <a:t>H3:</a:t>
              </a:r>
            </a:p>
            <a:p>
              <a:pPr defTabSz="819150">
                <a:defRPr sz="5000">
                  <a:solidFill>
                    <a:srgbClr val="FFFFFF"/>
                  </a:solidFill>
                  <a:effectLst>
                    <a:outerShdw sx="100000" sy="100000" kx="0" ky="0" algn="b" rotWithShape="0" blurRad="38100" dist="12700" dir="5400000">
                      <a:srgbClr val="000000">
                        <a:alpha val="50000"/>
                      </a:srgbClr>
                    </a:outerShdw>
                  </a:effectLst>
                </a:defRPr>
              </a:pPr>
              <a:r>
                <a:t>Studentene ønsker personlige tilpasninger</a:t>
              </a:r>
            </a:p>
          </p:txBody>
        </p:sp>
        <p:sp>
          <p:nvSpPr>
            <p:cNvPr id="237" name="Personlig preg (profil)"/>
            <p:cNvSpPr/>
            <p:nvPr/>
          </p:nvSpPr>
          <p:spPr>
            <a:xfrm>
              <a:off x="0" y="4507062"/>
              <a:ext cx="4009821" cy="4009821"/>
            </a:xfrm>
            <a:prstGeom prst="ellipse">
              <a:avLst/>
            </a:prstGeom>
            <a:solidFill>
              <a:schemeClr val="accent4"/>
            </a:solid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5000">
                  <a:effectLst>
                    <a:outerShdw sx="100000" sy="100000" kx="0" ky="0" algn="b" rotWithShape="0" blurRad="38100" dist="12700" dir="5400000">
                      <a:srgbClr val="000000">
                        <a:alpha val="50000"/>
                      </a:srgbClr>
                    </a:outerShdw>
                  </a:effectLst>
                </a:defRPr>
              </a:lvl1pPr>
            </a:lstStyle>
            <a:p>
              <a:pPr/>
              <a:r>
                <a:t>Personlig preg (profil)</a:t>
              </a:r>
            </a:p>
          </p:txBody>
        </p:sp>
        <p:sp>
          <p:nvSpPr>
            <p:cNvPr id="238" name="Velg visnings-oppsett"/>
            <p:cNvSpPr/>
            <p:nvPr/>
          </p:nvSpPr>
          <p:spPr>
            <a:xfrm>
              <a:off x="3810000" y="4507062"/>
              <a:ext cx="4009821" cy="4009821"/>
            </a:xfrm>
            <a:prstGeom prst="ellipse">
              <a:avLst/>
            </a:prstGeom>
            <a:solidFill>
              <a:schemeClr val="accent4"/>
            </a:solid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5000">
                  <a:effectLst>
                    <a:outerShdw sx="100000" sy="100000" kx="0" ky="0" algn="b" rotWithShape="0" blurRad="38100" dist="12700" dir="5400000">
                      <a:srgbClr val="000000">
                        <a:alpha val="50000"/>
                      </a:srgbClr>
                    </a:outerShdw>
                  </a:effectLst>
                </a:defRPr>
              </a:lvl1pPr>
            </a:lstStyle>
            <a:p>
              <a:pPr/>
              <a:r>
                <a:t>Velg visnings-oppsett</a:t>
              </a:r>
            </a:p>
          </p:txBody>
        </p:sp>
        <p:sp>
          <p:nvSpPr>
            <p:cNvPr id="239" name="Personlige snarveier"/>
            <p:cNvSpPr/>
            <p:nvPr/>
          </p:nvSpPr>
          <p:spPr>
            <a:xfrm>
              <a:off x="7620266" y="4507062"/>
              <a:ext cx="4009822" cy="4009821"/>
            </a:xfrm>
            <a:prstGeom prst="ellipse">
              <a:avLst/>
            </a:prstGeom>
            <a:solidFill>
              <a:schemeClr val="accent4"/>
            </a:solid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5000">
                  <a:effectLst>
                    <a:outerShdw sx="100000" sy="100000" kx="0" ky="0" algn="b" rotWithShape="0" blurRad="38100" dist="12700" dir="5400000">
                      <a:srgbClr val="000000">
                        <a:alpha val="50000"/>
                      </a:srgbClr>
                    </a:outerShdw>
                  </a:effectLst>
                </a:defRPr>
              </a:lvl1pPr>
            </a:lstStyle>
            <a:p>
              <a:pPr/>
              <a:r>
                <a:t>Personlige snarveier</a:t>
              </a:r>
            </a:p>
          </p:txBody>
        </p:sp>
      </p:grpSp>
      <p:grpSp>
        <p:nvGrpSpPr>
          <p:cNvPr id="243" name="Group"/>
          <p:cNvGrpSpPr/>
          <p:nvPr/>
        </p:nvGrpSpPr>
        <p:grpSpPr>
          <a:xfrm>
            <a:off x="6794018" y="556709"/>
            <a:ext cx="5064285" cy="8516883"/>
            <a:chOff x="0" y="0"/>
            <a:chExt cx="5064284" cy="8516882"/>
          </a:xfrm>
        </p:grpSpPr>
        <p:sp>
          <p:nvSpPr>
            <p:cNvPr id="241" name="H2: Studentene ønsker å få varsler direkte"/>
            <p:cNvSpPr/>
            <p:nvPr/>
          </p:nvSpPr>
          <p:spPr>
            <a:xfrm>
              <a:off x="0" y="0"/>
              <a:ext cx="5064285" cy="5064285"/>
            </a:xfrm>
            <a:prstGeom prst="ellipse">
              <a:avLst/>
            </a:prstGeom>
            <a:solidFill>
              <a:srgbClr val="3A88FE"/>
            </a:solid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5000">
                  <a:solidFill>
                    <a:srgbClr val="FFFFFF"/>
                  </a:solidFill>
                  <a:effectLst>
                    <a:outerShdw sx="100000" sy="100000" kx="0" ky="0" algn="b" rotWithShape="0" blurRad="38100" dist="12700" dir="5400000">
                      <a:srgbClr val="000000">
                        <a:alpha val="50000"/>
                      </a:srgbClr>
                    </a:outerShdw>
                  </a:effectLst>
                </a:defRPr>
              </a:lvl1pPr>
            </a:lstStyle>
            <a:p>
              <a:pPr/>
              <a:r>
                <a:t>H2: Studentene ønsker å få varsler direkte</a:t>
              </a:r>
            </a:p>
          </p:txBody>
        </p:sp>
        <p:sp>
          <p:nvSpPr>
            <p:cNvPr id="242" name="Push +…"/>
            <p:cNvSpPr/>
            <p:nvPr/>
          </p:nvSpPr>
          <p:spPr>
            <a:xfrm>
              <a:off x="527232" y="4507062"/>
              <a:ext cx="4009821" cy="4009821"/>
            </a:xfrm>
            <a:prstGeom prst="ellipse">
              <a:avLst/>
            </a:prstGeom>
            <a:solidFill>
              <a:schemeClr val="accent4"/>
            </a:solid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p>
              <a:pPr defTabSz="819150">
                <a:defRPr sz="5000">
                  <a:effectLst>
                    <a:outerShdw sx="100000" sy="100000" kx="0" ky="0" algn="b" rotWithShape="0" blurRad="38100" dist="12700" dir="5400000">
                      <a:srgbClr val="000000">
                        <a:alpha val="50000"/>
                      </a:srgbClr>
                    </a:outerShdw>
                  </a:effectLst>
                </a:defRPr>
              </a:pPr>
              <a:r>
                <a:t>Push +</a:t>
              </a:r>
            </a:p>
            <a:p>
              <a:pPr defTabSz="819150">
                <a:defRPr sz="5000">
                  <a:effectLst>
                    <a:outerShdw sx="100000" sy="100000" kx="0" ky="0" algn="b" rotWithShape="0" blurRad="38100" dist="12700" dir="5400000">
                      <a:srgbClr val="000000">
                        <a:alpha val="50000"/>
                      </a:srgbClr>
                    </a:outerShdw>
                  </a:effectLst>
                </a:defRPr>
              </a:pPr>
              <a:r>
                <a:t>e-post</a:t>
              </a:r>
            </a:p>
          </p:txBody>
        </p:sp>
      </p:grpSp>
      <p:grpSp>
        <p:nvGrpSpPr>
          <p:cNvPr id="248" name="Group"/>
          <p:cNvGrpSpPr/>
          <p:nvPr/>
        </p:nvGrpSpPr>
        <p:grpSpPr>
          <a:xfrm>
            <a:off x="722129" y="556709"/>
            <a:ext cx="5064286" cy="8516883"/>
            <a:chOff x="0" y="0"/>
            <a:chExt cx="5064284" cy="8516882"/>
          </a:xfrm>
        </p:grpSpPr>
        <p:sp>
          <p:nvSpPr>
            <p:cNvPr id="244" name="H1: Studentene ønsker å samle enda mer samme sted"/>
            <p:cNvSpPr/>
            <p:nvPr/>
          </p:nvSpPr>
          <p:spPr>
            <a:xfrm>
              <a:off x="0" y="0"/>
              <a:ext cx="5064285" cy="5064285"/>
            </a:xfrm>
            <a:prstGeom prst="ellipse">
              <a:avLst/>
            </a:prstGeom>
            <a:solidFill>
              <a:srgbClr val="3A88FE"/>
            </a:solid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defTabSz="819150">
                <a:defRPr sz="5000">
                  <a:solidFill>
                    <a:srgbClr val="FFFFFF"/>
                  </a:solidFill>
                  <a:effectLst>
                    <a:outerShdw sx="100000" sy="100000" kx="0" ky="0" algn="b" rotWithShape="0" blurRad="38100" dist="12700" dir="5400000">
                      <a:srgbClr val="000000">
                        <a:alpha val="50000"/>
                      </a:srgbClr>
                    </a:outerShdw>
                  </a:effectLst>
                </a:defRPr>
              </a:lvl1pPr>
            </a:lstStyle>
            <a:p>
              <a:pPr/>
              <a:r>
                <a:t>H1: Studentene ønsker å samle enda mer samme sted</a:t>
              </a:r>
            </a:p>
          </p:txBody>
        </p:sp>
        <p:grpSp>
          <p:nvGrpSpPr>
            <p:cNvPr id="247" name="Group"/>
            <p:cNvGrpSpPr/>
            <p:nvPr/>
          </p:nvGrpSpPr>
          <p:grpSpPr>
            <a:xfrm>
              <a:off x="41987" y="4507062"/>
              <a:ext cx="4457600" cy="4009821"/>
              <a:chOff x="0" y="0"/>
              <a:chExt cx="4457599" cy="4009820"/>
            </a:xfrm>
          </p:grpSpPr>
          <p:sp>
            <p:nvSpPr>
              <p:cNvPr id="245" name="Circle"/>
              <p:cNvSpPr/>
              <p:nvPr/>
            </p:nvSpPr>
            <p:spPr>
              <a:xfrm>
                <a:off x="359728" y="0"/>
                <a:ext cx="4009821" cy="4009821"/>
              </a:xfrm>
              <a:prstGeom prst="ellipse">
                <a:avLst/>
              </a:prstGeom>
              <a:solidFill>
                <a:schemeClr val="accent4"/>
              </a:solidFill>
              <a:ln w="12700" cap="flat">
                <a:noFill/>
                <a:miter lim="400000"/>
              </a:ln>
              <a:effectLst/>
            </p:spPr>
            <p:txBody>
              <a:bodyPr wrap="square" lIns="76200" tIns="76200" rIns="76200" bIns="76200" numCol="1" anchor="ctr">
                <a:noAutofit/>
              </a:bodyPr>
              <a:lstStyle/>
              <a:p>
                <a:pPr defTabSz="819150">
                  <a:defRPr sz="5000">
                    <a:effectLst>
                      <a:outerShdw sx="100000" sy="100000" kx="0" ky="0" algn="b" rotWithShape="0" blurRad="38100" dist="12700" dir="5400000">
                        <a:srgbClr val="000000">
                          <a:alpha val="50000"/>
                        </a:srgbClr>
                      </a:outerShdw>
                    </a:effectLst>
                  </a:defRPr>
                </a:pPr>
              </a:p>
            </p:txBody>
          </p:sp>
          <p:sp>
            <p:nvSpPr>
              <p:cNvPr id="246" name="+ tjenester og verktøy, pensum"/>
              <p:cNvSpPr txBox="1"/>
              <p:nvPr/>
            </p:nvSpPr>
            <p:spPr>
              <a:xfrm>
                <a:off x="0" y="839369"/>
                <a:ext cx="4457600" cy="24072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defTabSz="819150">
                  <a:defRPr sz="5000">
                    <a:effectLst>
                      <a:outerShdw sx="100000" sy="100000" kx="0" ky="0" algn="b" rotWithShape="0" blurRad="38100" dist="12700" dir="5400000">
                        <a:srgbClr val="000000">
                          <a:alpha val="50000"/>
                        </a:srgbClr>
                      </a:outerShdw>
                    </a:effectLst>
                  </a:defRPr>
                </a:lvl1pPr>
              </a:lstStyle>
              <a:p>
                <a:pPr/>
                <a:r>
                  <a:t> + tjenester og verktøy, pensum</a:t>
                </a:r>
              </a:p>
            </p:txBody>
          </p:sp>
        </p:grpSp>
      </p:grpSp>
    </p:spTree>
  </p:cSld>
  <p:clrMapOvr>
    <a:masterClrMapping/>
  </p:clrMapOvr>
  <p:transition xmlns:p14="http://schemas.microsoft.com/office/powerpoint/2010/main" spd="slow"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4" presetID="2" grpId="1" fill="hold">
                                  <p:stCondLst>
                                    <p:cond delay="0"/>
                                  </p:stCondLst>
                                  <p:iterate type="el" backwards="0">
                                    <p:tmAbs val="0"/>
                                  </p:iterate>
                                  <p:childTnLst>
                                    <p:set>
                                      <p:cBhvr>
                                        <p:cTn id="6" fill="hold"/>
                                        <p:tgtEl>
                                          <p:spTgt spid="248"/>
                                        </p:tgtEl>
                                        <p:attrNameLst>
                                          <p:attrName>style.visibility</p:attrName>
                                        </p:attrNameLst>
                                      </p:cBhvr>
                                      <p:to>
                                        <p:strVal val="visible"/>
                                      </p:to>
                                    </p:set>
                                    <p:anim calcmode="lin" valueType="num">
                                      <p:cBhvr>
                                        <p:cTn id="7" dur="1000" fill="hold"/>
                                        <p:tgtEl>
                                          <p:spTgt spid="248"/>
                                        </p:tgtEl>
                                        <p:attrNameLst>
                                          <p:attrName>ppt_x</p:attrName>
                                        </p:attrNameLst>
                                      </p:cBhvr>
                                      <p:tavLst>
                                        <p:tav tm="0">
                                          <p:val>
                                            <p:strVal val="#ppt_x"/>
                                          </p:val>
                                        </p:tav>
                                        <p:tav tm="100000">
                                          <p:val>
                                            <p:strVal val="#ppt_x"/>
                                          </p:val>
                                        </p:tav>
                                      </p:tavLst>
                                    </p:anim>
                                    <p:anim calcmode="lin" valueType="num">
                                      <p:cBhvr>
                                        <p:cTn id="8" dur="1000" fill="hold"/>
                                        <p:tgtEl>
                                          <p:spTgt spid="24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4" presetID="2" grpId="2" fill="hold">
                                  <p:stCondLst>
                                    <p:cond delay="0"/>
                                  </p:stCondLst>
                                  <p:iterate type="el" backwards="0">
                                    <p:tmAbs val="0"/>
                                  </p:iterate>
                                  <p:childTnLst>
                                    <p:set>
                                      <p:cBhvr>
                                        <p:cTn id="12" fill="hold"/>
                                        <p:tgtEl>
                                          <p:spTgt spid="243"/>
                                        </p:tgtEl>
                                        <p:attrNameLst>
                                          <p:attrName>style.visibility</p:attrName>
                                        </p:attrNameLst>
                                      </p:cBhvr>
                                      <p:to>
                                        <p:strVal val="visible"/>
                                      </p:to>
                                    </p:set>
                                    <p:anim calcmode="lin" valueType="num">
                                      <p:cBhvr>
                                        <p:cTn id="13" dur="1000" fill="hold"/>
                                        <p:tgtEl>
                                          <p:spTgt spid="243"/>
                                        </p:tgtEl>
                                        <p:attrNameLst>
                                          <p:attrName>ppt_x</p:attrName>
                                        </p:attrNameLst>
                                      </p:cBhvr>
                                      <p:tavLst>
                                        <p:tav tm="0">
                                          <p:val>
                                            <p:strVal val="#ppt_x"/>
                                          </p:val>
                                        </p:tav>
                                        <p:tav tm="100000">
                                          <p:val>
                                            <p:strVal val="#ppt_x"/>
                                          </p:val>
                                        </p:tav>
                                      </p:tavLst>
                                    </p:anim>
                                    <p:anim calcmode="lin" valueType="num">
                                      <p:cBhvr>
                                        <p:cTn id="14" dur="1000" fill="hold"/>
                                        <p:tgtEl>
                                          <p:spTgt spid="24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4" presetID="2" grpId="3" fill="hold">
                                  <p:stCondLst>
                                    <p:cond delay="0"/>
                                  </p:stCondLst>
                                  <p:iterate type="el" backwards="0">
                                    <p:tmAbs val="0"/>
                                  </p:iterate>
                                  <p:childTnLst>
                                    <p:set>
                                      <p:cBhvr>
                                        <p:cTn id="18" fill="hold"/>
                                        <p:tgtEl>
                                          <p:spTgt spid="240"/>
                                        </p:tgtEl>
                                        <p:attrNameLst>
                                          <p:attrName>style.visibility</p:attrName>
                                        </p:attrNameLst>
                                      </p:cBhvr>
                                      <p:to>
                                        <p:strVal val="visible"/>
                                      </p:to>
                                    </p:set>
                                    <p:anim calcmode="lin" valueType="num">
                                      <p:cBhvr>
                                        <p:cTn id="19" dur="1000" fill="hold"/>
                                        <p:tgtEl>
                                          <p:spTgt spid="240"/>
                                        </p:tgtEl>
                                        <p:attrNameLst>
                                          <p:attrName>ppt_x</p:attrName>
                                        </p:attrNameLst>
                                      </p:cBhvr>
                                      <p:tavLst>
                                        <p:tav tm="0">
                                          <p:val>
                                            <p:strVal val="#ppt_x"/>
                                          </p:val>
                                        </p:tav>
                                        <p:tav tm="100000">
                                          <p:val>
                                            <p:strVal val="#ppt_x"/>
                                          </p:val>
                                        </p:tav>
                                      </p:tavLst>
                                    </p:anim>
                                    <p:anim calcmode="lin" valueType="num">
                                      <p:cBhvr>
                                        <p:cTn id="20" dur="1000" fill="hold"/>
                                        <p:tgtEl>
                                          <p:spTgt spid="2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40" grpId="3"/>
      <p:bldP build="whole" bldLvl="1" animBg="1" rev="0" advAuto="0" spid="243" grpId="2"/>
      <p:bldP build="whole" bldLvl="1" animBg="1" rev="0" advAuto="0" spid="248" grpId="1"/>
    </p:bldLst>
  </p:timing>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pic>
        <p:nvPicPr>
          <p:cNvPr id="252" name="Sprint-24.jpg" descr="Sprint-24.jpg"/>
          <p:cNvPicPr>
            <a:picLocks noChangeAspect="1"/>
          </p:cNvPicPr>
          <p:nvPr/>
        </p:nvPicPr>
        <p:blipFill>
          <a:blip r:embed="rId3">
            <a:extLst/>
          </a:blip>
          <a:stretch>
            <a:fillRect/>
          </a:stretch>
        </p:blipFill>
        <p:spPr>
          <a:xfrm>
            <a:off x="-122641" y="-2145861"/>
            <a:ext cx="24629282" cy="16419521"/>
          </a:xfrm>
          <a:prstGeom prst="rect">
            <a:avLst/>
          </a:prstGeom>
          <a:ln w="12700">
            <a:miter lim="400000"/>
          </a:ln>
        </p:spPr>
      </p:pic>
      <p:sp>
        <p:nvSpPr>
          <p:cNvPr id="253" name="Vi bygger kulisse"/>
          <p:cNvSpPr/>
          <p:nvPr/>
        </p:nvSpPr>
        <p:spPr>
          <a:xfrm>
            <a:off x="17347029" y="7975870"/>
            <a:ext cx="5480191" cy="5069750"/>
          </a:xfrm>
          <a:prstGeom prst="ellipse">
            <a:avLst/>
          </a:prstGeom>
          <a:solidFill>
            <a:srgbClr val="3A88FE"/>
          </a:solidFill>
          <a:ln w="12700">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6000">
                <a:solidFill>
                  <a:srgbClr val="FFFFFF"/>
                </a:solidFill>
                <a:effectLst>
                  <a:outerShdw sx="100000" sy="100000" kx="0" ky="0" algn="b" rotWithShape="0" blurRad="38100" dist="12700" dir="5400000">
                    <a:srgbClr val="000000">
                      <a:alpha val="50000"/>
                    </a:srgbClr>
                  </a:outerShdw>
                </a:effectLst>
              </a:defRPr>
            </a:lvl1pPr>
          </a:lstStyle>
          <a:p>
            <a:pPr/>
            <a:r>
              <a:t>Vi bygger kulisse</a:t>
            </a:r>
          </a:p>
        </p:txBody>
      </p:sp>
    </p:spTree>
  </p:cSld>
  <p:clrMapOvr>
    <a:masterClrMapping/>
  </p:clrMapOvr>
  <p:transition xmlns:p14="http://schemas.microsoft.com/office/powerpoint/2010/main" spd="slow"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57" name="IMG_0633.JPG" descr="IMG_0633.JPG"/>
          <p:cNvPicPr>
            <a:picLocks noChangeAspect="1"/>
          </p:cNvPicPr>
          <p:nvPr/>
        </p:nvPicPr>
        <p:blipFill>
          <a:blip r:embed="rId3">
            <a:extLst/>
          </a:blip>
          <a:stretch>
            <a:fillRect/>
          </a:stretch>
        </p:blipFill>
        <p:spPr>
          <a:xfrm>
            <a:off x="-472300" y="-4060618"/>
            <a:ext cx="27084313" cy="20313236"/>
          </a:xfrm>
          <a:prstGeom prst="rect">
            <a:avLst/>
          </a:prstGeom>
          <a:ln w="12700">
            <a:miter lim="400000"/>
          </a:ln>
        </p:spPr>
      </p:pic>
      <p:sp>
        <p:nvSpPr>
          <p:cNvPr id="258" name="1:1-intervjuer"/>
          <p:cNvSpPr/>
          <p:nvPr/>
        </p:nvSpPr>
        <p:spPr>
          <a:xfrm>
            <a:off x="745864" y="6783970"/>
            <a:ext cx="6433934" cy="6433934"/>
          </a:xfrm>
          <a:prstGeom prst="ellipse">
            <a:avLst/>
          </a:prstGeom>
          <a:solidFill>
            <a:srgbClr val="3A88FE"/>
          </a:solidFill>
          <a:ln w="12700">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7800">
                <a:solidFill>
                  <a:srgbClr val="FFFFFF"/>
                </a:solidFill>
                <a:effectLst>
                  <a:outerShdw sx="100000" sy="100000" kx="0" ky="0" algn="b" rotWithShape="0" blurRad="38100" dist="12700" dir="5400000">
                    <a:srgbClr val="000000">
                      <a:alpha val="50000"/>
                    </a:srgbClr>
                  </a:outerShdw>
                </a:effectLst>
              </a:defRPr>
            </a:lvl1pPr>
          </a:lstStyle>
          <a:p>
            <a:pPr/>
            <a:r>
              <a:t>1:1-intervjuer</a:t>
            </a:r>
          </a:p>
        </p:txBody>
      </p:sp>
      <p:sp>
        <p:nvSpPr>
          <p:cNvPr id="259" name="Teamet observerer"/>
          <p:cNvSpPr/>
          <p:nvPr/>
        </p:nvSpPr>
        <p:spPr>
          <a:xfrm>
            <a:off x="7590738" y="6962385"/>
            <a:ext cx="6433934" cy="6433934"/>
          </a:xfrm>
          <a:prstGeom prst="ellipse">
            <a:avLst/>
          </a:prstGeom>
          <a:solidFill>
            <a:srgbClr val="3A88FE"/>
          </a:solidFill>
          <a:ln w="12700">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6600">
                <a:solidFill>
                  <a:srgbClr val="FFFFFF"/>
                </a:solidFill>
                <a:effectLst>
                  <a:outerShdw sx="100000" sy="100000" kx="0" ky="0" algn="b" rotWithShape="0" blurRad="38100" dist="12700" dir="5400000">
                    <a:srgbClr val="000000">
                      <a:alpha val="50000"/>
                    </a:srgbClr>
                  </a:outerShdw>
                </a:effectLst>
              </a:defRPr>
            </a:lvl1pPr>
          </a:lstStyle>
          <a:p>
            <a:pPr/>
            <a:r>
              <a:t>Teamet observerer</a:t>
            </a:r>
          </a:p>
        </p:txBody>
      </p:sp>
    </p:spTree>
  </p:cSld>
  <p:clrMapOvr>
    <a:masterClrMapping/>
  </p:clrMapOvr>
  <p:transition xmlns:p14="http://schemas.microsoft.com/office/powerpoint/2010/main" spd="slow"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4"/>
        </a:solidFill>
      </p:bgPr>
    </p:bg>
    <p:spTree>
      <p:nvGrpSpPr>
        <p:cNvPr id="1" name=""/>
        <p:cNvGrpSpPr/>
        <p:nvPr/>
      </p:nvGrpSpPr>
      <p:grpSpPr>
        <a:xfrm>
          <a:off x="0" y="0"/>
          <a:ext cx="0" cy="0"/>
          <a:chOff x="0" y="0"/>
          <a:chExt cx="0" cy="0"/>
        </a:xfrm>
      </p:grpSpPr>
      <p:sp>
        <p:nvSpPr>
          <p:cNvPr id="263" name="Tid for å teste hypotesene!"/>
          <p:cNvSpPr txBox="1"/>
          <p:nvPr>
            <p:ph type="title"/>
          </p:nvPr>
        </p:nvSpPr>
        <p:spPr>
          <a:xfrm>
            <a:off x="3176253" y="967581"/>
            <a:ext cx="18746193" cy="4643438"/>
          </a:xfrm>
          <a:prstGeom prst="rect">
            <a:avLst/>
          </a:prstGeom>
        </p:spPr>
        <p:txBody>
          <a:bodyPr/>
          <a:lstStyle/>
          <a:p>
            <a:pPr/>
            <a:r>
              <a:t>Tid for å teste hypotesene!</a:t>
            </a:r>
          </a:p>
        </p:txBody>
      </p:sp>
      <p:sp>
        <p:nvSpPr>
          <p:cNvPr id="264" name="H3:…"/>
          <p:cNvSpPr/>
          <p:nvPr/>
        </p:nvSpPr>
        <p:spPr>
          <a:xfrm>
            <a:off x="16319081" y="6364770"/>
            <a:ext cx="5064285" cy="5064286"/>
          </a:xfrm>
          <a:prstGeom prst="ellipse">
            <a:avLst/>
          </a:prstGeom>
          <a:solidFill>
            <a:srgbClr val="3A88FE"/>
          </a:solidFill>
          <a:ln w="12700">
            <a:miter lim="400000"/>
          </a:ln>
          <a:extLst>
            <a:ext uri="{C572A759-6A51-4108-AA02-DFA0A04FC94B}">
              <ma14:wrappingTextBoxFlag xmlns:ma14="http://schemas.microsoft.com/office/mac/drawingml/2011/main" val="1"/>
            </a:ext>
          </a:extLst>
        </p:spPr>
        <p:txBody>
          <a:bodyPr lIns="76200" tIns="76200" rIns="76200" bIns="76200" anchor="ctr"/>
          <a:lstStyle/>
          <a:p>
            <a:pPr defTabSz="819150">
              <a:defRPr sz="5000">
                <a:solidFill>
                  <a:srgbClr val="FFFFFF"/>
                </a:solidFill>
                <a:effectLst>
                  <a:outerShdw sx="100000" sy="100000" kx="0" ky="0" algn="b" rotWithShape="0" blurRad="38100" dist="12700" dir="5400000">
                    <a:srgbClr val="000000">
                      <a:alpha val="50000"/>
                    </a:srgbClr>
                  </a:outerShdw>
                </a:effectLst>
              </a:defRPr>
            </a:pPr>
            <a:r>
              <a:t>H3:</a:t>
            </a:r>
          </a:p>
          <a:p>
            <a:pPr defTabSz="819150">
              <a:defRPr sz="5000">
                <a:solidFill>
                  <a:srgbClr val="FFFFFF"/>
                </a:solidFill>
                <a:effectLst>
                  <a:outerShdw sx="100000" sy="100000" kx="0" ky="0" algn="b" rotWithShape="0" blurRad="38100" dist="12700" dir="5400000">
                    <a:srgbClr val="000000">
                      <a:alpha val="50000"/>
                    </a:srgbClr>
                  </a:outerShdw>
                </a:effectLst>
              </a:defRPr>
            </a:pPr>
            <a:r>
              <a:t>Studentene ønsker personlige tilpasninger</a:t>
            </a:r>
          </a:p>
        </p:txBody>
      </p:sp>
      <p:sp>
        <p:nvSpPr>
          <p:cNvPr id="265" name="H1: Studentene ønsker å samle enda mer samme sted"/>
          <p:cNvSpPr/>
          <p:nvPr/>
        </p:nvSpPr>
        <p:spPr>
          <a:xfrm>
            <a:off x="3715333" y="6364770"/>
            <a:ext cx="5064285" cy="5064286"/>
          </a:xfrm>
          <a:prstGeom prst="ellipse">
            <a:avLst/>
          </a:prstGeom>
          <a:solidFill>
            <a:srgbClr val="3A88FE"/>
          </a:solidFill>
          <a:ln w="12700">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5000">
                <a:solidFill>
                  <a:srgbClr val="FFFFFF"/>
                </a:solidFill>
                <a:effectLst>
                  <a:outerShdw sx="100000" sy="100000" kx="0" ky="0" algn="b" rotWithShape="0" blurRad="38100" dist="12700" dir="5400000">
                    <a:srgbClr val="000000">
                      <a:alpha val="50000"/>
                    </a:srgbClr>
                  </a:outerShdw>
                </a:effectLst>
              </a:defRPr>
            </a:lvl1pPr>
          </a:lstStyle>
          <a:p>
            <a:pPr/>
            <a:r>
              <a:t>H1: Studentene ønsker å samle enda mer samme sted</a:t>
            </a:r>
          </a:p>
        </p:txBody>
      </p:sp>
      <p:sp>
        <p:nvSpPr>
          <p:cNvPr id="266" name="H2: Studentene ønsker å få varsler direkte"/>
          <p:cNvSpPr/>
          <p:nvPr/>
        </p:nvSpPr>
        <p:spPr>
          <a:xfrm>
            <a:off x="10017207" y="6364770"/>
            <a:ext cx="5064286" cy="5064286"/>
          </a:xfrm>
          <a:prstGeom prst="ellipse">
            <a:avLst/>
          </a:prstGeom>
          <a:solidFill>
            <a:srgbClr val="3A88FE"/>
          </a:solidFill>
          <a:ln w="12700">
            <a:miter lim="400000"/>
          </a:ln>
          <a:extLst>
            <a:ext uri="{C572A759-6A51-4108-AA02-DFA0A04FC94B}">
              <ma14:wrappingTextBoxFlag xmlns:ma14="http://schemas.microsoft.com/office/mac/drawingml/2011/main" val="1"/>
            </a:ext>
          </a:extLst>
        </p:spPr>
        <p:txBody>
          <a:bodyPr lIns="76200" tIns="76200" rIns="76200" bIns="76200" anchor="ctr"/>
          <a:lstStyle>
            <a:lvl1pPr defTabSz="819150">
              <a:defRPr sz="5000">
                <a:solidFill>
                  <a:srgbClr val="FFFFFF"/>
                </a:solidFill>
                <a:effectLst>
                  <a:outerShdw sx="100000" sy="100000" kx="0" ky="0" algn="b" rotWithShape="0" blurRad="38100" dist="12700" dir="5400000">
                    <a:srgbClr val="000000">
                      <a:alpha val="50000"/>
                    </a:srgbClr>
                  </a:outerShdw>
                </a:effectLst>
              </a:defRPr>
            </a:lvl1pPr>
          </a:lstStyle>
          <a:p>
            <a:pPr/>
            <a:r>
              <a:t>H2: Studentene ønsker å få varsler direkte</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8" name="Vis prototype"/>
          <p:cNvSpPr txBox="1"/>
          <p:nvPr>
            <p:ph type="title"/>
          </p:nvPr>
        </p:nvSpPr>
        <p:spPr>
          <a:xfrm>
            <a:off x="4833937" y="3341583"/>
            <a:ext cx="14716126" cy="4643438"/>
          </a:xfrm>
          <a:prstGeom prst="rect">
            <a:avLst/>
          </a:prstGeom>
        </p:spPr>
        <p:txBody>
          <a:bodyPr/>
          <a:lstStyle/>
          <a:p>
            <a:pPr/>
            <a:r>
              <a:t>Vis prototype</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4"/>
        </a:solidFill>
      </p:bgPr>
    </p:bg>
    <p:spTree>
      <p:nvGrpSpPr>
        <p:cNvPr id="1" name=""/>
        <p:cNvGrpSpPr/>
        <p:nvPr/>
      </p:nvGrpSpPr>
      <p:grpSpPr>
        <a:xfrm>
          <a:off x="0" y="0"/>
          <a:ext cx="0" cy="0"/>
          <a:chOff x="0" y="0"/>
          <a:chExt cx="0" cy="0"/>
        </a:xfrm>
      </p:grpSpPr>
      <p:sp>
        <p:nvSpPr>
          <p:cNvPr id="272" name="Funn fra brukertester"/>
          <p:cNvSpPr txBox="1"/>
          <p:nvPr>
            <p:ph type="title"/>
          </p:nvPr>
        </p:nvSpPr>
        <p:spPr>
          <a:xfrm>
            <a:off x="4833937" y="3679005"/>
            <a:ext cx="14716126" cy="4643438"/>
          </a:xfrm>
          <a:prstGeom prst="rect">
            <a:avLst/>
          </a:prstGeom>
        </p:spPr>
        <p:txBody>
          <a:bodyPr/>
          <a:lstStyle/>
          <a:p>
            <a:pPr/>
            <a:r>
              <a:t>Funn fra brukertester</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76" name="H1-p5-syktnice.mp4" descr="H1-p5-syktnice.mp4"/>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0" y="0"/>
            <a:ext cx="24384000" cy="13716000"/>
          </a:xfrm>
          <a:prstGeom prst="rect">
            <a:avLst/>
          </a:prstGeom>
          <a:ln w="12700">
            <a:miter lim="400000"/>
          </a:ln>
        </p:spPr>
      </p:pic>
      <p:sp>
        <p:nvSpPr>
          <p:cNvPr id="277" name="Rectangle"/>
          <p:cNvSpPr/>
          <p:nvPr/>
        </p:nvSpPr>
        <p:spPr>
          <a:xfrm>
            <a:off x="414866" y="516466"/>
            <a:ext cx="17068074" cy="1270001"/>
          </a:xfrm>
          <a:prstGeom prst="rect">
            <a:avLst/>
          </a:prstGeom>
          <a:solidFill>
            <a:srgbClr val="327DFE"/>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sp>
        <p:nvSpPr>
          <p:cNvPr id="278" name="H1: Studentene ønsker å samle enda mer samme sted"/>
          <p:cNvSpPr txBox="1"/>
          <p:nvPr/>
        </p:nvSpPr>
        <p:spPr>
          <a:xfrm>
            <a:off x="713905" y="722526"/>
            <a:ext cx="1646999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19150">
              <a:defRPr sz="5000">
                <a:solidFill>
                  <a:srgbClr val="FFFFFF"/>
                </a:solidFill>
                <a:effectLst>
                  <a:outerShdw sx="100000" sy="100000" kx="0" ky="0" algn="b" rotWithShape="0" blurRad="38100" dist="12700" dir="5400000">
                    <a:srgbClr val="000000">
                      <a:alpha val="50000"/>
                    </a:srgbClr>
                  </a:outerShdw>
                </a:effectLst>
              </a:defRPr>
            </a:lvl1pPr>
          </a:lstStyle>
          <a:p>
            <a:pPr/>
            <a:r>
              <a:t>H1: Studentene ønsker å samle enda mer samme sted</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2479133" fill="hold"/>
                                        <p:tgtEl>
                                          <p:spTgt spid="276"/>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276"/>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2" name="Rectangle"/>
          <p:cNvSpPr/>
          <p:nvPr/>
        </p:nvSpPr>
        <p:spPr>
          <a:xfrm>
            <a:off x="414866" y="516466"/>
            <a:ext cx="17068074" cy="1270001"/>
          </a:xfrm>
          <a:prstGeom prst="rect">
            <a:avLst/>
          </a:prstGeom>
          <a:solidFill>
            <a:srgbClr val="327DFE"/>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sp>
        <p:nvSpPr>
          <p:cNvPr id="283" name="H1: Studentene ønsker å samle enda mer samme sted"/>
          <p:cNvSpPr txBox="1"/>
          <p:nvPr/>
        </p:nvSpPr>
        <p:spPr>
          <a:xfrm>
            <a:off x="713905" y="722526"/>
            <a:ext cx="16469996"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19150">
              <a:defRPr sz="5000">
                <a:solidFill>
                  <a:srgbClr val="FFFFFF"/>
                </a:solidFill>
                <a:effectLst>
                  <a:outerShdw sx="100000" sy="100000" kx="0" ky="0" algn="b" rotWithShape="0" blurRad="38100" dist="12700" dir="5400000">
                    <a:srgbClr val="000000">
                      <a:alpha val="50000"/>
                    </a:srgbClr>
                  </a:outerShdw>
                </a:effectLst>
              </a:defRPr>
            </a:lvl1pPr>
          </a:lstStyle>
          <a:p>
            <a:pPr/>
            <a:r>
              <a:t>H1: Studentene ønsker å samle enda mer samme sted</a:t>
            </a:r>
          </a:p>
        </p:txBody>
      </p:sp>
      <p:sp>
        <p:nvSpPr>
          <p:cNvPr id="284" name="Dette kan jeg bruke som startside!"/>
          <p:cNvSpPr txBox="1"/>
          <p:nvPr/>
        </p:nvSpPr>
        <p:spPr>
          <a:xfrm>
            <a:off x="1253817" y="3335195"/>
            <a:ext cx="7452298" cy="2009898"/>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spAutoFit/>
          </a:bodyPr>
          <a:lstStyle>
            <a:lvl1pPr algn="l" defTabSz="685800">
              <a:defRPr sz="6000"/>
            </a:lvl1pPr>
          </a:lstStyle>
          <a:p>
            <a:pPr/>
            <a:r>
              <a:t>Dette kan jeg bruke som startside!</a:t>
            </a:r>
          </a:p>
        </p:txBody>
      </p:sp>
      <p:sp>
        <p:nvSpPr>
          <p:cNvPr id="285" name="Callout"/>
          <p:cNvSpPr/>
          <p:nvPr/>
        </p:nvSpPr>
        <p:spPr>
          <a:xfrm rot="16200000">
            <a:off x="2011588" y="1070354"/>
            <a:ext cx="5688411" cy="841970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509" y="0"/>
                </a:moveTo>
                <a:cubicBezTo>
                  <a:pt x="5742" y="0"/>
                  <a:pt x="5121" y="420"/>
                  <a:pt x="5121" y="938"/>
                </a:cubicBezTo>
                <a:lnTo>
                  <a:pt x="5121" y="1827"/>
                </a:lnTo>
                <a:lnTo>
                  <a:pt x="0" y="3703"/>
                </a:lnTo>
                <a:lnTo>
                  <a:pt x="5121" y="5578"/>
                </a:lnTo>
                <a:lnTo>
                  <a:pt x="5121" y="20662"/>
                </a:lnTo>
                <a:cubicBezTo>
                  <a:pt x="5121" y="21180"/>
                  <a:pt x="5742" y="21600"/>
                  <a:pt x="6509" y="21600"/>
                </a:cubicBezTo>
                <a:lnTo>
                  <a:pt x="20212" y="21600"/>
                </a:lnTo>
                <a:cubicBezTo>
                  <a:pt x="20979" y="21600"/>
                  <a:pt x="21600" y="21180"/>
                  <a:pt x="21600" y="20662"/>
                </a:cubicBezTo>
                <a:lnTo>
                  <a:pt x="21600" y="938"/>
                </a:lnTo>
                <a:cubicBezTo>
                  <a:pt x="21600" y="420"/>
                  <a:pt x="20979" y="0"/>
                  <a:pt x="20212" y="0"/>
                </a:cubicBezTo>
                <a:lnTo>
                  <a:pt x="6509" y="0"/>
                </a:lnTo>
                <a:close/>
              </a:path>
            </a:pathLst>
          </a:custGeom>
          <a:ln w="317500">
            <a:solidFill>
              <a:srgbClr val="3A88FE"/>
            </a:solidFill>
            <a:miter lim="400000"/>
          </a:ln>
        </p:spPr>
        <p:txBody>
          <a:bodyPr lIns="76200" tIns="76200" rIns="76200" bIns="76200" anchor="ctr"/>
          <a:lstStyle/>
          <a:p>
            <a:pPr defTabSz="819150">
              <a:defRPr sz="7800">
                <a:solidFill>
                  <a:srgbClr val="FFFFFF"/>
                </a:solidFill>
                <a:effectLst>
                  <a:outerShdw sx="100000" sy="100000" kx="0" ky="0" algn="b" rotWithShape="0" blurRad="38100" dist="12700" dir="5400000">
                    <a:srgbClr val="000000">
                      <a:alpha val="50000"/>
                    </a:srgbClr>
                  </a:outerShdw>
                </a:effectLst>
              </a:defRPr>
            </a:pPr>
          </a:p>
        </p:txBody>
      </p:sp>
      <p:sp>
        <p:nvSpPr>
          <p:cNvPr id="286" name="Veldig smart med sånn lenkesamling!"/>
          <p:cNvSpPr txBox="1"/>
          <p:nvPr/>
        </p:nvSpPr>
        <p:spPr>
          <a:xfrm>
            <a:off x="18868452" y="2816798"/>
            <a:ext cx="5065095" cy="3485677"/>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spAutoFit/>
          </a:bodyPr>
          <a:lstStyle>
            <a:lvl1pPr algn="l" defTabSz="685800">
              <a:defRPr sz="5300"/>
            </a:lvl1pPr>
          </a:lstStyle>
          <a:p>
            <a:pPr/>
            <a:r>
              <a:t>Veldig smart med sånn lenkesamling! </a:t>
            </a:r>
          </a:p>
        </p:txBody>
      </p:sp>
      <p:sp>
        <p:nvSpPr>
          <p:cNvPr id="287" name="Callout"/>
          <p:cNvSpPr/>
          <p:nvPr/>
        </p:nvSpPr>
        <p:spPr>
          <a:xfrm rot="16200000">
            <a:off x="18016796" y="1135488"/>
            <a:ext cx="6184901" cy="52006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7" y="0"/>
                </a:moveTo>
                <a:cubicBezTo>
                  <a:pt x="571" y="0"/>
                  <a:pt x="0" y="680"/>
                  <a:pt x="0" y="1518"/>
                </a:cubicBezTo>
                <a:lnTo>
                  <a:pt x="0" y="20082"/>
                </a:lnTo>
                <a:cubicBezTo>
                  <a:pt x="0" y="20920"/>
                  <a:pt x="571" y="21600"/>
                  <a:pt x="1277" y="21600"/>
                </a:cubicBezTo>
                <a:lnTo>
                  <a:pt x="16387" y="21600"/>
                </a:lnTo>
                <a:cubicBezTo>
                  <a:pt x="17092" y="21600"/>
                  <a:pt x="17664" y="20920"/>
                  <a:pt x="17664" y="20082"/>
                </a:cubicBezTo>
                <a:lnTo>
                  <a:pt x="17664" y="10118"/>
                </a:lnTo>
                <a:lnTo>
                  <a:pt x="21600" y="7081"/>
                </a:lnTo>
                <a:lnTo>
                  <a:pt x="17664" y="4043"/>
                </a:lnTo>
                <a:lnTo>
                  <a:pt x="17664" y="1518"/>
                </a:lnTo>
                <a:cubicBezTo>
                  <a:pt x="17664" y="680"/>
                  <a:pt x="17092" y="0"/>
                  <a:pt x="16387" y="0"/>
                </a:cubicBezTo>
                <a:lnTo>
                  <a:pt x="1277" y="0"/>
                </a:lnTo>
                <a:close/>
              </a:path>
            </a:pathLst>
          </a:custGeom>
          <a:ln w="317500">
            <a:solidFill>
              <a:srgbClr val="3A88FE"/>
            </a:solidFill>
            <a:miter lim="400000"/>
          </a:ln>
        </p:spPr>
        <p:txBody>
          <a:bodyPr lIns="76200" tIns="76200" rIns="76200" bIns="76200" anchor="ctr"/>
          <a:lstStyle/>
          <a:p>
            <a:pPr defTabSz="819150">
              <a:defRPr sz="7800">
                <a:solidFill>
                  <a:srgbClr val="FFFFFF"/>
                </a:solidFill>
                <a:effectLst>
                  <a:outerShdw sx="100000" sy="100000" kx="0" ky="0" algn="b" rotWithShape="0" blurRad="38100" dist="12700" dir="5400000">
                    <a:srgbClr val="000000">
                      <a:alpha val="50000"/>
                    </a:srgbClr>
                  </a:outerShdw>
                </a:effectLst>
              </a:defRPr>
            </a:pPr>
          </a:p>
        </p:txBody>
      </p:sp>
      <p:sp>
        <p:nvSpPr>
          <p:cNvPr id="288" name="Har sett at oppgavefristene fra Canvas er kommet inn i kalenderen – det er veldig praktisk!"/>
          <p:cNvSpPr txBox="1"/>
          <p:nvPr/>
        </p:nvSpPr>
        <p:spPr>
          <a:xfrm>
            <a:off x="3489336" y="7666277"/>
            <a:ext cx="7651429" cy="4007482"/>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spAutoFit/>
          </a:bodyPr>
          <a:lstStyle>
            <a:lvl1pPr algn="l" defTabSz="685800">
              <a:defRPr sz="5000"/>
            </a:lvl1pPr>
          </a:lstStyle>
          <a:p>
            <a:pPr/>
            <a:r>
              <a:t>Har sett at oppgavefristene fra Canvas er kommet inn i kalenderen – det er veldig praktisk!</a:t>
            </a:r>
          </a:p>
        </p:txBody>
      </p:sp>
      <p:sp>
        <p:nvSpPr>
          <p:cNvPr id="289" name="Callout"/>
          <p:cNvSpPr/>
          <p:nvPr/>
        </p:nvSpPr>
        <p:spPr>
          <a:xfrm rot="16200000">
            <a:off x="4314526" y="6182662"/>
            <a:ext cx="5801917" cy="841970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804" y="0"/>
                </a:moveTo>
                <a:cubicBezTo>
                  <a:pt x="6052" y="0"/>
                  <a:pt x="5443" y="420"/>
                  <a:pt x="5443" y="938"/>
                </a:cubicBezTo>
                <a:lnTo>
                  <a:pt x="5443" y="7502"/>
                </a:lnTo>
                <a:lnTo>
                  <a:pt x="0" y="9377"/>
                </a:lnTo>
                <a:lnTo>
                  <a:pt x="5443" y="11253"/>
                </a:lnTo>
                <a:lnTo>
                  <a:pt x="5443" y="20662"/>
                </a:lnTo>
                <a:cubicBezTo>
                  <a:pt x="5443" y="21180"/>
                  <a:pt x="6052" y="21600"/>
                  <a:pt x="6804" y="21600"/>
                </a:cubicBezTo>
                <a:lnTo>
                  <a:pt x="20239" y="21600"/>
                </a:lnTo>
                <a:cubicBezTo>
                  <a:pt x="20991" y="21600"/>
                  <a:pt x="21600" y="21180"/>
                  <a:pt x="21600" y="20662"/>
                </a:cubicBezTo>
                <a:lnTo>
                  <a:pt x="21600" y="938"/>
                </a:lnTo>
                <a:cubicBezTo>
                  <a:pt x="21600" y="420"/>
                  <a:pt x="20991" y="0"/>
                  <a:pt x="20239" y="0"/>
                </a:cubicBezTo>
                <a:lnTo>
                  <a:pt x="6804" y="0"/>
                </a:lnTo>
                <a:close/>
              </a:path>
            </a:pathLst>
          </a:custGeom>
          <a:ln w="317500">
            <a:solidFill>
              <a:srgbClr val="3A88FE"/>
            </a:solidFill>
            <a:miter lim="400000"/>
          </a:ln>
        </p:spPr>
        <p:txBody>
          <a:bodyPr lIns="76200" tIns="76200" rIns="76200" bIns="76200" anchor="ctr"/>
          <a:lstStyle/>
          <a:p>
            <a:pPr defTabSz="819150">
              <a:defRPr sz="7800">
                <a:solidFill>
                  <a:srgbClr val="FFFFFF"/>
                </a:solidFill>
                <a:effectLst>
                  <a:outerShdw sx="100000" sy="100000" kx="0" ky="0" algn="b" rotWithShape="0" blurRad="38100" dist="12700" dir="5400000">
                    <a:srgbClr val="000000">
                      <a:alpha val="50000"/>
                    </a:srgbClr>
                  </a:outerShdw>
                </a:effectLst>
              </a:defRPr>
            </a:pPr>
          </a:p>
        </p:txBody>
      </p:sp>
      <p:sp>
        <p:nvSpPr>
          <p:cNvPr id="290" name="Liker dette godt, siden det er vanskelig å finne frem til en del ting i dag, særlig som ny."/>
          <p:cNvSpPr txBox="1"/>
          <p:nvPr/>
        </p:nvSpPr>
        <p:spPr>
          <a:xfrm>
            <a:off x="10320275" y="3082783"/>
            <a:ext cx="7452297" cy="3081118"/>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spAutoFit/>
          </a:bodyPr>
          <a:lstStyle>
            <a:lvl1pPr algn="l" defTabSz="685800">
              <a:defRPr sz="4800"/>
            </a:lvl1pPr>
          </a:lstStyle>
          <a:p>
            <a:pPr/>
            <a:r>
              <a:t>Liker dette godt, siden det er vanskelig å finne frem til en del ting i dag, særlig som ny.</a:t>
            </a:r>
          </a:p>
        </p:txBody>
      </p:sp>
      <p:sp>
        <p:nvSpPr>
          <p:cNvPr id="291" name="Callout"/>
          <p:cNvSpPr/>
          <p:nvPr/>
        </p:nvSpPr>
        <p:spPr>
          <a:xfrm rot="16200000">
            <a:off x="11170091" y="864522"/>
            <a:ext cx="5234385" cy="841970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200" y="0"/>
                </a:moveTo>
                <a:cubicBezTo>
                  <a:pt x="4367" y="0"/>
                  <a:pt x="3691" y="420"/>
                  <a:pt x="3691" y="938"/>
                </a:cubicBezTo>
                <a:lnTo>
                  <a:pt x="3691" y="5040"/>
                </a:lnTo>
                <a:lnTo>
                  <a:pt x="0" y="6915"/>
                </a:lnTo>
                <a:lnTo>
                  <a:pt x="3691" y="8792"/>
                </a:lnTo>
                <a:lnTo>
                  <a:pt x="3691" y="20662"/>
                </a:lnTo>
                <a:cubicBezTo>
                  <a:pt x="3691" y="21180"/>
                  <a:pt x="4367" y="21600"/>
                  <a:pt x="5200" y="21600"/>
                </a:cubicBezTo>
                <a:lnTo>
                  <a:pt x="20092" y="21600"/>
                </a:lnTo>
                <a:cubicBezTo>
                  <a:pt x="20925" y="21600"/>
                  <a:pt x="21600" y="21180"/>
                  <a:pt x="21600" y="20662"/>
                </a:cubicBezTo>
                <a:lnTo>
                  <a:pt x="21600" y="938"/>
                </a:lnTo>
                <a:cubicBezTo>
                  <a:pt x="21600" y="420"/>
                  <a:pt x="20925" y="0"/>
                  <a:pt x="20092" y="0"/>
                </a:cubicBezTo>
                <a:lnTo>
                  <a:pt x="5200" y="0"/>
                </a:lnTo>
                <a:close/>
              </a:path>
            </a:pathLst>
          </a:custGeom>
          <a:ln w="317500">
            <a:solidFill>
              <a:srgbClr val="3A88FE"/>
            </a:solidFill>
            <a:miter lim="400000"/>
          </a:ln>
        </p:spPr>
        <p:txBody>
          <a:bodyPr lIns="76200" tIns="76200" rIns="76200" bIns="76200" anchor="ctr"/>
          <a:lstStyle/>
          <a:p>
            <a:pPr defTabSz="819150">
              <a:defRPr sz="7800">
                <a:solidFill>
                  <a:srgbClr val="FFFFFF"/>
                </a:solidFill>
                <a:effectLst>
                  <a:outerShdw sx="100000" sy="100000" kx="0" ky="0" algn="b" rotWithShape="0" blurRad="38100" dist="12700" dir="5400000">
                    <a:srgbClr val="000000">
                      <a:alpha val="50000"/>
                    </a:srgbClr>
                  </a:outerShdw>
                </a:effectLst>
              </a:defRPr>
            </a:pPr>
          </a:p>
        </p:txBody>
      </p:sp>
      <p:sp>
        <p:nvSpPr>
          <p:cNvPr id="292" name="(ifølge 4/5)"/>
          <p:cNvSpPr txBox="1"/>
          <p:nvPr/>
        </p:nvSpPr>
        <p:spPr>
          <a:xfrm>
            <a:off x="18881152" y="5432998"/>
            <a:ext cx="3492590" cy="92027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685800">
              <a:defRPr i="1" sz="5300"/>
            </a:lvl1pPr>
          </a:lstStyle>
          <a:p>
            <a:pPr>
              <a:defRPr i="0"/>
            </a:pPr>
            <a:r>
              <a:rPr i="1"/>
              <a:t>(ifølge 4/5)</a:t>
            </a:r>
          </a:p>
        </p:txBody>
      </p:sp>
      <p:sp>
        <p:nvSpPr>
          <p:cNvPr id="293" name="Så man kan laste ned Office herfra? Det var veldig smart!…"/>
          <p:cNvSpPr txBox="1"/>
          <p:nvPr/>
        </p:nvSpPr>
        <p:spPr>
          <a:xfrm>
            <a:off x="13389928" y="7950821"/>
            <a:ext cx="10057484" cy="3232782"/>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spAutoFit/>
          </a:bodyPr>
          <a:lstStyle/>
          <a:p>
            <a:pPr algn="l" defTabSz="685800">
              <a:defRPr sz="5000"/>
            </a:pPr>
            <a:r>
              <a:t>Så man kan laste ned Office herfra? Det var veldig smart! </a:t>
            </a:r>
          </a:p>
          <a:p>
            <a:pPr algn="l" defTabSz="685800">
              <a:defRPr sz="5000"/>
            </a:pPr>
            <a:r>
              <a:t>Det er såå mange som kjøper Office.</a:t>
            </a:r>
          </a:p>
        </p:txBody>
      </p:sp>
      <p:sp>
        <p:nvSpPr>
          <p:cNvPr id="294" name="Callout"/>
          <p:cNvSpPr/>
          <p:nvPr/>
        </p:nvSpPr>
        <p:spPr>
          <a:xfrm rot="16200000">
            <a:off x="15517713" y="5037876"/>
            <a:ext cx="5801916" cy="107092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804" y="0"/>
                </a:moveTo>
                <a:cubicBezTo>
                  <a:pt x="6052" y="0"/>
                  <a:pt x="5443" y="330"/>
                  <a:pt x="5443" y="737"/>
                </a:cubicBezTo>
                <a:lnTo>
                  <a:pt x="5443" y="5898"/>
                </a:lnTo>
                <a:lnTo>
                  <a:pt x="0" y="7372"/>
                </a:lnTo>
                <a:lnTo>
                  <a:pt x="5443" y="8847"/>
                </a:lnTo>
                <a:lnTo>
                  <a:pt x="5443" y="20863"/>
                </a:lnTo>
                <a:cubicBezTo>
                  <a:pt x="5443" y="21270"/>
                  <a:pt x="6052" y="21600"/>
                  <a:pt x="6804" y="21600"/>
                </a:cubicBezTo>
                <a:lnTo>
                  <a:pt x="20239" y="21600"/>
                </a:lnTo>
                <a:cubicBezTo>
                  <a:pt x="20991" y="21600"/>
                  <a:pt x="21600" y="21270"/>
                  <a:pt x="21600" y="20863"/>
                </a:cubicBezTo>
                <a:lnTo>
                  <a:pt x="21600" y="737"/>
                </a:lnTo>
                <a:cubicBezTo>
                  <a:pt x="21600" y="330"/>
                  <a:pt x="20991" y="0"/>
                  <a:pt x="20239" y="0"/>
                </a:cubicBezTo>
                <a:lnTo>
                  <a:pt x="6804" y="0"/>
                </a:lnTo>
                <a:close/>
              </a:path>
            </a:pathLst>
          </a:custGeom>
          <a:ln w="317500">
            <a:solidFill>
              <a:srgbClr val="3A88FE"/>
            </a:solidFill>
            <a:miter lim="400000"/>
          </a:ln>
        </p:spPr>
        <p:txBody>
          <a:bodyPr lIns="76200" tIns="76200" rIns="76200" bIns="76200" anchor="ctr"/>
          <a:lstStyle/>
          <a:p>
            <a:pPr defTabSz="819150">
              <a:defRPr sz="7800">
                <a:solidFill>
                  <a:srgbClr val="FFFFFF"/>
                </a:solidFill>
                <a:effectLst>
                  <a:outerShdw sx="100000" sy="100000" kx="0" ky="0" algn="b" rotWithShape="0" blurRad="38100" dist="12700" dir="5400000">
                    <a:srgbClr val="000000">
                      <a:alpha val="50000"/>
                    </a:srgbClr>
                  </a:outerShdw>
                </a:effectLst>
              </a:defRPr>
            </a:pP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98" name="H2-varslinger-smart-avlystforelesning.mp4" descr="H2-varslinger-smart-avlystforelesning.mp4"/>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0" y="0"/>
            <a:ext cx="24384000" cy="13716000"/>
          </a:xfrm>
          <a:prstGeom prst="rect">
            <a:avLst/>
          </a:prstGeom>
          <a:ln w="12700">
            <a:miter lim="400000"/>
          </a:ln>
        </p:spPr>
      </p:pic>
      <p:sp>
        <p:nvSpPr>
          <p:cNvPr id="299" name="Rectangle"/>
          <p:cNvSpPr/>
          <p:nvPr/>
        </p:nvSpPr>
        <p:spPr>
          <a:xfrm>
            <a:off x="414866" y="516466"/>
            <a:ext cx="14451874" cy="1270001"/>
          </a:xfrm>
          <a:prstGeom prst="rect">
            <a:avLst/>
          </a:prstGeom>
          <a:solidFill>
            <a:srgbClr val="327DFE"/>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sp>
        <p:nvSpPr>
          <p:cNvPr id="300" name="H2: Studentene ønsker å få varsler direkte"/>
          <p:cNvSpPr txBox="1"/>
          <p:nvPr/>
        </p:nvSpPr>
        <p:spPr>
          <a:xfrm>
            <a:off x="1226668" y="722526"/>
            <a:ext cx="12828271" cy="857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819150">
              <a:defRPr sz="5000">
                <a:solidFill>
                  <a:srgbClr val="FFFFFF"/>
                </a:solidFill>
                <a:effectLst>
                  <a:outerShdw sx="100000" sy="100000" kx="0" ky="0" algn="b" rotWithShape="0" blurRad="38100" dist="12700" dir="5400000">
                    <a:srgbClr val="000000">
                      <a:alpha val="50000"/>
                    </a:srgbClr>
                  </a:outerShdw>
                </a:effectLst>
              </a:defRPr>
            </a:lvl1pPr>
          </a:lstStyle>
          <a:p>
            <a:pPr/>
            <a:r>
              <a:t>H2: Studentene ønsker å få varsler direkte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48548500" fill="hold"/>
                                        <p:tgtEl>
                                          <p:spTgt spid="298"/>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298"/>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4" name="Rectangle"/>
          <p:cNvSpPr/>
          <p:nvPr/>
        </p:nvSpPr>
        <p:spPr>
          <a:xfrm>
            <a:off x="414866" y="516466"/>
            <a:ext cx="17068074" cy="1270001"/>
          </a:xfrm>
          <a:prstGeom prst="rect">
            <a:avLst/>
          </a:prstGeom>
          <a:solidFill>
            <a:srgbClr val="327DFE"/>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sp>
        <p:nvSpPr>
          <p:cNvPr id="305" name="H2: Studentene ønsker å få varsler direkte"/>
          <p:cNvSpPr txBox="1"/>
          <p:nvPr/>
        </p:nvSpPr>
        <p:spPr>
          <a:xfrm>
            <a:off x="817950" y="722526"/>
            <a:ext cx="12828271" cy="85788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819150">
              <a:defRPr sz="5000">
                <a:solidFill>
                  <a:srgbClr val="FFFFFF"/>
                </a:solidFill>
                <a:effectLst>
                  <a:outerShdw sx="100000" sy="100000" kx="0" ky="0" algn="b" rotWithShape="0" blurRad="38100" dist="12700" dir="5400000">
                    <a:srgbClr val="000000">
                      <a:alpha val="50000"/>
                    </a:srgbClr>
                  </a:outerShdw>
                </a:effectLst>
              </a:defRPr>
            </a:lvl1pPr>
          </a:lstStyle>
          <a:p>
            <a:pPr/>
            <a:r>
              <a:t>H2: Studentene ønsker å få varsler direkte</a:t>
            </a:r>
          </a:p>
        </p:txBody>
      </p:sp>
      <p:sp>
        <p:nvSpPr>
          <p:cNvPr id="306" name="Callout"/>
          <p:cNvSpPr/>
          <p:nvPr/>
        </p:nvSpPr>
        <p:spPr>
          <a:xfrm rot="16200000">
            <a:off x="14504888" y="830331"/>
            <a:ext cx="4974829" cy="841970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344" y="0"/>
                </a:moveTo>
                <a:cubicBezTo>
                  <a:pt x="3468" y="0"/>
                  <a:pt x="2757" y="420"/>
                  <a:pt x="2757" y="938"/>
                </a:cubicBezTo>
                <a:lnTo>
                  <a:pt x="2757" y="7503"/>
                </a:lnTo>
                <a:lnTo>
                  <a:pt x="0" y="9378"/>
                </a:lnTo>
                <a:lnTo>
                  <a:pt x="2757" y="11255"/>
                </a:lnTo>
                <a:lnTo>
                  <a:pt x="2757" y="20662"/>
                </a:lnTo>
                <a:cubicBezTo>
                  <a:pt x="2757" y="21180"/>
                  <a:pt x="3468" y="21600"/>
                  <a:pt x="4344" y="21600"/>
                </a:cubicBezTo>
                <a:lnTo>
                  <a:pt x="20013" y="21600"/>
                </a:lnTo>
                <a:cubicBezTo>
                  <a:pt x="20890" y="21600"/>
                  <a:pt x="21600" y="21180"/>
                  <a:pt x="21600" y="20662"/>
                </a:cubicBezTo>
                <a:lnTo>
                  <a:pt x="21600" y="938"/>
                </a:lnTo>
                <a:cubicBezTo>
                  <a:pt x="21600" y="420"/>
                  <a:pt x="20890" y="0"/>
                  <a:pt x="20013" y="0"/>
                </a:cubicBezTo>
                <a:lnTo>
                  <a:pt x="4344" y="0"/>
                </a:lnTo>
                <a:close/>
              </a:path>
            </a:pathLst>
          </a:custGeom>
          <a:ln w="317500">
            <a:solidFill>
              <a:srgbClr val="00BF71"/>
            </a:solidFill>
            <a:miter lim="400000"/>
          </a:ln>
        </p:spPr>
        <p:txBody>
          <a:bodyPr lIns="76200" tIns="76200" rIns="76200" bIns="76200" anchor="ctr"/>
          <a:lstStyle/>
          <a:p>
            <a:pPr defTabSz="819150">
              <a:defRPr sz="7800">
                <a:solidFill>
                  <a:srgbClr val="FFFFFF"/>
                </a:solidFill>
                <a:effectLst>
                  <a:outerShdw sx="100000" sy="100000" kx="0" ky="0" algn="b" rotWithShape="0" blurRad="38100" dist="12700" dir="5400000">
                    <a:srgbClr val="000000">
                      <a:alpha val="50000"/>
                    </a:srgbClr>
                  </a:outerShdw>
                </a:effectLst>
              </a:defRPr>
            </a:pPr>
          </a:p>
        </p:txBody>
      </p:sp>
      <p:sp>
        <p:nvSpPr>
          <p:cNvPr id="307" name="Callout"/>
          <p:cNvSpPr/>
          <p:nvPr/>
        </p:nvSpPr>
        <p:spPr>
          <a:xfrm rot="16200000">
            <a:off x="5174047" y="3984341"/>
            <a:ext cx="3943351" cy="129829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485" y="0"/>
                </a:moveTo>
                <a:cubicBezTo>
                  <a:pt x="4379" y="0"/>
                  <a:pt x="3483" y="272"/>
                  <a:pt x="3483" y="608"/>
                </a:cubicBezTo>
                <a:lnTo>
                  <a:pt x="3483" y="14479"/>
                </a:lnTo>
                <a:lnTo>
                  <a:pt x="0" y="15696"/>
                </a:lnTo>
                <a:lnTo>
                  <a:pt x="3483" y="16912"/>
                </a:lnTo>
                <a:lnTo>
                  <a:pt x="3483" y="20992"/>
                </a:lnTo>
                <a:cubicBezTo>
                  <a:pt x="3483" y="21328"/>
                  <a:pt x="4379" y="21600"/>
                  <a:pt x="5485" y="21600"/>
                </a:cubicBezTo>
                <a:lnTo>
                  <a:pt x="19596" y="21600"/>
                </a:lnTo>
                <a:cubicBezTo>
                  <a:pt x="20701" y="21600"/>
                  <a:pt x="21600" y="21328"/>
                  <a:pt x="21600" y="20992"/>
                </a:cubicBezTo>
                <a:lnTo>
                  <a:pt x="21600" y="608"/>
                </a:lnTo>
                <a:cubicBezTo>
                  <a:pt x="21600" y="272"/>
                  <a:pt x="20701" y="0"/>
                  <a:pt x="19596" y="0"/>
                </a:cubicBezTo>
                <a:lnTo>
                  <a:pt x="5485" y="0"/>
                </a:lnTo>
                <a:close/>
              </a:path>
            </a:pathLst>
          </a:custGeom>
          <a:ln w="317500">
            <a:solidFill>
              <a:srgbClr val="3A88FE"/>
            </a:solidFill>
            <a:miter lim="400000"/>
          </a:ln>
        </p:spPr>
        <p:txBody>
          <a:bodyPr lIns="76200" tIns="76200" rIns="76200" bIns="76200" anchor="ctr"/>
          <a:lstStyle/>
          <a:p>
            <a:pPr defTabSz="819150">
              <a:defRPr sz="7800">
                <a:solidFill>
                  <a:srgbClr val="FFFFFF"/>
                </a:solidFill>
                <a:effectLst>
                  <a:outerShdw sx="100000" sy="100000" kx="0" ky="0" algn="b" rotWithShape="0" blurRad="38100" dist="12700" dir="5400000">
                    <a:srgbClr val="000000">
                      <a:alpha val="50000"/>
                    </a:srgbClr>
                  </a:outerShdw>
                </a:effectLst>
              </a:defRPr>
            </a:pPr>
          </a:p>
        </p:txBody>
      </p:sp>
      <p:sp>
        <p:nvSpPr>
          <p:cNvPr id="308" name="Callout"/>
          <p:cNvSpPr/>
          <p:nvPr/>
        </p:nvSpPr>
        <p:spPr>
          <a:xfrm rot="16200000">
            <a:off x="5000554" y="1364818"/>
            <a:ext cx="4955779" cy="74044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278" y="0"/>
                </a:moveTo>
                <a:cubicBezTo>
                  <a:pt x="3398" y="0"/>
                  <a:pt x="2685" y="477"/>
                  <a:pt x="2685" y="1066"/>
                </a:cubicBezTo>
                <a:lnTo>
                  <a:pt x="2685" y="8592"/>
                </a:lnTo>
                <a:lnTo>
                  <a:pt x="0" y="10723"/>
                </a:lnTo>
                <a:lnTo>
                  <a:pt x="2685" y="12856"/>
                </a:lnTo>
                <a:lnTo>
                  <a:pt x="2685" y="20533"/>
                </a:lnTo>
                <a:cubicBezTo>
                  <a:pt x="2685" y="21121"/>
                  <a:pt x="3398" y="21600"/>
                  <a:pt x="4278" y="21600"/>
                </a:cubicBezTo>
                <a:lnTo>
                  <a:pt x="20007" y="21600"/>
                </a:lnTo>
                <a:cubicBezTo>
                  <a:pt x="20887" y="21600"/>
                  <a:pt x="21600" y="21121"/>
                  <a:pt x="21600" y="20533"/>
                </a:cubicBezTo>
                <a:lnTo>
                  <a:pt x="21600" y="1066"/>
                </a:lnTo>
                <a:cubicBezTo>
                  <a:pt x="21600" y="477"/>
                  <a:pt x="20887" y="0"/>
                  <a:pt x="20007" y="0"/>
                </a:cubicBezTo>
                <a:lnTo>
                  <a:pt x="4278" y="0"/>
                </a:lnTo>
                <a:close/>
              </a:path>
            </a:pathLst>
          </a:custGeom>
          <a:ln w="317500">
            <a:solidFill>
              <a:srgbClr val="3A88FE"/>
            </a:solidFill>
            <a:miter lim="400000"/>
          </a:ln>
        </p:spPr>
        <p:txBody>
          <a:bodyPr lIns="76200" tIns="76200" rIns="76200" bIns="76200" anchor="ctr"/>
          <a:lstStyle/>
          <a:p>
            <a:pPr defTabSz="819150">
              <a:defRPr sz="7800">
                <a:solidFill>
                  <a:srgbClr val="FFFFFF"/>
                </a:solidFill>
                <a:effectLst>
                  <a:outerShdw sx="100000" sy="100000" kx="0" ky="0" algn="b" rotWithShape="0" blurRad="38100" dist="12700" dir="5400000">
                    <a:srgbClr val="000000">
                      <a:alpha val="50000"/>
                    </a:srgbClr>
                  </a:outerShdw>
                </a:effectLst>
              </a:defRPr>
            </a:pPr>
          </a:p>
        </p:txBody>
      </p:sp>
      <p:sp>
        <p:nvSpPr>
          <p:cNvPr id="309" name="Er det mulig å få disse på privat e-post?"/>
          <p:cNvSpPr txBox="1"/>
          <p:nvPr/>
        </p:nvSpPr>
        <p:spPr>
          <a:xfrm>
            <a:off x="13519244" y="3296189"/>
            <a:ext cx="7452297" cy="2949697"/>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spAutoFit/>
          </a:bodyPr>
          <a:lstStyle>
            <a:lvl1pPr algn="l" defTabSz="685800">
              <a:defRPr sz="6000"/>
            </a:lvl1pPr>
          </a:lstStyle>
          <a:p>
            <a:pPr/>
            <a:r>
              <a:t>Er det mulig å få disse på privat e-post?</a:t>
            </a:r>
          </a:p>
        </p:txBody>
      </p:sp>
      <p:sp>
        <p:nvSpPr>
          <p:cNvPr id="310" name="Hva med å filtrere varsler på viktighet?"/>
          <p:cNvSpPr txBox="1"/>
          <p:nvPr/>
        </p:nvSpPr>
        <p:spPr>
          <a:xfrm>
            <a:off x="15216181" y="9214374"/>
            <a:ext cx="8220586" cy="2009898"/>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spAutoFit/>
          </a:bodyPr>
          <a:lstStyle>
            <a:lvl1pPr algn="l" defTabSz="685800">
              <a:defRPr sz="6000"/>
            </a:lvl1pPr>
          </a:lstStyle>
          <a:p>
            <a:pPr/>
            <a:r>
              <a:t>Hva med å filtrere varsler på viktighet?</a:t>
            </a:r>
          </a:p>
        </p:txBody>
      </p:sp>
      <p:sp>
        <p:nvSpPr>
          <p:cNvPr id="311" name="Callout"/>
          <p:cNvSpPr/>
          <p:nvPr/>
        </p:nvSpPr>
        <p:spPr>
          <a:xfrm rot="16200000">
            <a:off x="17033446" y="6385364"/>
            <a:ext cx="4079876" cy="841970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83" y="0"/>
                </a:moveTo>
                <a:cubicBezTo>
                  <a:pt x="4314" y="0"/>
                  <a:pt x="3448" y="420"/>
                  <a:pt x="3448" y="938"/>
                </a:cubicBezTo>
                <a:lnTo>
                  <a:pt x="3448" y="13294"/>
                </a:lnTo>
                <a:lnTo>
                  <a:pt x="0" y="15169"/>
                </a:lnTo>
                <a:lnTo>
                  <a:pt x="3448" y="17045"/>
                </a:lnTo>
                <a:lnTo>
                  <a:pt x="3448" y="20662"/>
                </a:lnTo>
                <a:cubicBezTo>
                  <a:pt x="3448" y="21180"/>
                  <a:pt x="4314" y="21600"/>
                  <a:pt x="5383" y="21600"/>
                </a:cubicBezTo>
                <a:lnTo>
                  <a:pt x="19665" y="21600"/>
                </a:lnTo>
                <a:cubicBezTo>
                  <a:pt x="20734" y="21600"/>
                  <a:pt x="21600" y="21180"/>
                  <a:pt x="21600" y="20662"/>
                </a:cubicBezTo>
                <a:lnTo>
                  <a:pt x="21600" y="938"/>
                </a:lnTo>
                <a:cubicBezTo>
                  <a:pt x="21600" y="420"/>
                  <a:pt x="20734" y="0"/>
                  <a:pt x="19665" y="0"/>
                </a:cubicBezTo>
                <a:lnTo>
                  <a:pt x="5383" y="0"/>
                </a:lnTo>
                <a:close/>
              </a:path>
            </a:pathLst>
          </a:custGeom>
          <a:ln w="317500">
            <a:solidFill>
              <a:srgbClr val="4BC383"/>
            </a:solidFill>
            <a:miter lim="400000"/>
          </a:ln>
        </p:spPr>
        <p:txBody>
          <a:bodyPr lIns="76200" tIns="76200" rIns="76200" bIns="76200" anchor="ctr"/>
          <a:lstStyle/>
          <a:p>
            <a:pPr defTabSz="819150">
              <a:defRPr sz="7800">
                <a:solidFill>
                  <a:srgbClr val="D45954"/>
                </a:solidFill>
                <a:effectLst>
                  <a:outerShdw sx="100000" sy="100000" kx="0" ky="0" algn="b" rotWithShape="0" blurRad="38100" dist="12700" dir="5400000">
                    <a:srgbClr val="000000">
                      <a:alpha val="50000"/>
                    </a:srgbClr>
                  </a:outerShdw>
                </a:effectLst>
              </a:defRPr>
            </a:pPr>
          </a:p>
        </p:txBody>
      </p:sp>
      <p:sp>
        <p:nvSpPr>
          <p:cNvPr id="312" name="Veldig fint å kunne velge!"/>
          <p:cNvSpPr txBox="1"/>
          <p:nvPr/>
        </p:nvSpPr>
        <p:spPr>
          <a:xfrm>
            <a:off x="4948319" y="3670749"/>
            <a:ext cx="6759089" cy="2009898"/>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spAutoFit/>
          </a:bodyPr>
          <a:lstStyle>
            <a:lvl1pPr algn="l" defTabSz="685800">
              <a:defRPr sz="6000"/>
            </a:lvl1pPr>
          </a:lstStyle>
          <a:p>
            <a:pPr/>
            <a:r>
              <a:t>Veldig fint å kunne velge!</a:t>
            </a:r>
          </a:p>
        </p:txBody>
      </p:sp>
      <p:sp>
        <p:nvSpPr>
          <p:cNvPr id="313" name="Jeg vil ikke ha push om alt mulig, så fint med e-postmuligheten"/>
          <p:cNvSpPr txBox="1"/>
          <p:nvPr/>
        </p:nvSpPr>
        <p:spPr>
          <a:xfrm>
            <a:off x="1183443" y="9011634"/>
            <a:ext cx="12612517" cy="2009898"/>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spAutoFit/>
          </a:bodyPr>
          <a:lstStyle>
            <a:lvl1pPr algn="l" defTabSz="685800">
              <a:defRPr sz="6000"/>
            </a:lvl1pPr>
          </a:lstStyle>
          <a:p>
            <a:pPr/>
            <a:r>
              <a:t>Jeg vil ikke ha push om alt mulig, så fint med e-postmuligheten</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319" name="Group"/>
          <p:cNvGrpSpPr/>
          <p:nvPr/>
        </p:nvGrpSpPr>
        <p:grpSpPr>
          <a:xfrm>
            <a:off x="1568183" y="2318899"/>
            <a:ext cx="10119531" cy="4940670"/>
            <a:chOff x="0" y="84"/>
            <a:chExt cx="10119530" cy="4940668"/>
          </a:xfrm>
        </p:grpSpPr>
        <p:sp>
          <p:nvSpPr>
            <p:cNvPr id="317" name="Det viktigste for meg er at beskjeder kommer øverst, så jeg ser om det er noe nytt"/>
            <p:cNvSpPr txBox="1"/>
            <p:nvPr/>
          </p:nvSpPr>
          <p:spPr>
            <a:xfrm rot="21595556">
              <a:off x="514910" y="838920"/>
              <a:ext cx="9088946" cy="249581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spAutoFit/>
            </a:bodyPr>
            <a:lstStyle>
              <a:lvl1pPr algn="l" defTabSz="685800">
                <a:defRPr sz="5100"/>
              </a:lvl1pPr>
            </a:lstStyle>
            <a:p>
              <a:pPr/>
              <a:r>
                <a:t>Det viktigste for meg er at beskjeder kommer øverst, så jeg ser om det er noe nytt</a:t>
              </a:r>
            </a:p>
          </p:txBody>
        </p:sp>
        <p:sp>
          <p:nvSpPr>
            <p:cNvPr id="318" name="Callout"/>
            <p:cNvSpPr/>
            <p:nvPr/>
          </p:nvSpPr>
          <p:spPr>
            <a:xfrm rot="16195556">
              <a:off x="2595965" y="-2586166"/>
              <a:ext cx="4927601" cy="1011317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196" y="0"/>
                  </a:moveTo>
                  <a:cubicBezTo>
                    <a:pt x="3311" y="0"/>
                    <a:pt x="2594" y="350"/>
                    <a:pt x="2594" y="781"/>
                  </a:cubicBezTo>
                  <a:lnTo>
                    <a:pt x="2594" y="7036"/>
                  </a:lnTo>
                  <a:lnTo>
                    <a:pt x="0" y="8597"/>
                  </a:lnTo>
                  <a:lnTo>
                    <a:pt x="2594" y="10158"/>
                  </a:lnTo>
                  <a:lnTo>
                    <a:pt x="2594" y="20819"/>
                  </a:lnTo>
                  <a:cubicBezTo>
                    <a:pt x="2594" y="21250"/>
                    <a:pt x="3311" y="21600"/>
                    <a:pt x="4196" y="21600"/>
                  </a:cubicBezTo>
                  <a:lnTo>
                    <a:pt x="19998" y="21600"/>
                  </a:lnTo>
                  <a:cubicBezTo>
                    <a:pt x="20883" y="21600"/>
                    <a:pt x="21600" y="21250"/>
                    <a:pt x="21600" y="20819"/>
                  </a:cubicBezTo>
                  <a:lnTo>
                    <a:pt x="21600" y="781"/>
                  </a:lnTo>
                  <a:cubicBezTo>
                    <a:pt x="21600" y="350"/>
                    <a:pt x="20883" y="0"/>
                    <a:pt x="19998" y="0"/>
                  </a:cubicBezTo>
                  <a:lnTo>
                    <a:pt x="4196" y="0"/>
                  </a:lnTo>
                  <a:close/>
                </a:path>
              </a:pathLst>
            </a:custGeom>
            <a:noFill/>
            <a:ln w="317500" cap="flat">
              <a:solidFill>
                <a:srgbClr val="3A88FE"/>
              </a:solidFill>
              <a:prstDash val="solid"/>
              <a:miter lim="400000"/>
            </a:ln>
            <a:effectLst/>
          </p:spPr>
          <p:txBody>
            <a:bodyPr wrap="square" lIns="76200" tIns="76200" rIns="76200" bIns="76200" numCol="1" anchor="ctr">
              <a:noAutofit/>
            </a:bodyPr>
            <a:lstStyle/>
            <a:p>
              <a:pPr defTabSz="819150">
                <a:defRPr sz="7800">
                  <a:solidFill>
                    <a:srgbClr val="FFFFFF"/>
                  </a:solidFill>
                  <a:effectLst>
                    <a:outerShdw sx="100000" sy="100000" kx="0" ky="0" algn="b" rotWithShape="0" blurRad="38100" dist="12700" dir="5400000">
                      <a:srgbClr val="000000">
                        <a:alpha val="50000"/>
                      </a:srgbClr>
                    </a:outerShdw>
                  </a:effectLst>
                </a:defRPr>
              </a:pPr>
            </a:p>
          </p:txBody>
        </p:sp>
      </p:grpSp>
      <p:grpSp>
        <p:nvGrpSpPr>
          <p:cNvPr id="322" name="Group"/>
          <p:cNvGrpSpPr/>
          <p:nvPr/>
        </p:nvGrpSpPr>
        <p:grpSpPr>
          <a:xfrm>
            <a:off x="12371001" y="2299478"/>
            <a:ext cx="9037312" cy="4030663"/>
            <a:chOff x="4790415" y="-235619"/>
            <a:chExt cx="9037310" cy="4030662"/>
          </a:xfrm>
        </p:grpSpPr>
        <p:sp>
          <p:nvSpPr>
            <p:cNvPr id="320" name="Timeplanen er alt jeg trenger – det er viktig at den er først"/>
            <p:cNvSpPr txBox="1"/>
            <p:nvPr/>
          </p:nvSpPr>
          <p:spPr>
            <a:xfrm>
              <a:off x="5250640" y="70513"/>
              <a:ext cx="8577087" cy="28012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noAutofit/>
            </a:bodyPr>
            <a:lstStyle>
              <a:lvl1pPr algn="l" defTabSz="685800">
                <a:defRPr sz="5100"/>
              </a:lvl1pPr>
            </a:lstStyle>
            <a:p>
              <a:pPr/>
              <a:r>
                <a:t>Timeplanen er alt jeg trenger – det er viktig at den er først</a:t>
              </a:r>
            </a:p>
          </p:txBody>
        </p:sp>
        <p:sp>
          <p:nvSpPr>
            <p:cNvPr id="321" name="Callout"/>
            <p:cNvSpPr/>
            <p:nvPr/>
          </p:nvSpPr>
          <p:spPr>
            <a:xfrm rot="16200000">
              <a:off x="7165513" y="-2610719"/>
              <a:ext cx="4030664" cy="87808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111" y="0"/>
                  </a:moveTo>
                  <a:cubicBezTo>
                    <a:pt x="4273" y="0"/>
                    <a:pt x="3594" y="312"/>
                    <a:pt x="3594" y="696"/>
                  </a:cubicBezTo>
                  <a:lnTo>
                    <a:pt x="3594" y="5488"/>
                  </a:lnTo>
                  <a:lnTo>
                    <a:pt x="0" y="6881"/>
                  </a:lnTo>
                  <a:lnTo>
                    <a:pt x="3594" y="8274"/>
                  </a:lnTo>
                  <a:lnTo>
                    <a:pt x="3594" y="20904"/>
                  </a:lnTo>
                  <a:cubicBezTo>
                    <a:pt x="3594" y="21288"/>
                    <a:pt x="4273" y="21600"/>
                    <a:pt x="5111" y="21600"/>
                  </a:cubicBezTo>
                  <a:lnTo>
                    <a:pt x="20084" y="21600"/>
                  </a:lnTo>
                  <a:cubicBezTo>
                    <a:pt x="20921" y="21600"/>
                    <a:pt x="21600" y="21288"/>
                    <a:pt x="21600" y="20904"/>
                  </a:cubicBezTo>
                  <a:lnTo>
                    <a:pt x="21600" y="696"/>
                  </a:lnTo>
                  <a:cubicBezTo>
                    <a:pt x="21600" y="312"/>
                    <a:pt x="20921" y="0"/>
                    <a:pt x="20084" y="0"/>
                  </a:cubicBezTo>
                  <a:lnTo>
                    <a:pt x="5111" y="0"/>
                  </a:lnTo>
                  <a:close/>
                </a:path>
              </a:pathLst>
            </a:custGeom>
            <a:noFill/>
            <a:ln w="317500" cap="flat">
              <a:solidFill>
                <a:srgbClr val="3A88FE"/>
              </a:solidFill>
              <a:prstDash val="solid"/>
              <a:miter lim="400000"/>
            </a:ln>
            <a:effectLst/>
          </p:spPr>
          <p:txBody>
            <a:bodyPr wrap="square" lIns="76200" tIns="76200" rIns="76200" bIns="76200" numCol="1" anchor="ctr">
              <a:noAutofit/>
            </a:bodyPr>
            <a:lstStyle/>
            <a:p>
              <a:pPr defTabSz="819150">
                <a:defRPr sz="7800">
                  <a:solidFill>
                    <a:srgbClr val="FFFFFF"/>
                  </a:solidFill>
                  <a:effectLst>
                    <a:outerShdw sx="100000" sy="100000" kx="0" ky="0" algn="b" rotWithShape="0" blurRad="38100" dist="12700" dir="5400000">
                      <a:srgbClr val="000000">
                        <a:alpha val="50000"/>
                      </a:srgbClr>
                    </a:outerShdw>
                  </a:effectLst>
                </a:defRPr>
              </a:pPr>
            </a:p>
          </p:txBody>
        </p:sp>
      </p:grpSp>
      <p:grpSp>
        <p:nvGrpSpPr>
          <p:cNvPr id="325" name="Group"/>
          <p:cNvGrpSpPr/>
          <p:nvPr/>
        </p:nvGrpSpPr>
        <p:grpSpPr>
          <a:xfrm>
            <a:off x="1074371" y="7670338"/>
            <a:ext cx="8766176" cy="2754710"/>
            <a:chOff x="0" y="-75"/>
            <a:chExt cx="8766175" cy="2754709"/>
          </a:xfrm>
        </p:grpSpPr>
        <p:sp>
          <p:nvSpPr>
            <p:cNvPr id="323" name="Callout"/>
            <p:cNvSpPr/>
            <p:nvPr/>
          </p:nvSpPr>
          <p:spPr>
            <a:xfrm rot="16200000">
              <a:off x="3005733" y="-3005808"/>
              <a:ext cx="2754710" cy="8766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420" y="0"/>
                  </a:moveTo>
                  <a:cubicBezTo>
                    <a:pt x="5199" y="0"/>
                    <a:pt x="4207" y="312"/>
                    <a:pt x="4207" y="695"/>
                  </a:cubicBezTo>
                  <a:lnTo>
                    <a:pt x="4207" y="1348"/>
                  </a:lnTo>
                  <a:lnTo>
                    <a:pt x="0" y="2737"/>
                  </a:lnTo>
                  <a:lnTo>
                    <a:pt x="4207" y="4128"/>
                  </a:lnTo>
                  <a:lnTo>
                    <a:pt x="4207" y="20906"/>
                  </a:lnTo>
                  <a:cubicBezTo>
                    <a:pt x="4207" y="21289"/>
                    <a:pt x="5199" y="21600"/>
                    <a:pt x="6420" y="21600"/>
                  </a:cubicBezTo>
                  <a:lnTo>
                    <a:pt x="19387" y="21600"/>
                  </a:lnTo>
                  <a:cubicBezTo>
                    <a:pt x="20609" y="21600"/>
                    <a:pt x="21600" y="21289"/>
                    <a:pt x="21600" y="20906"/>
                  </a:cubicBezTo>
                  <a:lnTo>
                    <a:pt x="21600" y="695"/>
                  </a:lnTo>
                  <a:cubicBezTo>
                    <a:pt x="21600" y="312"/>
                    <a:pt x="20609" y="0"/>
                    <a:pt x="19387" y="0"/>
                  </a:cubicBezTo>
                  <a:lnTo>
                    <a:pt x="6420" y="0"/>
                  </a:lnTo>
                  <a:close/>
                </a:path>
              </a:pathLst>
            </a:custGeom>
            <a:noFill/>
            <a:ln w="317500" cap="flat">
              <a:solidFill>
                <a:srgbClr val="3A88FE"/>
              </a:solidFill>
              <a:prstDash val="solid"/>
              <a:miter lim="400000"/>
            </a:ln>
            <a:effectLst/>
          </p:spPr>
          <p:txBody>
            <a:bodyPr wrap="square" lIns="76200" tIns="76200" rIns="76200" bIns="76200" numCol="1" anchor="ctr">
              <a:noAutofit/>
            </a:bodyPr>
            <a:lstStyle/>
            <a:p>
              <a:pPr defTabSz="819150">
                <a:defRPr sz="7800">
                  <a:solidFill>
                    <a:srgbClr val="FFFFFF"/>
                  </a:solidFill>
                  <a:effectLst>
                    <a:outerShdw sx="100000" sy="100000" kx="0" ky="0" algn="b" rotWithShape="0" blurRad="38100" dist="12700" dir="5400000">
                      <a:srgbClr val="000000">
                        <a:alpha val="50000"/>
                      </a:srgbClr>
                    </a:outerShdw>
                  </a:effectLst>
                </a:defRPr>
              </a:pPr>
            </a:p>
          </p:txBody>
        </p:sp>
        <p:sp>
          <p:nvSpPr>
            <p:cNvPr id="324" name="Emnelisten er viktig"/>
            <p:cNvSpPr txBox="1"/>
            <p:nvPr/>
          </p:nvSpPr>
          <p:spPr>
            <a:xfrm>
              <a:off x="656939" y="489383"/>
              <a:ext cx="7452297" cy="107009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spAutoFit/>
            </a:bodyPr>
            <a:lstStyle>
              <a:lvl1pPr algn="l" defTabSz="685800">
                <a:defRPr sz="6000"/>
              </a:lvl1pPr>
            </a:lstStyle>
            <a:p>
              <a:pPr/>
              <a:r>
                <a:t>Emnelisten er viktig</a:t>
              </a:r>
            </a:p>
          </p:txBody>
        </p:sp>
      </p:grpSp>
      <p:grpSp>
        <p:nvGrpSpPr>
          <p:cNvPr id="328" name="Group"/>
          <p:cNvGrpSpPr/>
          <p:nvPr/>
        </p:nvGrpSpPr>
        <p:grpSpPr>
          <a:xfrm>
            <a:off x="10364216" y="7183566"/>
            <a:ext cx="13698539" cy="3825083"/>
            <a:chOff x="0" y="-8"/>
            <a:chExt cx="13698537" cy="3825081"/>
          </a:xfrm>
        </p:grpSpPr>
        <p:sp>
          <p:nvSpPr>
            <p:cNvPr id="326" name="Callout"/>
            <p:cNvSpPr/>
            <p:nvPr/>
          </p:nvSpPr>
          <p:spPr>
            <a:xfrm rot="16200000">
              <a:off x="4936728" y="-4936737"/>
              <a:ext cx="3825082" cy="1369853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335" y="0"/>
                  </a:moveTo>
                  <a:cubicBezTo>
                    <a:pt x="7195" y="0"/>
                    <a:pt x="6271" y="258"/>
                    <a:pt x="6271" y="576"/>
                  </a:cubicBezTo>
                  <a:lnTo>
                    <a:pt x="6271" y="17234"/>
                  </a:lnTo>
                  <a:lnTo>
                    <a:pt x="0" y="18387"/>
                  </a:lnTo>
                  <a:lnTo>
                    <a:pt x="6271" y="19539"/>
                  </a:lnTo>
                  <a:lnTo>
                    <a:pt x="6271" y="21024"/>
                  </a:lnTo>
                  <a:cubicBezTo>
                    <a:pt x="6271" y="21342"/>
                    <a:pt x="7195" y="21600"/>
                    <a:pt x="8335" y="21600"/>
                  </a:cubicBezTo>
                  <a:lnTo>
                    <a:pt x="19536" y="21600"/>
                  </a:lnTo>
                  <a:cubicBezTo>
                    <a:pt x="20676" y="21600"/>
                    <a:pt x="21600" y="21342"/>
                    <a:pt x="21600" y="21024"/>
                  </a:cubicBezTo>
                  <a:lnTo>
                    <a:pt x="21600" y="576"/>
                  </a:lnTo>
                  <a:cubicBezTo>
                    <a:pt x="21600" y="258"/>
                    <a:pt x="20676" y="0"/>
                    <a:pt x="19536" y="0"/>
                  </a:cubicBezTo>
                  <a:lnTo>
                    <a:pt x="8335" y="0"/>
                  </a:lnTo>
                  <a:close/>
                </a:path>
              </a:pathLst>
            </a:custGeom>
            <a:noFill/>
            <a:ln w="317500" cap="flat">
              <a:solidFill>
                <a:srgbClr val="3A88FE"/>
              </a:solidFill>
              <a:prstDash val="solid"/>
              <a:miter lim="400000"/>
            </a:ln>
            <a:effectLst/>
          </p:spPr>
          <p:txBody>
            <a:bodyPr wrap="square" lIns="76200" tIns="76200" rIns="76200" bIns="76200" numCol="1" anchor="ctr">
              <a:noAutofit/>
            </a:bodyPr>
            <a:lstStyle/>
            <a:p>
              <a:pPr defTabSz="819150">
                <a:defRPr sz="7800">
                  <a:solidFill>
                    <a:srgbClr val="FFFFFF"/>
                  </a:solidFill>
                  <a:effectLst>
                    <a:outerShdw sx="100000" sy="100000" kx="0" ky="0" algn="b" rotWithShape="0" blurRad="38100" dist="12700" dir="5400000">
                      <a:srgbClr val="000000">
                        <a:alpha val="50000"/>
                      </a:srgbClr>
                    </a:outerShdw>
                  </a:effectLst>
                </a:defRPr>
              </a:pPr>
            </a:p>
          </p:txBody>
        </p:sp>
        <p:sp>
          <p:nvSpPr>
            <p:cNvPr id="327" name="Hva skal jeg med emneliste? Hvis du ikke vet hvilke emner du tar, er du litt lost."/>
            <p:cNvSpPr txBox="1"/>
            <p:nvPr/>
          </p:nvSpPr>
          <p:spPr>
            <a:xfrm>
              <a:off x="453765" y="548011"/>
              <a:ext cx="12791006" cy="16833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spAutoFit/>
            </a:bodyPr>
            <a:lstStyle>
              <a:lvl1pPr algn="l" defTabSz="685800">
                <a:defRPr sz="5000"/>
              </a:lvl1pPr>
            </a:lstStyle>
            <a:p>
              <a:pPr/>
              <a:r>
                <a:t>Hva skal jeg med emneliste? Hvis du ikke vet hvilke emner du tar, er du litt lost.</a:t>
              </a:r>
            </a:p>
          </p:txBody>
        </p:sp>
      </p:grpSp>
      <p:grpSp>
        <p:nvGrpSpPr>
          <p:cNvPr id="331" name="Group"/>
          <p:cNvGrpSpPr/>
          <p:nvPr/>
        </p:nvGrpSpPr>
        <p:grpSpPr>
          <a:xfrm>
            <a:off x="4832419" y="10490094"/>
            <a:ext cx="6581778" cy="3019823"/>
            <a:chOff x="0" y="3"/>
            <a:chExt cx="6581777" cy="3019821"/>
          </a:xfrm>
        </p:grpSpPr>
        <p:sp>
          <p:nvSpPr>
            <p:cNvPr id="329" name="Callout"/>
            <p:cNvSpPr/>
            <p:nvPr/>
          </p:nvSpPr>
          <p:spPr>
            <a:xfrm rot="16200000">
              <a:off x="1772443" y="-1772441"/>
              <a:ext cx="3019823" cy="656471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244" y="0"/>
                  </a:moveTo>
                  <a:cubicBezTo>
                    <a:pt x="3130" y="0"/>
                    <a:pt x="2226" y="416"/>
                    <a:pt x="2226" y="928"/>
                  </a:cubicBezTo>
                  <a:lnTo>
                    <a:pt x="2226" y="7435"/>
                  </a:lnTo>
                  <a:lnTo>
                    <a:pt x="0" y="9294"/>
                  </a:lnTo>
                  <a:lnTo>
                    <a:pt x="2226" y="11151"/>
                  </a:lnTo>
                  <a:lnTo>
                    <a:pt x="2226" y="20672"/>
                  </a:lnTo>
                  <a:cubicBezTo>
                    <a:pt x="2226" y="21184"/>
                    <a:pt x="3130" y="21600"/>
                    <a:pt x="4244" y="21600"/>
                  </a:cubicBezTo>
                  <a:lnTo>
                    <a:pt x="19582" y="21600"/>
                  </a:lnTo>
                  <a:cubicBezTo>
                    <a:pt x="20696" y="21600"/>
                    <a:pt x="21600" y="21184"/>
                    <a:pt x="21600" y="20672"/>
                  </a:cubicBezTo>
                  <a:lnTo>
                    <a:pt x="21600" y="928"/>
                  </a:lnTo>
                  <a:cubicBezTo>
                    <a:pt x="21600" y="416"/>
                    <a:pt x="20696" y="0"/>
                    <a:pt x="19582" y="0"/>
                  </a:cubicBezTo>
                  <a:lnTo>
                    <a:pt x="4244" y="0"/>
                  </a:lnTo>
                  <a:close/>
                </a:path>
              </a:pathLst>
            </a:custGeom>
            <a:noFill/>
            <a:ln w="317500" cap="flat">
              <a:solidFill>
                <a:srgbClr val="3A88FE"/>
              </a:solidFill>
              <a:prstDash val="solid"/>
              <a:miter lim="400000"/>
            </a:ln>
            <a:effectLst/>
          </p:spPr>
          <p:txBody>
            <a:bodyPr wrap="square" lIns="76200" tIns="76200" rIns="76200" bIns="76200" numCol="1" anchor="ctr">
              <a:noAutofit/>
            </a:bodyPr>
            <a:lstStyle/>
            <a:p>
              <a:pPr defTabSz="819150">
                <a:defRPr sz="7800">
                  <a:solidFill>
                    <a:srgbClr val="FFFFFF"/>
                  </a:solidFill>
                  <a:effectLst>
                    <a:outerShdw sx="100000" sy="100000" kx="0" ky="0" algn="b" rotWithShape="0" blurRad="38100" dist="12700" dir="5400000">
                      <a:srgbClr val="000000">
                        <a:alpha val="50000"/>
                      </a:srgbClr>
                    </a:outerShdw>
                  </a:effectLst>
                </a:defRPr>
              </a:pPr>
            </a:p>
          </p:txBody>
        </p:sp>
        <p:sp>
          <p:nvSpPr>
            <p:cNvPr id="330" name="Snarveiene ville jeg brukt masse!"/>
            <p:cNvSpPr txBox="1"/>
            <p:nvPr/>
          </p:nvSpPr>
          <p:spPr>
            <a:xfrm>
              <a:off x="712302" y="489710"/>
              <a:ext cx="5869476" cy="16833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spAutoFit/>
            </a:bodyPr>
            <a:lstStyle>
              <a:lvl1pPr algn="l" defTabSz="685800">
                <a:defRPr sz="5000"/>
              </a:lvl1pPr>
            </a:lstStyle>
            <a:p>
              <a:pPr/>
              <a:r>
                <a:t>Snarveiene ville jeg brukt masse!</a:t>
              </a:r>
            </a:p>
          </p:txBody>
        </p:sp>
      </p:grpSp>
      <p:sp>
        <p:nvSpPr>
          <p:cNvPr id="332" name="Rectangle"/>
          <p:cNvSpPr/>
          <p:nvPr/>
        </p:nvSpPr>
        <p:spPr>
          <a:xfrm>
            <a:off x="414866" y="516466"/>
            <a:ext cx="14741032" cy="1270001"/>
          </a:xfrm>
          <a:prstGeom prst="rect">
            <a:avLst/>
          </a:prstGeom>
          <a:solidFill>
            <a:srgbClr val="327DFE"/>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sp>
        <p:nvSpPr>
          <p:cNvPr id="333" name="H3: Studentene ønsker personlige tilpasninger"/>
          <p:cNvSpPr txBox="1"/>
          <p:nvPr/>
        </p:nvSpPr>
        <p:spPr>
          <a:xfrm>
            <a:off x="410180" y="722526"/>
            <a:ext cx="14750404" cy="8578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819150">
              <a:defRPr sz="5000">
                <a:solidFill>
                  <a:srgbClr val="FFFFFF"/>
                </a:solidFill>
                <a:effectLst>
                  <a:outerShdw sx="100000" sy="100000" kx="0" ky="0" algn="b" rotWithShape="0" blurRad="38100" dist="12700" dir="5400000">
                    <a:srgbClr val="000000">
                      <a:alpha val="50000"/>
                    </a:srgbClr>
                  </a:outerShdw>
                </a:effectLst>
              </a:defRPr>
            </a:lvl1pPr>
          </a:lstStyle>
          <a:p>
            <a:pPr/>
            <a:r>
              <a:t>H3: Studentene ønsker personlige tilpasninger</a:t>
            </a:r>
          </a:p>
        </p:txBody>
      </p:sp>
      <p:grpSp>
        <p:nvGrpSpPr>
          <p:cNvPr id="336" name="Group"/>
          <p:cNvGrpSpPr/>
          <p:nvPr/>
        </p:nvGrpSpPr>
        <p:grpSpPr>
          <a:xfrm>
            <a:off x="12254731" y="10490094"/>
            <a:ext cx="6651495" cy="3019823"/>
            <a:chOff x="0" y="3"/>
            <a:chExt cx="6651493" cy="3019821"/>
          </a:xfrm>
        </p:grpSpPr>
        <p:sp>
          <p:nvSpPr>
            <p:cNvPr id="334" name="Snarveier er ikke viktig for meg"/>
            <p:cNvSpPr txBox="1"/>
            <p:nvPr/>
          </p:nvSpPr>
          <p:spPr>
            <a:xfrm>
              <a:off x="782019" y="489710"/>
              <a:ext cx="5869475" cy="168338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spAutoFit/>
            </a:bodyPr>
            <a:lstStyle>
              <a:lvl1pPr algn="l" defTabSz="685800">
                <a:defRPr sz="5000"/>
              </a:lvl1pPr>
            </a:lstStyle>
            <a:p>
              <a:pPr/>
              <a:r>
                <a:t>Snarveier er ikke viktig for meg</a:t>
              </a:r>
            </a:p>
          </p:txBody>
        </p:sp>
        <p:sp>
          <p:nvSpPr>
            <p:cNvPr id="335" name="Callout"/>
            <p:cNvSpPr/>
            <p:nvPr/>
          </p:nvSpPr>
          <p:spPr>
            <a:xfrm rot="16200000">
              <a:off x="1772443" y="-1772441"/>
              <a:ext cx="3019823" cy="656471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244" y="0"/>
                  </a:moveTo>
                  <a:cubicBezTo>
                    <a:pt x="3130" y="0"/>
                    <a:pt x="2226" y="416"/>
                    <a:pt x="2226" y="928"/>
                  </a:cubicBezTo>
                  <a:lnTo>
                    <a:pt x="2226" y="7435"/>
                  </a:lnTo>
                  <a:lnTo>
                    <a:pt x="0" y="9294"/>
                  </a:lnTo>
                  <a:lnTo>
                    <a:pt x="2226" y="11151"/>
                  </a:lnTo>
                  <a:lnTo>
                    <a:pt x="2226" y="20672"/>
                  </a:lnTo>
                  <a:cubicBezTo>
                    <a:pt x="2226" y="21184"/>
                    <a:pt x="3130" y="21600"/>
                    <a:pt x="4244" y="21600"/>
                  </a:cubicBezTo>
                  <a:lnTo>
                    <a:pt x="19582" y="21600"/>
                  </a:lnTo>
                  <a:cubicBezTo>
                    <a:pt x="20696" y="21600"/>
                    <a:pt x="21600" y="21184"/>
                    <a:pt x="21600" y="20672"/>
                  </a:cubicBezTo>
                  <a:lnTo>
                    <a:pt x="21600" y="928"/>
                  </a:lnTo>
                  <a:cubicBezTo>
                    <a:pt x="21600" y="416"/>
                    <a:pt x="20696" y="0"/>
                    <a:pt x="19582" y="0"/>
                  </a:cubicBezTo>
                  <a:lnTo>
                    <a:pt x="4244" y="0"/>
                  </a:lnTo>
                  <a:close/>
                </a:path>
              </a:pathLst>
            </a:custGeom>
            <a:noFill/>
            <a:ln w="317500" cap="flat">
              <a:solidFill>
                <a:srgbClr val="3A88FE"/>
              </a:solidFill>
              <a:prstDash val="solid"/>
              <a:miter lim="400000"/>
            </a:ln>
            <a:effectLst/>
          </p:spPr>
          <p:txBody>
            <a:bodyPr wrap="square" lIns="76200" tIns="76200" rIns="76200" bIns="76200" numCol="1" anchor="ctr">
              <a:noAutofit/>
            </a:bodyPr>
            <a:lstStyle/>
            <a:p>
              <a:pPr defTabSz="819150">
                <a:defRPr sz="7800">
                  <a:solidFill>
                    <a:srgbClr val="FFFFFF"/>
                  </a:solidFill>
                  <a:effectLst>
                    <a:outerShdw sx="100000" sy="100000" kx="0" ky="0" algn="b" rotWithShape="0" blurRad="38100" dist="12700" dir="5400000">
                      <a:srgbClr val="000000">
                        <a:alpha val="50000"/>
                      </a:srgbClr>
                    </a:outerShdw>
                  </a:effectLst>
                </a:defRPr>
              </a:pP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2" presetID="2" grpId="1" fill="hold">
                                  <p:stCondLst>
                                    <p:cond delay="0"/>
                                  </p:stCondLst>
                                  <p:iterate type="el" backwards="0">
                                    <p:tmAbs val="0"/>
                                  </p:iterate>
                                  <p:childTnLst>
                                    <p:set>
                                      <p:cBhvr>
                                        <p:cTn id="6" fill="hold"/>
                                        <p:tgtEl>
                                          <p:spTgt spid="322"/>
                                        </p:tgtEl>
                                        <p:attrNameLst>
                                          <p:attrName>style.visibility</p:attrName>
                                        </p:attrNameLst>
                                      </p:cBhvr>
                                      <p:to>
                                        <p:strVal val="visible"/>
                                      </p:to>
                                    </p:set>
                                    <p:anim calcmode="lin" valueType="num">
                                      <p:cBhvr>
                                        <p:cTn id="7" dur="1000" fill="hold"/>
                                        <p:tgtEl>
                                          <p:spTgt spid="322"/>
                                        </p:tgtEl>
                                        <p:attrNameLst>
                                          <p:attrName>ppt_x</p:attrName>
                                        </p:attrNameLst>
                                      </p:cBhvr>
                                      <p:tavLst>
                                        <p:tav tm="0">
                                          <p:val>
                                            <p:strVal val="1+#ppt_w/2"/>
                                          </p:val>
                                        </p:tav>
                                        <p:tav tm="100000">
                                          <p:val>
                                            <p:strVal val="#ppt_x"/>
                                          </p:val>
                                        </p:tav>
                                      </p:tavLst>
                                    </p:anim>
                                    <p:anim calcmode="lin" valueType="num">
                                      <p:cBhvr>
                                        <p:cTn id="8" dur="1000" fill="hold"/>
                                        <p:tgtEl>
                                          <p:spTgt spid="32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8" presetID="2" grpId="2" fill="hold">
                                  <p:stCondLst>
                                    <p:cond delay="0"/>
                                  </p:stCondLst>
                                  <p:iterate type="el" backwards="0">
                                    <p:tmAbs val="0"/>
                                  </p:iterate>
                                  <p:childTnLst>
                                    <p:set>
                                      <p:cBhvr>
                                        <p:cTn id="12" fill="hold"/>
                                        <p:tgtEl>
                                          <p:spTgt spid="325"/>
                                        </p:tgtEl>
                                        <p:attrNameLst>
                                          <p:attrName>style.visibility</p:attrName>
                                        </p:attrNameLst>
                                      </p:cBhvr>
                                      <p:to>
                                        <p:strVal val="visible"/>
                                      </p:to>
                                    </p:set>
                                    <p:anim calcmode="lin" valueType="num">
                                      <p:cBhvr>
                                        <p:cTn id="13" dur="1000" fill="hold"/>
                                        <p:tgtEl>
                                          <p:spTgt spid="325"/>
                                        </p:tgtEl>
                                        <p:attrNameLst>
                                          <p:attrName>ppt_x</p:attrName>
                                        </p:attrNameLst>
                                      </p:cBhvr>
                                      <p:tavLst>
                                        <p:tav tm="0">
                                          <p:val>
                                            <p:strVal val="0-#ppt_w/2"/>
                                          </p:val>
                                        </p:tav>
                                        <p:tav tm="100000">
                                          <p:val>
                                            <p:strVal val="#ppt_x"/>
                                          </p:val>
                                        </p:tav>
                                      </p:tavLst>
                                    </p:anim>
                                    <p:anim calcmode="lin" valueType="num">
                                      <p:cBhvr>
                                        <p:cTn id="14" dur="1000" fill="hold"/>
                                        <p:tgtEl>
                                          <p:spTgt spid="32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2" presetID="2" grpId="3" fill="hold">
                                  <p:stCondLst>
                                    <p:cond delay="0"/>
                                  </p:stCondLst>
                                  <p:iterate type="el" backwards="0">
                                    <p:tmAbs val="0"/>
                                  </p:iterate>
                                  <p:childTnLst>
                                    <p:set>
                                      <p:cBhvr>
                                        <p:cTn id="18" fill="hold"/>
                                        <p:tgtEl>
                                          <p:spTgt spid="328"/>
                                        </p:tgtEl>
                                        <p:attrNameLst>
                                          <p:attrName>style.visibility</p:attrName>
                                        </p:attrNameLst>
                                      </p:cBhvr>
                                      <p:to>
                                        <p:strVal val="visible"/>
                                      </p:to>
                                    </p:set>
                                    <p:anim calcmode="lin" valueType="num">
                                      <p:cBhvr>
                                        <p:cTn id="19" dur="1000" fill="hold"/>
                                        <p:tgtEl>
                                          <p:spTgt spid="328"/>
                                        </p:tgtEl>
                                        <p:attrNameLst>
                                          <p:attrName>ppt_x</p:attrName>
                                        </p:attrNameLst>
                                      </p:cBhvr>
                                      <p:tavLst>
                                        <p:tav tm="0">
                                          <p:val>
                                            <p:strVal val="1+#ppt_w/2"/>
                                          </p:val>
                                        </p:tav>
                                        <p:tav tm="100000">
                                          <p:val>
                                            <p:strVal val="#ppt_x"/>
                                          </p:val>
                                        </p:tav>
                                      </p:tavLst>
                                    </p:anim>
                                    <p:anim calcmode="lin" valueType="num">
                                      <p:cBhvr>
                                        <p:cTn id="20" dur="1000" fill="hold"/>
                                        <p:tgtEl>
                                          <p:spTgt spid="32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8" presetID="2" grpId="4" fill="hold">
                                  <p:stCondLst>
                                    <p:cond delay="0"/>
                                  </p:stCondLst>
                                  <p:iterate type="el" backwards="0">
                                    <p:tmAbs val="0"/>
                                  </p:iterate>
                                  <p:childTnLst>
                                    <p:set>
                                      <p:cBhvr>
                                        <p:cTn id="24" fill="hold"/>
                                        <p:tgtEl>
                                          <p:spTgt spid="331"/>
                                        </p:tgtEl>
                                        <p:attrNameLst>
                                          <p:attrName>style.visibility</p:attrName>
                                        </p:attrNameLst>
                                      </p:cBhvr>
                                      <p:to>
                                        <p:strVal val="visible"/>
                                      </p:to>
                                    </p:set>
                                    <p:anim calcmode="lin" valueType="num">
                                      <p:cBhvr>
                                        <p:cTn id="25" dur="1000" fill="hold"/>
                                        <p:tgtEl>
                                          <p:spTgt spid="331"/>
                                        </p:tgtEl>
                                        <p:attrNameLst>
                                          <p:attrName>ppt_x</p:attrName>
                                        </p:attrNameLst>
                                      </p:cBhvr>
                                      <p:tavLst>
                                        <p:tav tm="0">
                                          <p:val>
                                            <p:strVal val="0-#ppt_w/2"/>
                                          </p:val>
                                        </p:tav>
                                        <p:tav tm="100000">
                                          <p:val>
                                            <p:strVal val="#ppt_x"/>
                                          </p:val>
                                        </p:tav>
                                      </p:tavLst>
                                    </p:anim>
                                    <p:anim calcmode="lin" valueType="num">
                                      <p:cBhvr>
                                        <p:cTn id="26" dur="1000" fill="hold"/>
                                        <p:tgtEl>
                                          <p:spTgt spid="331"/>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2" presetID="2" grpId="5" fill="hold">
                                  <p:stCondLst>
                                    <p:cond delay="0"/>
                                  </p:stCondLst>
                                  <p:iterate type="el" backwards="0">
                                    <p:tmAbs val="0"/>
                                  </p:iterate>
                                  <p:childTnLst>
                                    <p:set>
                                      <p:cBhvr>
                                        <p:cTn id="30" fill="hold"/>
                                        <p:tgtEl>
                                          <p:spTgt spid="336"/>
                                        </p:tgtEl>
                                        <p:attrNameLst>
                                          <p:attrName>style.visibility</p:attrName>
                                        </p:attrNameLst>
                                      </p:cBhvr>
                                      <p:to>
                                        <p:strVal val="visible"/>
                                      </p:to>
                                    </p:set>
                                    <p:anim calcmode="lin" valueType="num">
                                      <p:cBhvr>
                                        <p:cTn id="31" dur="1000" fill="hold"/>
                                        <p:tgtEl>
                                          <p:spTgt spid="336"/>
                                        </p:tgtEl>
                                        <p:attrNameLst>
                                          <p:attrName>ppt_x</p:attrName>
                                        </p:attrNameLst>
                                      </p:cBhvr>
                                      <p:tavLst>
                                        <p:tav tm="0">
                                          <p:val>
                                            <p:strVal val="1+#ppt_w/2"/>
                                          </p:val>
                                        </p:tav>
                                        <p:tav tm="100000">
                                          <p:val>
                                            <p:strVal val="#ppt_x"/>
                                          </p:val>
                                        </p:tav>
                                      </p:tavLst>
                                    </p:anim>
                                    <p:anim calcmode="lin" valueType="num">
                                      <p:cBhvr>
                                        <p:cTn id="32" dur="1000" fill="hold"/>
                                        <p:tgtEl>
                                          <p:spTgt spid="3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25" grpId="2"/>
      <p:bldP build="whole" bldLvl="1" animBg="1" rev="0" advAuto="0" spid="322" grpId="1"/>
      <p:bldP build="whole" bldLvl="1" animBg="1" rev="0" advAuto="0" spid="336" grpId="5"/>
      <p:bldP build="whole" bldLvl="1" animBg="1" rev="0" advAuto="0" spid="328" grpId="3"/>
      <p:bldP build="whole" bldLvl="1" animBg="1" rev="0" advAuto="0" spid="331" grpId="4"/>
    </p:bldLst>
  </p:timing>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40" name="Brukertest_profil.mp4" descr="Brukertest_profil.mp4"/>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64336" y="-15040"/>
            <a:ext cx="24512672" cy="13788378"/>
          </a:xfrm>
          <a:prstGeom prst="rect">
            <a:avLst/>
          </a:prstGeom>
          <a:ln w="12700">
            <a:miter lim="400000"/>
          </a:ln>
        </p:spPr>
      </p:pic>
      <p:sp>
        <p:nvSpPr>
          <p:cNvPr id="341" name="Rectangle"/>
          <p:cNvSpPr/>
          <p:nvPr/>
        </p:nvSpPr>
        <p:spPr>
          <a:xfrm>
            <a:off x="414866" y="516466"/>
            <a:ext cx="14741032" cy="1270001"/>
          </a:xfrm>
          <a:prstGeom prst="rect">
            <a:avLst/>
          </a:prstGeom>
          <a:solidFill>
            <a:srgbClr val="327DFE"/>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sp>
        <p:nvSpPr>
          <p:cNvPr id="342" name="… personlig tilpasning kan også gå for langt"/>
          <p:cNvSpPr txBox="1"/>
          <p:nvPr/>
        </p:nvSpPr>
        <p:spPr>
          <a:xfrm>
            <a:off x="410180" y="722526"/>
            <a:ext cx="14750404" cy="8578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819150">
              <a:defRPr sz="5000">
                <a:solidFill>
                  <a:srgbClr val="FFFFFF"/>
                </a:solidFill>
                <a:effectLst>
                  <a:outerShdw sx="100000" sy="100000" kx="0" ky="0" algn="b" rotWithShape="0" blurRad="38100" dist="12700" dir="5400000">
                    <a:srgbClr val="000000">
                      <a:alpha val="50000"/>
                    </a:srgbClr>
                  </a:outerShdw>
                </a:effectLst>
              </a:defRPr>
            </a:lvl1pPr>
          </a:lstStyle>
          <a:p>
            <a:pPr/>
            <a:r>
              <a:t>… personlig tilpasning kan også gå for langt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23757066" fill="hold"/>
                                        <p:tgtEl>
                                          <p:spTgt spid="340"/>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340"/>
                </p:tgtEl>
              </p:cMediaNode>
            </p:vide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6" name="Useless. Trenger ikke å se meg selv…"/>
          <p:cNvSpPr txBox="1"/>
          <p:nvPr/>
        </p:nvSpPr>
        <p:spPr>
          <a:xfrm>
            <a:off x="2117243" y="3597138"/>
            <a:ext cx="8737204" cy="2009898"/>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spAutoFit/>
          </a:bodyPr>
          <a:lstStyle>
            <a:lvl1pPr algn="l" defTabSz="685800">
              <a:defRPr sz="6000"/>
            </a:lvl1pPr>
          </a:lstStyle>
          <a:p>
            <a:pPr/>
            <a:r>
              <a:t>Useless. Trenger ikke å se meg selv…</a:t>
            </a:r>
          </a:p>
        </p:txBody>
      </p:sp>
      <p:sp>
        <p:nvSpPr>
          <p:cNvPr id="347" name="Callout"/>
          <p:cNvSpPr/>
          <p:nvPr/>
        </p:nvSpPr>
        <p:spPr>
          <a:xfrm rot="16200000">
            <a:off x="4264288" y="26111"/>
            <a:ext cx="4976814" cy="1052592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7288" y="0"/>
                </a:moveTo>
                <a:cubicBezTo>
                  <a:pt x="6412" y="0"/>
                  <a:pt x="5701" y="336"/>
                  <a:pt x="5701" y="750"/>
                </a:cubicBezTo>
                <a:lnTo>
                  <a:pt x="5701" y="5881"/>
                </a:lnTo>
                <a:lnTo>
                  <a:pt x="0" y="7381"/>
                </a:lnTo>
                <a:lnTo>
                  <a:pt x="5701" y="8881"/>
                </a:lnTo>
                <a:lnTo>
                  <a:pt x="5701" y="20850"/>
                </a:lnTo>
                <a:cubicBezTo>
                  <a:pt x="5701" y="21264"/>
                  <a:pt x="6412" y="21600"/>
                  <a:pt x="7288" y="21600"/>
                </a:cubicBezTo>
                <a:lnTo>
                  <a:pt x="20014" y="21600"/>
                </a:lnTo>
                <a:cubicBezTo>
                  <a:pt x="20890" y="21600"/>
                  <a:pt x="21600" y="21264"/>
                  <a:pt x="21600" y="20850"/>
                </a:cubicBezTo>
                <a:lnTo>
                  <a:pt x="21600" y="750"/>
                </a:lnTo>
                <a:cubicBezTo>
                  <a:pt x="21600" y="336"/>
                  <a:pt x="20890" y="0"/>
                  <a:pt x="20014" y="0"/>
                </a:cubicBezTo>
                <a:lnTo>
                  <a:pt x="7288" y="0"/>
                </a:lnTo>
                <a:close/>
              </a:path>
            </a:pathLst>
          </a:custGeom>
          <a:ln w="317500">
            <a:solidFill>
              <a:srgbClr val="FE5146"/>
            </a:solidFill>
            <a:miter lim="400000"/>
          </a:ln>
        </p:spPr>
        <p:txBody>
          <a:bodyPr lIns="76200" tIns="76200" rIns="76200" bIns="76200" anchor="ctr"/>
          <a:lstStyle/>
          <a:p>
            <a:pPr defTabSz="819150">
              <a:defRPr sz="7800">
                <a:solidFill>
                  <a:srgbClr val="D45954"/>
                </a:solidFill>
                <a:effectLst>
                  <a:outerShdw sx="100000" sy="100000" kx="0" ky="0" algn="b" rotWithShape="0" blurRad="38100" dist="12700" dir="5400000">
                    <a:srgbClr val="000000">
                      <a:alpha val="50000"/>
                    </a:srgbClr>
                  </a:outerShdw>
                </a:effectLst>
              </a:defRPr>
            </a:pPr>
          </a:p>
        </p:txBody>
      </p:sp>
      <p:sp>
        <p:nvSpPr>
          <p:cNvPr id="348" name="Hva er det her?…"/>
          <p:cNvSpPr txBox="1"/>
          <p:nvPr/>
        </p:nvSpPr>
        <p:spPr>
          <a:xfrm>
            <a:off x="7075954" y="8158041"/>
            <a:ext cx="8635084" cy="2009897"/>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spAutoFit/>
          </a:bodyPr>
          <a:lstStyle/>
          <a:p>
            <a:pPr algn="l" defTabSz="685800">
              <a:defRPr sz="6000"/>
            </a:pPr>
            <a:r>
              <a:t>Hva er det her? </a:t>
            </a:r>
          </a:p>
          <a:p>
            <a:pPr algn="l" defTabSz="685800">
              <a:defRPr sz="6000"/>
            </a:pPr>
            <a:r>
              <a:t>Jeg vet hva jeg heter…</a:t>
            </a:r>
          </a:p>
        </p:txBody>
      </p:sp>
      <p:sp>
        <p:nvSpPr>
          <p:cNvPr id="349" name="Callout"/>
          <p:cNvSpPr/>
          <p:nvPr/>
        </p:nvSpPr>
        <p:spPr>
          <a:xfrm rot="16200000">
            <a:off x="8682194" y="4985839"/>
            <a:ext cx="5067301" cy="96027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659" y="0"/>
                </a:moveTo>
                <a:cubicBezTo>
                  <a:pt x="3798" y="0"/>
                  <a:pt x="3101" y="368"/>
                  <a:pt x="3101" y="822"/>
                </a:cubicBezTo>
                <a:lnTo>
                  <a:pt x="3101" y="6314"/>
                </a:lnTo>
                <a:lnTo>
                  <a:pt x="0" y="7958"/>
                </a:lnTo>
                <a:lnTo>
                  <a:pt x="3101" y="9602"/>
                </a:lnTo>
                <a:lnTo>
                  <a:pt x="3101" y="20777"/>
                </a:lnTo>
                <a:cubicBezTo>
                  <a:pt x="3101" y="21231"/>
                  <a:pt x="3798" y="21600"/>
                  <a:pt x="4659" y="21600"/>
                </a:cubicBezTo>
                <a:lnTo>
                  <a:pt x="20042" y="21600"/>
                </a:lnTo>
                <a:cubicBezTo>
                  <a:pt x="20902" y="21600"/>
                  <a:pt x="21600" y="21231"/>
                  <a:pt x="21600" y="20777"/>
                </a:cubicBezTo>
                <a:lnTo>
                  <a:pt x="21600" y="822"/>
                </a:lnTo>
                <a:cubicBezTo>
                  <a:pt x="21600" y="368"/>
                  <a:pt x="20902" y="0"/>
                  <a:pt x="20042" y="0"/>
                </a:cubicBezTo>
                <a:lnTo>
                  <a:pt x="4659" y="0"/>
                </a:lnTo>
                <a:close/>
              </a:path>
            </a:pathLst>
          </a:custGeom>
          <a:ln w="317500">
            <a:solidFill>
              <a:srgbClr val="FE5146"/>
            </a:solidFill>
            <a:miter lim="400000"/>
          </a:ln>
        </p:spPr>
        <p:txBody>
          <a:bodyPr lIns="76200" tIns="76200" rIns="76200" bIns="76200" anchor="ctr"/>
          <a:lstStyle/>
          <a:p>
            <a:pPr defTabSz="819150">
              <a:defRPr sz="7800">
                <a:solidFill>
                  <a:srgbClr val="D45954"/>
                </a:solidFill>
                <a:effectLst>
                  <a:outerShdw sx="100000" sy="100000" kx="0" ky="0" algn="b" rotWithShape="0" blurRad="38100" dist="12700" dir="5400000">
                    <a:srgbClr val="000000">
                      <a:alpha val="50000"/>
                    </a:srgbClr>
                  </a:outerShdw>
                </a:effectLst>
              </a:defRPr>
            </a:pPr>
          </a:p>
        </p:txBody>
      </p:sp>
      <p:grpSp>
        <p:nvGrpSpPr>
          <p:cNvPr id="352" name="Group"/>
          <p:cNvGrpSpPr/>
          <p:nvPr/>
        </p:nvGrpSpPr>
        <p:grpSpPr>
          <a:xfrm>
            <a:off x="12693230" y="2769315"/>
            <a:ext cx="8419704" cy="3517901"/>
            <a:chOff x="0" y="-190"/>
            <a:chExt cx="8419703" cy="3517900"/>
          </a:xfrm>
        </p:grpSpPr>
        <p:sp>
          <p:nvSpPr>
            <p:cNvPr id="350" name="Denne er minst viktig."/>
            <p:cNvSpPr txBox="1"/>
            <p:nvPr/>
          </p:nvSpPr>
          <p:spPr>
            <a:xfrm>
              <a:off x="646686" y="394827"/>
              <a:ext cx="7452297" cy="200989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spAutoFit/>
            </a:bodyPr>
            <a:lstStyle>
              <a:lvl1pPr algn="l" defTabSz="685800">
                <a:defRPr sz="6000"/>
              </a:lvl1pPr>
            </a:lstStyle>
            <a:p>
              <a:pPr/>
              <a:r>
                <a:t>Denne er minst viktig.</a:t>
              </a:r>
            </a:p>
          </p:txBody>
        </p:sp>
        <p:sp>
          <p:nvSpPr>
            <p:cNvPr id="351" name="Callout"/>
            <p:cNvSpPr/>
            <p:nvPr/>
          </p:nvSpPr>
          <p:spPr>
            <a:xfrm rot="16200000">
              <a:off x="2450901" y="-2451092"/>
              <a:ext cx="3517901" cy="841970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653" y="0"/>
                  </a:moveTo>
                  <a:cubicBezTo>
                    <a:pt x="5413" y="0"/>
                    <a:pt x="4408" y="420"/>
                    <a:pt x="4408" y="938"/>
                  </a:cubicBezTo>
                  <a:lnTo>
                    <a:pt x="4408" y="15483"/>
                  </a:lnTo>
                  <a:lnTo>
                    <a:pt x="0" y="17359"/>
                  </a:lnTo>
                  <a:lnTo>
                    <a:pt x="4408" y="19235"/>
                  </a:lnTo>
                  <a:lnTo>
                    <a:pt x="4408" y="20662"/>
                  </a:lnTo>
                  <a:cubicBezTo>
                    <a:pt x="4408" y="21180"/>
                    <a:pt x="5413" y="21600"/>
                    <a:pt x="6653" y="21600"/>
                  </a:cubicBezTo>
                  <a:lnTo>
                    <a:pt x="19353" y="21600"/>
                  </a:lnTo>
                  <a:cubicBezTo>
                    <a:pt x="20593" y="21600"/>
                    <a:pt x="21600" y="21180"/>
                    <a:pt x="21600" y="20662"/>
                  </a:cubicBezTo>
                  <a:lnTo>
                    <a:pt x="21600" y="938"/>
                  </a:lnTo>
                  <a:cubicBezTo>
                    <a:pt x="21600" y="420"/>
                    <a:pt x="20593" y="0"/>
                    <a:pt x="19353" y="0"/>
                  </a:cubicBezTo>
                  <a:lnTo>
                    <a:pt x="6653" y="0"/>
                  </a:lnTo>
                  <a:close/>
                </a:path>
              </a:pathLst>
            </a:custGeom>
            <a:noFill/>
            <a:ln w="317500" cap="flat">
              <a:solidFill>
                <a:srgbClr val="FE5146"/>
              </a:solidFill>
              <a:prstDash val="solid"/>
              <a:miter lim="400000"/>
            </a:ln>
            <a:effectLst/>
          </p:spPr>
          <p:txBody>
            <a:bodyPr wrap="square" lIns="76200" tIns="76200" rIns="76200" bIns="76200" numCol="1" anchor="ctr">
              <a:noAutofit/>
            </a:bodyPr>
            <a:lstStyle/>
            <a:p>
              <a:pPr defTabSz="819150">
                <a:defRPr sz="7800">
                  <a:solidFill>
                    <a:srgbClr val="D45954"/>
                  </a:solidFill>
                  <a:effectLst>
                    <a:outerShdw sx="100000" sy="100000" kx="0" ky="0" algn="b" rotWithShape="0" blurRad="38100" dist="12700" dir="5400000">
                      <a:srgbClr val="000000">
                        <a:alpha val="50000"/>
                      </a:srgbClr>
                    </a:outerShdw>
                  </a:effectLst>
                </a:defRPr>
              </a:pPr>
            </a:p>
          </p:txBody>
        </p:sp>
      </p:grpSp>
      <p:sp>
        <p:nvSpPr>
          <p:cNvPr id="353" name="Rectangle"/>
          <p:cNvSpPr/>
          <p:nvPr/>
        </p:nvSpPr>
        <p:spPr>
          <a:xfrm>
            <a:off x="414866" y="516466"/>
            <a:ext cx="14741032" cy="1270001"/>
          </a:xfrm>
          <a:prstGeom prst="rect">
            <a:avLst/>
          </a:prstGeom>
          <a:solidFill>
            <a:srgbClr val="327DFE"/>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sp>
        <p:nvSpPr>
          <p:cNvPr id="354" name="… personlig tilpasning kan også gå for langt"/>
          <p:cNvSpPr txBox="1"/>
          <p:nvPr/>
        </p:nvSpPr>
        <p:spPr>
          <a:xfrm>
            <a:off x="410180" y="722526"/>
            <a:ext cx="14750404" cy="85788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819150">
              <a:defRPr sz="5000">
                <a:solidFill>
                  <a:srgbClr val="FFFFFF"/>
                </a:solidFill>
                <a:effectLst>
                  <a:outerShdw sx="100000" sy="100000" kx="0" ky="0" algn="b" rotWithShape="0" blurRad="38100" dist="12700" dir="5400000">
                    <a:srgbClr val="000000">
                      <a:alpha val="50000"/>
                    </a:srgbClr>
                  </a:outerShdw>
                </a:effectLst>
              </a:defRPr>
            </a:lvl1pPr>
          </a:lstStyle>
          <a:p>
            <a:pPr/>
            <a:r>
              <a:t>… personlig tilpasning kan også gå for langt</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4"/>
        </a:solidFill>
      </p:bgPr>
    </p:bg>
    <p:spTree>
      <p:nvGrpSpPr>
        <p:cNvPr id="1" name=""/>
        <p:cNvGrpSpPr/>
        <p:nvPr/>
      </p:nvGrpSpPr>
      <p:grpSpPr>
        <a:xfrm>
          <a:off x="0" y="0"/>
          <a:ext cx="0" cy="0"/>
          <a:chOff x="0" y="0"/>
          <a:chExt cx="0" cy="0"/>
        </a:xfrm>
      </p:grpSpPr>
      <p:sp>
        <p:nvSpPr>
          <p:cNvPr id="358" name="Flere funn fra brukertester"/>
          <p:cNvSpPr txBox="1"/>
          <p:nvPr>
            <p:ph type="title"/>
          </p:nvPr>
        </p:nvSpPr>
        <p:spPr>
          <a:xfrm>
            <a:off x="4833937" y="4964791"/>
            <a:ext cx="14716126" cy="4643439"/>
          </a:xfrm>
          <a:prstGeom prst="rect">
            <a:avLst/>
          </a:prstGeom>
        </p:spPr>
        <p:txBody>
          <a:bodyPr/>
          <a:lstStyle/>
          <a:p>
            <a:pPr/>
            <a:r>
              <a:t>Flere funn fra brukertester</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0" name="Jeg skulle gjerne hatt oversikt over sosiale arrangment"/>
          <p:cNvSpPr txBox="1"/>
          <p:nvPr/>
        </p:nvSpPr>
        <p:spPr>
          <a:xfrm>
            <a:off x="15445325" y="975453"/>
            <a:ext cx="9658525" cy="2949697"/>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spAutoFit/>
          </a:bodyPr>
          <a:lstStyle>
            <a:lvl1pPr algn="l" defTabSz="685800">
              <a:defRPr sz="6000"/>
            </a:lvl1pPr>
          </a:lstStyle>
          <a:p>
            <a:pPr/>
            <a:r>
              <a:t>Jeg skulle gjerne hatt oversikt over sosiale arrangment</a:t>
            </a:r>
          </a:p>
        </p:txBody>
      </p:sp>
      <p:sp>
        <p:nvSpPr>
          <p:cNvPr id="361" name="Callout"/>
          <p:cNvSpPr/>
          <p:nvPr/>
        </p:nvSpPr>
        <p:spPr>
          <a:xfrm rot="16200000">
            <a:off x="16759713" y="-1566655"/>
            <a:ext cx="5268119" cy="949364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7493" y="0"/>
                </a:moveTo>
                <a:cubicBezTo>
                  <a:pt x="6666" y="0"/>
                  <a:pt x="5995" y="372"/>
                  <a:pt x="5995" y="832"/>
                </a:cubicBezTo>
                <a:lnTo>
                  <a:pt x="5995" y="6653"/>
                </a:lnTo>
                <a:lnTo>
                  <a:pt x="0" y="8316"/>
                </a:lnTo>
                <a:lnTo>
                  <a:pt x="5995" y="9980"/>
                </a:lnTo>
                <a:lnTo>
                  <a:pt x="5995" y="20768"/>
                </a:lnTo>
                <a:cubicBezTo>
                  <a:pt x="5995" y="21228"/>
                  <a:pt x="6666" y="21600"/>
                  <a:pt x="7493" y="21600"/>
                </a:cubicBezTo>
                <a:lnTo>
                  <a:pt x="20101" y="21600"/>
                </a:lnTo>
                <a:cubicBezTo>
                  <a:pt x="20929" y="21600"/>
                  <a:pt x="21600" y="21228"/>
                  <a:pt x="21600" y="20768"/>
                </a:cubicBezTo>
                <a:lnTo>
                  <a:pt x="21600" y="832"/>
                </a:lnTo>
                <a:cubicBezTo>
                  <a:pt x="21600" y="372"/>
                  <a:pt x="20929" y="0"/>
                  <a:pt x="20101" y="0"/>
                </a:cubicBezTo>
                <a:lnTo>
                  <a:pt x="7493" y="0"/>
                </a:lnTo>
                <a:close/>
              </a:path>
            </a:pathLst>
          </a:custGeom>
          <a:ln w="317500">
            <a:solidFill>
              <a:srgbClr val="4BC383"/>
            </a:solidFill>
            <a:miter lim="400000"/>
          </a:ln>
        </p:spPr>
        <p:txBody>
          <a:bodyPr lIns="76200" tIns="76200" rIns="76200" bIns="76200" anchor="ctr"/>
          <a:lstStyle/>
          <a:p>
            <a:pPr defTabSz="819150">
              <a:defRPr sz="7800">
                <a:solidFill>
                  <a:srgbClr val="D45954"/>
                </a:solidFill>
                <a:effectLst>
                  <a:outerShdw sx="100000" sy="100000" kx="0" ky="0" algn="b" rotWithShape="0" blurRad="38100" dist="12700" dir="5400000">
                    <a:srgbClr val="000000">
                      <a:alpha val="50000"/>
                    </a:srgbClr>
                  </a:outerShdw>
                </a:effectLst>
              </a:defRPr>
            </a:pPr>
          </a:p>
        </p:txBody>
      </p:sp>
      <p:sp>
        <p:nvSpPr>
          <p:cNvPr id="362" name="Jeg har veldig lyst til å legge inn egne ting i kalenderen"/>
          <p:cNvSpPr txBox="1"/>
          <p:nvPr/>
        </p:nvSpPr>
        <p:spPr>
          <a:xfrm>
            <a:off x="1104586" y="975502"/>
            <a:ext cx="7452297" cy="2949698"/>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spAutoFit/>
          </a:bodyPr>
          <a:lstStyle>
            <a:lvl1pPr algn="l" defTabSz="685800">
              <a:defRPr sz="6000"/>
            </a:lvl1pPr>
          </a:lstStyle>
          <a:p>
            <a:pPr/>
            <a:r>
              <a:t>Jeg har veldig lyst til å legge inn egne ting i kalenderen</a:t>
            </a:r>
          </a:p>
        </p:txBody>
      </p:sp>
      <p:sp>
        <p:nvSpPr>
          <p:cNvPr id="363" name="Callout"/>
          <p:cNvSpPr/>
          <p:nvPr/>
        </p:nvSpPr>
        <p:spPr>
          <a:xfrm rot="16200000">
            <a:off x="2165768" y="-1123147"/>
            <a:ext cx="5081588" cy="841970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974" y="0"/>
                </a:moveTo>
                <a:cubicBezTo>
                  <a:pt x="6116" y="0"/>
                  <a:pt x="5420" y="420"/>
                  <a:pt x="5420" y="938"/>
                </a:cubicBezTo>
                <a:lnTo>
                  <a:pt x="5420" y="1968"/>
                </a:lnTo>
                <a:lnTo>
                  <a:pt x="0" y="3845"/>
                </a:lnTo>
                <a:lnTo>
                  <a:pt x="5420" y="5720"/>
                </a:lnTo>
                <a:lnTo>
                  <a:pt x="5420" y="20662"/>
                </a:lnTo>
                <a:cubicBezTo>
                  <a:pt x="5420" y="21180"/>
                  <a:pt x="6116" y="21600"/>
                  <a:pt x="6974" y="21600"/>
                </a:cubicBezTo>
                <a:lnTo>
                  <a:pt x="20046" y="21600"/>
                </a:lnTo>
                <a:cubicBezTo>
                  <a:pt x="20904" y="21600"/>
                  <a:pt x="21600" y="21180"/>
                  <a:pt x="21600" y="20662"/>
                </a:cubicBezTo>
                <a:lnTo>
                  <a:pt x="21600" y="938"/>
                </a:lnTo>
                <a:cubicBezTo>
                  <a:pt x="21600" y="420"/>
                  <a:pt x="20904" y="0"/>
                  <a:pt x="20046" y="0"/>
                </a:cubicBezTo>
                <a:lnTo>
                  <a:pt x="6974" y="0"/>
                </a:lnTo>
                <a:close/>
              </a:path>
            </a:pathLst>
          </a:custGeom>
          <a:ln w="317500">
            <a:solidFill>
              <a:srgbClr val="4BC383"/>
            </a:solidFill>
            <a:miter lim="400000"/>
          </a:ln>
        </p:spPr>
        <p:txBody>
          <a:bodyPr lIns="76200" tIns="76200" rIns="76200" bIns="76200" anchor="ctr"/>
          <a:lstStyle/>
          <a:p>
            <a:pPr defTabSz="819150">
              <a:defRPr sz="7800">
                <a:solidFill>
                  <a:srgbClr val="D45954"/>
                </a:solidFill>
                <a:effectLst>
                  <a:outerShdw sx="100000" sy="100000" kx="0" ky="0" algn="b" rotWithShape="0" blurRad="38100" dist="12700" dir="5400000">
                    <a:srgbClr val="000000">
                      <a:alpha val="50000"/>
                    </a:srgbClr>
                  </a:outerShdw>
                </a:effectLst>
              </a:defRPr>
            </a:pPr>
          </a:p>
        </p:txBody>
      </p:sp>
      <p:grpSp>
        <p:nvGrpSpPr>
          <p:cNvPr id="366" name="Group"/>
          <p:cNvGrpSpPr/>
          <p:nvPr/>
        </p:nvGrpSpPr>
        <p:grpSpPr>
          <a:xfrm>
            <a:off x="1969910" y="8866915"/>
            <a:ext cx="8060173" cy="4079876"/>
            <a:chOff x="0" y="81"/>
            <a:chExt cx="8060171" cy="4079875"/>
          </a:xfrm>
        </p:grpSpPr>
        <p:sp>
          <p:nvSpPr>
            <p:cNvPr id="364" name="Hva med rombooking?"/>
            <p:cNvSpPr txBox="1"/>
            <p:nvPr/>
          </p:nvSpPr>
          <p:spPr>
            <a:xfrm>
              <a:off x="607875" y="521747"/>
              <a:ext cx="7452297" cy="200989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0" tIns="76200" rIns="76200" bIns="76200" numCol="1" anchor="ctr">
              <a:spAutoFit/>
            </a:bodyPr>
            <a:lstStyle>
              <a:lvl1pPr algn="l" defTabSz="685800">
                <a:defRPr sz="6000"/>
              </a:lvl1pPr>
            </a:lstStyle>
            <a:p>
              <a:pPr/>
              <a:r>
                <a:t>Hva med rombooking?</a:t>
              </a:r>
            </a:p>
          </p:txBody>
        </p:sp>
        <p:sp>
          <p:nvSpPr>
            <p:cNvPr id="365" name="Callout"/>
            <p:cNvSpPr/>
            <p:nvPr/>
          </p:nvSpPr>
          <p:spPr>
            <a:xfrm rot="16200000">
              <a:off x="1070570" y="-1070489"/>
              <a:ext cx="4079876" cy="622101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83" y="0"/>
                  </a:moveTo>
                  <a:cubicBezTo>
                    <a:pt x="4314" y="0"/>
                    <a:pt x="3448" y="568"/>
                    <a:pt x="3448" y="1269"/>
                  </a:cubicBezTo>
                  <a:lnTo>
                    <a:pt x="3448" y="10358"/>
                  </a:lnTo>
                  <a:lnTo>
                    <a:pt x="0" y="12897"/>
                  </a:lnTo>
                  <a:lnTo>
                    <a:pt x="3448" y="15435"/>
                  </a:lnTo>
                  <a:lnTo>
                    <a:pt x="3448" y="20331"/>
                  </a:lnTo>
                  <a:cubicBezTo>
                    <a:pt x="3448" y="21032"/>
                    <a:pt x="4314" y="21600"/>
                    <a:pt x="5383" y="21600"/>
                  </a:cubicBezTo>
                  <a:lnTo>
                    <a:pt x="19665" y="21600"/>
                  </a:lnTo>
                  <a:cubicBezTo>
                    <a:pt x="20734" y="21600"/>
                    <a:pt x="21600" y="21032"/>
                    <a:pt x="21600" y="20331"/>
                  </a:cubicBezTo>
                  <a:lnTo>
                    <a:pt x="21600" y="1269"/>
                  </a:lnTo>
                  <a:cubicBezTo>
                    <a:pt x="21600" y="568"/>
                    <a:pt x="20734" y="0"/>
                    <a:pt x="19665" y="0"/>
                  </a:cubicBezTo>
                  <a:lnTo>
                    <a:pt x="5383" y="0"/>
                  </a:lnTo>
                  <a:close/>
                </a:path>
              </a:pathLst>
            </a:custGeom>
            <a:noFill/>
            <a:ln w="317500" cap="flat">
              <a:solidFill>
                <a:srgbClr val="4BC383"/>
              </a:solidFill>
              <a:prstDash val="solid"/>
              <a:miter lim="400000"/>
            </a:ln>
            <a:effectLst/>
          </p:spPr>
          <p:txBody>
            <a:bodyPr wrap="square" lIns="76200" tIns="76200" rIns="76200" bIns="76200" numCol="1" anchor="ctr">
              <a:noAutofit/>
            </a:bodyPr>
            <a:lstStyle/>
            <a:p>
              <a:pPr defTabSz="819150">
                <a:defRPr sz="7800">
                  <a:solidFill>
                    <a:srgbClr val="D45954"/>
                  </a:solidFill>
                  <a:effectLst>
                    <a:outerShdw sx="100000" sy="100000" kx="0" ky="0" algn="b" rotWithShape="0" blurRad="38100" dist="12700" dir="5400000">
                      <a:srgbClr val="000000">
                        <a:alpha val="50000"/>
                      </a:srgbClr>
                    </a:outerShdw>
                  </a:effectLst>
                </a:defRPr>
              </a:pPr>
            </a:p>
          </p:txBody>
        </p:sp>
      </p:grpSp>
      <p:sp>
        <p:nvSpPr>
          <p:cNvPr id="367" name="Callout"/>
          <p:cNvSpPr/>
          <p:nvPr/>
        </p:nvSpPr>
        <p:spPr>
          <a:xfrm rot="16200000">
            <a:off x="9716529" y="257244"/>
            <a:ext cx="4169570" cy="485060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7693" y="0"/>
                </a:moveTo>
                <a:cubicBezTo>
                  <a:pt x="6648" y="0"/>
                  <a:pt x="5800" y="729"/>
                  <a:pt x="5800" y="1628"/>
                </a:cubicBezTo>
                <a:lnTo>
                  <a:pt x="5800" y="10860"/>
                </a:lnTo>
                <a:lnTo>
                  <a:pt x="0" y="14115"/>
                </a:lnTo>
                <a:lnTo>
                  <a:pt x="5800" y="17371"/>
                </a:lnTo>
                <a:lnTo>
                  <a:pt x="5800" y="19972"/>
                </a:lnTo>
                <a:cubicBezTo>
                  <a:pt x="5800" y="20871"/>
                  <a:pt x="6648" y="21600"/>
                  <a:pt x="7693" y="21600"/>
                </a:cubicBezTo>
                <a:lnTo>
                  <a:pt x="19706" y="21600"/>
                </a:lnTo>
                <a:cubicBezTo>
                  <a:pt x="20752" y="21600"/>
                  <a:pt x="21600" y="20871"/>
                  <a:pt x="21600" y="19972"/>
                </a:cubicBezTo>
                <a:lnTo>
                  <a:pt x="21600" y="1628"/>
                </a:lnTo>
                <a:cubicBezTo>
                  <a:pt x="21600" y="729"/>
                  <a:pt x="20752" y="0"/>
                  <a:pt x="19706" y="0"/>
                </a:cubicBezTo>
                <a:lnTo>
                  <a:pt x="7693" y="0"/>
                </a:lnTo>
                <a:close/>
              </a:path>
            </a:pathLst>
          </a:custGeom>
          <a:solidFill>
            <a:srgbClr val="FFFFFF"/>
          </a:solidFill>
          <a:ln w="317500">
            <a:solidFill>
              <a:srgbClr val="4BC383"/>
            </a:solidFill>
            <a:miter lim="400000"/>
          </a:ln>
        </p:spPr>
        <p:txBody>
          <a:bodyPr lIns="76200" tIns="76200" rIns="76200" bIns="76200" anchor="ctr"/>
          <a:lstStyle/>
          <a:p>
            <a:pPr defTabSz="819150">
              <a:defRPr sz="7800">
                <a:solidFill>
                  <a:srgbClr val="D45954"/>
                </a:solidFill>
                <a:effectLst>
                  <a:outerShdw sx="100000" sy="100000" kx="0" ky="0" algn="b" rotWithShape="0" blurRad="38100" dist="12700" dir="5400000">
                    <a:srgbClr val="000000">
                      <a:alpha val="50000"/>
                    </a:srgbClr>
                  </a:outerShdw>
                </a:effectLst>
              </a:defRPr>
            </a:pPr>
          </a:p>
        </p:txBody>
      </p:sp>
      <p:sp>
        <p:nvSpPr>
          <p:cNvPr id="368" name="Eksamens-…"/>
          <p:cNvSpPr txBox="1"/>
          <p:nvPr/>
        </p:nvSpPr>
        <p:spPr>
          <a:xfrm>
            <a:off x="9807261" y="1015197"/>
            <a:ext cx="7452297" cy="1884372"/>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spAutoFit/>
          </a:bodyPr>
          <a:lstStyle/>
          <a:p>
            <a:pPr algn="l" defTabSz="685800">
              <a:defRPr sz="5600"/>
            </a:pPr>
            <a:r>
              <a:t>Eksamens-</a:t>
            </a:r>
          </a:p>
          <a:p>
            <a:pPr algn="l" defTabSz="685800">
              <a:defRPr sz="5600"/>
            </a:pPr>
            <a:r>
              <a:t>informasjon</a:t>
            </a:r>
          </a:p>
        </p:txBody>
      </p:sp>
      <p:sp>
        <p:nvSpPr>
          <p:cNvPr id="369" name="Hjelp meg å planlegge emner for neste semester!"/>
          <p:cNvSpPr txBox="1"/>
          <p:nvPr/>
        </p:nvSpPr>
        <p:spPr>
          <a:xfrm>
            <a:off x="10396356" y="9224610"/>
            <a:ext cx="8412142" cy="2949698"/>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spAutoFit/>
          </a:bodyPr>
          <a:lstStyle>
            <a:lvl1pPr algn="l" defTabSz="685800">
              <a:defRPr sz="6000"/>
            </a:lvl1pPr>
          </a:lstStyle>
          <a:p>
            <a:pPr/>
            <a:r>
              <a:t>Hjelp meg å planlegge emner for neste semester!</a:t>
            </a:r>
          </a:p>
        </p:txBody>
      </p:sp>
      <p:sp>
        <p:nvSpPr>
          <p:cNvPr id="370" name="Callout"/>
          <p:cNvSpPr/>
          <p:nvPr/>
        </p:nvSpPr>
        <p:spPr>
          <a:xfrm rot="16200000">
            <a:off x="12216883" y="6543311"/>
            <a:ext cx="4396979" cy="901819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697" y="0"/>
                </a:moveTo>
                <a:cubicBezTo>
                  <a:pt x="3705" y="0"/>
                  <a:pt x="2901" y="392"/>
                  <a:pt x="2901" y="875"/>
                </a:cubicBezTo>
                <a:lnTo>
                  <a:pt x="2901" y="7172"/>
                </a:lnTo>
                <a:lnTo>
                  <a:pt x="0" y="8923"/>
                </a:lnTo>
                <a:lnTo>
                  <a:pt x="2901" y="10674"/>
                </a:lnTo>
                <a:lnTo>
                  <a:pt x="2901" y="20725"/>
                </a:lnTo>
                <a:cubicBezTo>
                  <a:pt x="2901" y="21208"/>
                  <a:pt x="3705" y="21600"/>
                  <a:pt x="4697" y="21600"/>
                </a:cubicBezTo>
                <a:lnTo>
                  <a:pt x="19804" y="21600"/>
                </a:lnTo>
                <a:cubicBezTo>
                  <a:pt x="20796" y="21600"/>
                  <a:pt x="21600" y="21208"/>
                  <a:pt x="21600" y="20725"/>
                </a:cubicBezTo>
                <a:lnTo>
                  <a:pt x="21600" y="875"/>
                </a:lnTo>
                <a:cubicBezTo>
                  <a:pt x="21600" y="392"/>
                  <a:pt x="20796" y="0"/>
                  <a:pt x="19804" y="0"/>
                </a:cubicBezTo>
                <a:lnTo>
                  <a:pt x="4697" y="0"/>
                </a:lnTo>
                <a:close/>
              </a:path>
            </a:pathLst>
          </a:custGeom>
          <a:ln w="317500">
            <a:solidFill>
              <a:srgbClr val="4BC383"/>
            </a:solidFill>
            <a:miter lim="400000"/>
          </a:ln>
        </p:spPr>
        <p:txBody>
          <a:bodyPr lIns="76200" tIns="76200" rIns="76200" bIns="76200" anchor="ctr"/>
          <a:lstStyle/>
          <a:p>
            <a:pPr defTabSz="819150">
              <a:defRPr sz="7800">
                <a:solidFill>
                  <a:srgbClr val="D45954"/>
                </a:solidFill>
                <a:effectLst>
                  <a:outerShdw sx="100000" sy="100000" kx="0" ky="0" algn="b" rotWithShape="0" blurRad="38100" dist="12700" dir="5400000">
                    <a:srgbClr val="000000">
                      <a:alpha val="50000"/>
                    </a:srgbClr>
                  </a:outerShdw>
                </a:effectLst>
              </a:defRPr>
            </a:pPr>
          </a:p>
        </p:txBody>
      </p:sp>
      <p:sp>
        <p:nvSpPr>
          <p:cNvPr id="371" name="Hva med å filtrere varsler på viktighet?"/>
          <p:cNvSpPr txBox="1"/>
          <p:nvPr/>
        </p:nvSpPr>
        <p:spPr>
          <a:xfrm>
            <a:off x="3410832" y="5547608"/>
            <a:ext cx="8220586" cy="2009897"/>
          </a:xfrm>
          <a:prstGeom prst="rect">
            <a:avLst/>
          </a:prstGeom>
          <a:ln w="12700">
            <a:miter lim="400000"/>
          </a:ln>
          <a:extLst>
            <a:ext uri="{C572A759-6A51-4108-AA02-DFA0A04FC94B}">
              <ma14:wrappingTextBoxFlag xmlns:ma14="http://schemas.microsoft.com/office/mac/drawingml/2011/main" val="1"/>
            </a:ext>
          </a:extLst>
        </p:spPr>
        <p:txBody>
          <a:bodyPr lIns="76200" tIns="76200" rIns="76200" bIns="76200" anchor="ctr">
            <a:spAutoFit/>
          </a:bodyPr>
          <a:lstStyle>
            <a:lvl1pPr algn="l" defTabSz="685800">
              <a:defRPr sz="6000"/>
            </a:lvl1pPr>
          </a:lstStyle>
          <a:p>
            <a:pPr/>
            <a:r>
              <a:t>Hva med å filtrere varsler på viktighet?</a:t>
            </a:r>
          </a:p>
        </p:txBody>
      </p:sp>
      <p:sp>
        <p:nvSpPr>
          <p:cNvPr id="372" name="Callout"/>
          <p:cNvSpPr/>
          <p:nvPr/>
        </p:nvSpPr>
        <p:spPr>
          <a:xfrm rot="16200000">
            <a:off x="5228097" y="2718598"/>
            <a:ext cx="4079876" cy="841970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83" y="0"/>
                </a:moveTo>
                <a:cubicBezTo>
                  <a:pt x="4314" y="0"/>
                  <a:pt x="3448" y="420"/>
                  <a:pt x="3448" y="938"/>
                </a:cubicBezTo>
                <a:lnTo>
                  <a:pt x="3448" y="13294"/>
                </a:lnTo>
                <a:lnTo>
                  <a:pt x="0" y="15169"/>
                </a:lnTo>
                <a:lnTo>
                  <a:pt x="3448" y="17045"/>
                </a:lnTo>
                <a:lnTo>
                  <a:pt x="3448" y="20662"/>
                </a:lnTo>
                <a:cubicBezTo>
                  <a:pt x="3448" y="21180"/>
                  <a:pt x="4314" y="21600"/>
                  <a:pt x="5383" y="21600"/>
                </a:cubicBezTo>
                <a:lnTo>
                  <a:pt x="19665" y="21600"/>
                </a:lnTo>
                <a:cubicBezTo>
                  <a:pt x="20734" y="21600"/>
                  <a:pt x="21600" y="21180"/>
                  <a:pt x="21600" y="20662"/>
                </a:cubicBezTo>
                <a:lnTo>
                  <a:pt x="21600" y="938"/>
                </a:lnTo>
                <a:cubicBezTo>
                  <a:pt x="21600" y="420"/>
                  <a:pt x="20734" y="0"/>
                  <a:pt x="19665" y="0"/>
                </a:cubicBezTo>
                <a:lnTo>
                  <a:pt x="5383" y="0"/>
                </a:lnTo>
                <a:close/>
              </a:path>
            </a:pathLst>
          </a:custGeom>
          <a:ln w="317500">
            <a:solidFill>
              <a:srgbClr val="4BC383"/>
            </a:solidFill>
            <a:miter lim="400000"/>
          </a:ln>
        </p:spPr>
        <p:txBody>
          <a:bodyPr lIns="76200" tIns="76200" rIns="76200" bIns="76200" anchor="ctr"/>
          <a:lstStyle/>
          <a:p>
            <a:pPr defTabSz="819150">
              <a:defRPr sz="7800">
                <a:solidFill>
                  <a:srgbClr val="D45954"/>
                </a:solidFill>
                <a:effectLst>
                  <a:outerShdw sx="100000" sy="100000" kx="0" ky="0" algn="b" rotWithShape="0" blurRad="38100" dist="12700" dir="5400000">
                    <a:srgbClr val="000000">
                      <a:alpha val="50000"/>
                    </a:srgbClr>
                  </a:outerShdw>
                </a:effectLst>
              </a:defRPr>
            </a:pP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6" name="Jeg foretrekker å bruke Mine studier på desktop."/>
          <p:cNvSpPr txBox="1"/>
          <p:nvPr/>
        </p:nvSpPr>
        <p:spPr>
          <a:xfrm>
            <a:off x="6842567" y="5212376"/>
            <a:ext cx="11668034" cy="287426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defTabSz="546100">
              <a:defRPr b="0" sz="6000"/>
            </a:pPr>
            <a:r>
              <a:rPr>
                <a:latin typeface="+mn-lt"/>
                <a:ea typeface="+mn-ea"/>
                <a:cs typeface="+mn-cs"/>
                <a:sym typeface="Helvetica Neue Medium"/>
              </a:rPr>
              <a:t>Jeg foretrekker å bruke Mine studier på desktop. </a:t>
            </a:r>
            <a:r>
              <a:t> </a:t>
            </a:r>
          </a:p>
        </p:txBody>
      </p:sp>
      <p:sp>
        <p:nvSpPr>
          <p:cNvPr id="377" name="Callout"/>
          <p:cNvSpPr/>
          <p:nvPr/>
        </p:nvSpPr>
        <p:spPr>
          <a:xfrm rot="16200000">
            <a:off x="9395023" y="257196"/>
            <a:ext cx="6563123" cy="1391047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520" y="0"/>
                </a:moveTo>
                <a:cubicBezTo>
                  <a:pt x="5435" y="0"/>
                  <a:pt x="4555" y="415"/>
                  <a:pt x="4555" y="927"/>
                </a:cubicBezTo>
                <a:lnTo>
                  <a:pt x="4555" y="7528"/>
                </a:lnTo>
                <a:lnTo>
                  <a:pt x="0" y="9383"/>
                </a:lnTo>
                <a:lnTo>
                  <a:pt x="4555" y="11238"/>
                </a:lnTo>
                <a:lnTo>
                  <a:pt x="4555" y="20673"/>
                </a:lnTo>
                <a:cubicBezTo>
                  <a:pt x="4555" y="21185"/>
                  <a:pt x="5435" y="21600"/>
                  <a:pt x="6520" y="21600"/>
                </a:cubicBezTo>
                <a:lnTo>
                  <a:pt x="19634" y="21600"/>
                </a:lnTo>
                <a:cubicBezTo>
                  <a:pt x="20720" y="21600"/>
                  <a:pt x="21600" y="21185"/>
                  <a:pt x="21600" y="20673"/>
                </a:cubicBezTo>
                <a:lnTo>
                  <a:pt x="21600" y="927"/>
                </a:lnTo>
                <a:cubicBezTo>
                  <a:pt x="21600" y="415"/>
                  <a:pt x="20720" y="0"/>
                  <a:pt x="19634" y="0"/>
                </a:cubicBezTo>
                <a:lnTo>
                  <a:pt x="6520" y="0"/>
                </a:lnTo>
                <a:close/>
              </a:path>
            </a:pathLst>
          </a:custGeom>
          <a:ln w="317500">
            <a:solidFill>
              <a:srgbClr val="3A88FE"/>
            </a:solidFill>
            <a:miter lim="400000"/>
          </a:ln>
        </p:spPr>
        <p:txBody>
          <a:bodyPr lIns="76200" tIns="76200" rIns="76200" bIns="76200" anchor="ctr"/>
          <a:lstStyle/>
          <a:p>
            <a:pPr defTabSz="819150">
              <a:defRPr sz="7800">
                <a:solidFill>
                  <a:srgbClr val="FFFFFF"/>
                </a:solidFill>
                <a:effectLst>
                  <a:outerShdw sx="100000" sy="100000" kx="0" ky="0" algn="b" rotWithShape="0" blurRad="38100" dist="12700" dir="5400000">
                    <a:srgbClr val="000000">
                      <a:alpha val="50000"/>
                    </a:srgbClr>
                  </a:outerShdw>
                </a:effectLst>
              </a:defRPr>
            </a:pP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4"/>
        </a:solidFill>
      </p:bgPr>
    </p:bg>
    <p:spTree>
      <p:nvGrpSpPr>
        <p:cNvPr id="1" name=""/>
        <p:cNvGrpSpPr/>
        <p:nvPr/>
      </p:nvGrpSpPr>
      <p:grpSpPr>
        <a:xfrm>
          <a:off x="0" y="0"/>
          <a:ext cx="0" cy="0"/>
          <a:chOff x="0" y="0"/>
          <a:chExt cx="0" cy="0"/>
        </a:xfrm>
      </p:grpSpPr>
      <p:sp>
        <p:nvSpPr>
          <p:cNvPr id="381" name="Veien videre"/>
          <p:cNvSpPr txBox="1"/>
          <p:nvPr>
            <p:ph type="title"/>
          </p:nvPr>
        </p:nvSpPr>
        <p:spPr>
          <a:xfrm>
            <a:off x="4833937" y="2822721"/>
            <a:ext cx="14716126" cy="4643438"/>
          </a:xfrm>
          <a:prstGeom prst="rect">
            <a:avLst/>
          </a:prstGeom>
        </p:spPr>
        <p:txBody>
          <a:bodyPr/>
          <a:lstStyle/>
          <a:p>
            <a:pPr/>
            <a:r>
              <a:t>Veien videre</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5" name="Rectangle"/>
          <p:cNvSpPr/>
          <p:nvPr/>
        </p:nvSpPr>
        <p:spPr>
          <a:xfrm>
            <a:off x="764167" y="4224703"/>
            <a:ext cx="22595704" cy="3256811"/>
          </a:xfrm>
          <a:prstGeom prst="rect">
            <a:avLst/>
          </a:prstGeom>
          <a:solidFill>
            <a:srgbClr val="327DFE"/>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sp>
        <p:nvSpPr>
          <p:cNvPr id="386" name="Arrow"/>
          <p:cNvSpPr/>
          <p:nvPr/>
        </p:nvSpPr>
        <p:spPr>
          <a:xfrm>
            <a:off x="10909355" y="4965700"/>
            <a:ext cx="1657650" cy="1270000"/>
          </a:xfrm>
          <a:prstGeom prst="rightArrow">
            <a:avLst>
              <a:gd name="adj1" fmla="val 32000"/>
              <a:gd name="adj2" fmla="val 64000"/>
            </a:avLst>
          </a:prstGeom>
          <a:solidFill>
            <a:srgbClr val="FFFFFF"/>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sp>
        <p:nvSpPr>
          <p:cNvPr id="387" name="Vurdere funnene fra brukertest"/>
          <p:cNvSpPr txBox="1"/>
          <p:nvPr/>
        </p:nvSpPr>
        <p:spPr>
          <a:xfrm>
            <a:off x="1499190" y="5128754"/>
            <a:ext cx="8724266" cy="16078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821531">
              <a:defRPr b="0" sz="5000">
                <a:solidFill>
                  <a:srgbClr val="FFFFFF"/>
                </a:solidFill>
              </a:defRPr>
            </a:pPr>
            <a:r>
              <a:t>Vurdere funnene fra brukertest</a:t>
            </a:r>
            <a:br/>
          </a:p>
        </p:txBody>
      </p:sp>
      <p:sp>
        <p:nvSpPr>
          <p:cNvPr id="388" name="Justere prototypen"/>
          <p:cNvSpPr txBox="1"/>
          <p:nvPr/>
        </p:nvSpPr>
        <p:spPr>
          <a:xfrm>
            <a:off x="13097749" y="5177789"/>
            <a:ext cx="5643246" cy="845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defTabSz="821531">
              <a:defRPr b="0" sz="5000">
                <a:solidFill>
                  <a:srgbClr val="FFFFFF"/>
                </a:solidFill>
                <a:latin typeface="Helvetica Neue Light"/>
                <a:ea typeface="Helvetica Neue Light"/>
                <a:cs typeface="Helvetica Neue Light"/>
                <a:sym typeface="Helvetica Neue Light"/>
              </a:defRPr>
            </a:pPr>
            <a:r>
              <a:rPr>
                <a:latin typeface="Helvetica Neue"/>
                <a:ea typeface="Helvetica Neue"/>
                <a:cs typeface="Helvetica Neue"/>
                <a:sym typeface="Helvetica Neue"/>
              </a:rPr>
              <a:t>Justere</a:t>
            </a:r>
            <a:r>
              <a:t> </a:t>
            </a:r>
            <a:r>
              <a:rPr>
                <a:latin typeface="Helvetica Neue"/>
                <a:ea typeface="Helvetica Neue"/>
                <a:cs typeface="Helvetica Neue"/>
                <a:sym typeface="Helvetica Neue"/>
              </a:rPr>
              <a:t>prototypen</a:t>
            </a:r>
            <a:r>
              <a:t> </a:t>
            </a:r>
          </a:p>
        </p:txBody>
      </p:sp>
      <p:sp>
        <p:nvSpPr>
          <p:cNvPr id="389" name="Teste"/>
          <p:cNvSpPr txBox="1"/>
          <p:nvPr/>
        </p:nvSpPr>
        <p:spPr>
          <a:xfrm>
            <a:off x="21017027" y="5177789"/>
            <a:ext cx="1607821" cy="84582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821531">
              <a:defRPr b="0" sz="5000">
                <a:solidFill>
                  <a:srgbClr val="FFFFFF"/>
                </a:solidFill>
              </a:defRPr>
            </a:lvl1pPr>
          </a:lstStyle>
          <a:p>
            <a:pPr/>
            <a:r>
              <a:t>Teste</a:t>
            </a:r>
          </a:p>
        </p:txBody>
      </p:sp>
      <p:sp>
        <p:nvSpPr>
          <p:cNvPr id="390" name="Arrow"/>
          <p:cNvSpPr/>
          <p:nvPr/>
        </p:nvSpPr>
        <p:spPr>
          <a:xfrm>
            <a:off x="19068707" y="4965700"/>
            <a:ext cx="1657649" cy="1270000"/>
          </a:xfrm>
          <a:prstGeom prst="rightArrow">
            <a:avLst>
              <a:gd name="adj1" fmla="val 32000"/>
              <a:gd name="adj2" fmla="val 64000"/>
            </a:avLst>
          </a:prstGeom>
          <a:solidFill>
            <a:srgbClr val="FFFFFF"/>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sp>
        <p:nvSpPr>
          <p:cNvPr id="391" name="Hva er lett å gjøre? Hva er resurskrevende? Hvem må snakke sammen?…"/>
          <p:cNvSpPr txBox="1"/>
          <p:nvPr/>
        </p:nvSpPr>
        <p:spPr>
          <a:xfrm>
            <a:off x="875274" y="7521146"/>
            <a:ext cx="21255145" cy="31318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661458" indent="-661458" algn="l" defTabSz="821531">
              <a:buSzPct val="125000"/>
              <a:buChar char="•"/>
              <a:defRPr b="0" sz="5000"/>
            </a:pPr>
          </a:p>
          <a:p>
            <a:pPr marL="661458" indent="-661458" algn="l" defTabSz="821531">
              <a:buSzPct val="125000"/>
              <a:buChar char="•"/>
              <a:defRPr b="0" sz="5000"/>
            </a:pPr>
            <a:r>
              <a:t>Hva er lett å gjøre? Hva er resurskrevende? Hvem må snakke sammen? </a:t>
            </a:r>
            <a:br/>
          </a:p>
          <a:p>
            <a:pPr marL="661458" indent="-661458" algn="l" defTabSz="821531">
              <a:buSzPct val="125000"/>
              <a:buChar char="•"/>
              <a:defRPr b="0" sz="5000"/>
            </a:pPr>
            <a:r>
              <a:t>Krever noen iterasjoner og brukerinvolvering før vi kan gå til utvikling</a:t>
            </a:r>
          </a:p>
        </p:txBody>
      </p:sp>
      <p:sp>
        <p:nvSpPr>
          <p:cNvPr id="392" name="Prosessen videre"/>
          <p:cNvSpPr txBox="1"/>
          <p:nvPr>
            <p:ph type="title"/>
          </p:nvPr>
        </p:nvSpPr>
        <p:spPr>
          <a:xfrm>
            <a:off x="857612" y="1842579"/>
            <a:ext cx="13579177" cy="1168103"/>
          </a:xfrm>
          <a:prstGeom prst="rect">
            <a:avLst/>
          </a:prstGeom>
        </p:spPr>
        <p:txBody>
          <a:bodyPr/>
          <a:lstStyle>
            <a:lvl1pPr algn="l" defTabSz="492918">
              <a:defRPr sz="6720"/>
            </a:lvl1pPr>
          </a:lstStyle>
          <a:p>
            <a:pPr/>
            <a:r>
              <a:t>Prosessen videre</a:t>
            </a:r>
          </a:p>
        </p:txBody>
      </p:sp>
      <p:sp>
        <p:nvSpPr>
          <p:cNvPr id="393" name="Arrow"/>
          <p:cNvSpPr/>
          <p:nvPr/>
        </p:nvSpPr>
        <p:spPr>
          <a:xfrm>
            <a:off x="10758082" y="6161070"/>
            <a:ext cx="9879036" cy="73140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77" y="14256"/>
                </a:moveTo>
                <a:lnTo>
                  <a:pt x="1777" y="21600"/>
                </a:lnTo>
                <a:lnTo>
                  <a:pt x="0" y="10800"/>
                </a:lnTo>
                <a:lnTo>
                  <a:pt x="1777" y="0"/>
                </a:lnTo>
                <a:lnTo>
                  <a:pt x="1777" y="7344"/>
                </a:lnTo>
                <a:lnTo>
                  <a:pt x="21600" y="7344"/>
                </a:lnTo>
                <a:lnTo>
                  <a:pt x="21600" y="14256"/>
                </a:lnTo>
                <a:close/>
              </a:path>
            </a:pathLst>
          </a:custGeom>
          <a:solidFill>
            <a:srgbClr val="FFFFFF"/>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7" name="Lengre frem…"/>
          <p:cNvSpPr txBox="1"/>
          <p:nvPr>
            <p:ph type="title"/>
          </p:nvPr>
        </p:nvSpPr>
        <p:spPr>
          <a:xfrm>
            <a:off x="1511829" y="1846457"/>
            <a:ext cx="17947997" cy="1352578"/>
          </a:xfrm>
          <a:prstGeom prst="rect">
            <a:avLst/>
          </a:prstGeom>
        </p:spPr>
        <p:txBody>
          <a:bodyPr/>
          <a:lstStyle>
            <a:lvl1pPr algn="l" defTabSz="591502">
              <a:defRPr sz="8064"/>
            </a:lvl1pPr>
          </a:lstStyle>
          <a:p>
            <a:pPr/>
            <a:r>
              <a:t>Lengre frem…</a:t>
            </a:r>
          </a:p>
        </p:txBody>
      </p:sp>
      <p:sp>
        <p:nvSpPr>
          <p:cNvPr id="398" name="Utfordring: Informasjonsflyt mellom studenter, undervisere og administrativt ansatte"/>
          <p:cNvSpPr txBox="1"/>
          <p:nvPr/>
        </p:nvSpPr>
        <p:spPr>
          <a:xfrm>
            <a:off x="1173534" y="3930156"/>
            <a:ext cx="18192991" cy="16078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1003300" indent="-1003300" algn="l" defTabSz="821531">
              <a:buSzPct val="100000"/>
              <a:buChar char="•"/>
              <a:defRPr b="0" sz="5000"/>
            </a:lvl1pPr>
          </a:lstStyle>
          <a:p>
            <a:pPr/>
            <a:r>
              <a:t>Utfordring: Informasjonsflyt mellom studenter, undervisere og administrativt ansatte</a:t>
            </a:r>
          </a:p>
        </p:txBody>
      </p:sp>
      <p:pic>
        <p:nvPicPr>
          <p:cNvPr id="399" name="Skisse_beksjedproblemet_cuttet_kopi.jpg" descr="Skisse_beksjedproblemet_cuttet_kopi.jpg"/>
          <p:cNvPicPr>
            <a:picLocks noChangeAspect="1"/>
          </p:cNvPicPr>
          <p:nvPr/>
        </p:nvPicPr>
        <p:blipFill>
          <a:blip r:embed="rId3">
            <a:extLst/>
          </a:blip>
          <a:srcRect l="0" t="13723" r="0" b="15064"/>
          <a:stretch>
            <a:fillRect/>
          </a:stretch>
        </p:blipFill>
        <p:spPr>
          <a:xfrm>
            <a:off x="3246930" y="6269098"/>
            <a:ext cx="14046376" cy="6204354"/>
          </a:xfrm>
          <a:prstGeom prst="rect">
            <a:avLst/>
          </a:prstGeom>
          <a:ln w="12700">
            <a:miter lim="400000"/>
          </a:ln>
        </p:spPr>
      </p:pic>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4"/>
        </a:solidFill>
      </p:bgPr>
    </p:bg>
    <p:spTree>
      <p:nvGrpSpPr>
        <p:cNvPr id="1" name=""/>
        <p:cNvGrpSpPr/>
        <p:nvPr/>
      </p:nvGrpSpPr>
      <p:grpSpPr>
        <a:xfrm>
          <a:off x="0" y="0"/>
          <a:ext cx="0" cy="0"/>
          <a:chOff x="0" y="0"/>
          <a:chExt cx="0" cy="0"/>
        </a:xfrm>
      </p:grpSpPr>
      <p:sp>
        <p:nvSpPr>
          <p:cNvPr id="403" name="Spørsmål?"/>
          <p:cNvSpPr txBox="1"/>
          <p:nvPr>
            <p:ph type="title"/>
          </p:nvPr>
        </p:nvSpPr>
        <p:spPr>
          <a:xfrm>
            <a:off x="4833937" y="2822721"/>
            <a:ext cx="14716126" cy="4643438"/>
          </a:xfrm>
          <a:prstGeom prst="rect">
            <a:avLst/>
          </a:prstGeom>
        </p:spPr>
        <p:txBody>
          <a:bodyPr/>
          <a:lstStyle/>
          <a:p>
            <a:pPr/>
            <a:r>
              <a:t>Spørsmål?</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