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9" r:id="rId4"/>
    <p:sldId id="260" r:id="rId5"/>
    <p:sldId id="261" r:id="rId6"/>
    <p:sldId id="262" r:id="rId7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1" autoAdjust="0"/>
    <p:restoredTop sz="84069" autoAdjust="0"/>
  </p:normalViewPr>
  <p:slideViewPr>
    <p:cSldViewPr>
      <p:cViewPr varScale="1">
        <p:scale>
          <a:sx n="91" d="100"/>
          <a:sy n="91" d="100"/>
        </p:scale>
        <p:origin x="-1296" y="-104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dra Nilsen" userId="d1428969-0c30-4570-ac41-a4e6e1324247" providerId="ADAL" clId="{9DC625CC-1DBD-4650-BC17-E71547F14895}"/>
    <pc:docChg chg="addSld modSld">
      <pc:chgData name="Sandra Nilsen" userId="d1428969-0c30-4570-ac41-a4e6e1324247" providerId="ADAL" clId="{9DC625CC-1DBD-4650-BC17-E71547F14895}" dt="2017-10-08T16:45:38.297" v="94" actId="20577"/>
      <pc:docMkLst>
        <pc:docMk/>
      </pc:docMkLst>
      <pc:sldChg chg="modSp">
        <pc:chgData name="Sandra Nilsen" userId="d1428969-0c30-4570-ac41-a4e6e1324247" providerId="ADAL" clId="{9DC625CC-1DBD-4650-BC17-E71547F14895}" dt="2017-10-08T16:43:24.491" v="73" actId="20577"/>
        <pc:sldMkLst>
          <pc:docMk/>
          <pc:sldMk cId="0" sldId="257"/>
        </pc:sldMkLst>
        <pc:spChg chg="mod">
          <ac:chgData name="Sandra Nilsen" userId="d1428969-0c30-4570-ac41-a4e6e1324247" providerId="ADAL" clId="{9DC625CC-1DBD-4650-BC17-E71547F14895}" dt="2017-10-08T16:43:00.306" v="17" actId="20577"/>
          <ac:spMkLst>
            <pc:docMk/>
            <pc:sldMk cId="0" sldId="257"/>
            <ac:spMk id="4100" creationId="{00000000-0000-0000-0000-000000000000}"/>
          </ac:spMkLst>
        </pc:spChg>
        <pc:spChg chg="mod">
          <ac:chgData name="Sandra Nilsen" userId="d1428969-0c30-4570-ac41-a4e6e1324247" providerId="ADAL" clId="{9DC625CC-1DBD-4650-BC17-E71547F14895}" dt="2017-10-08T16:43:24.491" v="73" actId="20577"/>
          <ac:spMkLst>
            <pc:docMk/>
            <pc:sldMk cId="0" sldId="257"/>
            <ac:spMk id="4101" creationId="{00000000-0000-0000-0000-000000000000}"/>
          </ac:spMkLst>
        </pc:spChg>
      </pc:sldChg>
      <pc:sldChg chg="modSp add">
        <pc:chgData name="Sandra Nilsen" userId="d1428969-0c30-4570-ac41-a4e6e1324247" providerId="ADAL" clId="{9DC625CC-1DBD-4650-BC17-E71547F14895}" dt="2017-10-08T16:45:38.297" v="94" actId="20577"/>
        <pc:sldMkLst>
          <pc:docMk/>
          <pc:sldMk cId="597259754" sldId="258"/>
        </pc:sldMkLst>
        <pc:spChg chg="mod">
          <ac:chgData name="Sandra Nilsen" userId="d1428969-0c30-4570-ac41-a4e6e1324247" providerId="ADAL" clId="{9DC625CC-1DBD-4650-BC17-E71547F14895}" dt="2017-10-08T16:45:38.297" v="94" actId="20577"/>
          <ac:spMkLst>
            <pc:docMk/>
            <pc:sldMk cId="597259754" sldId="258"/>
            <ac:spMk id="2" creationId="{37ABDA03-AC3D-4CEB-B8BE-F0DF568A3AA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CA26FB2-06C0-4E1A-8652-67F803A5B0B2}" type="datetime1">
              <a:rPr lang="nb-NO" altLang="nb-NO"/>
              <a:pPr>
                <a:defRPr/>
              </a:pPr>
              <a:t>10/10/17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6291333-8B08-4C36-952B-74E3CD8D48E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6705611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FF8E781-6431-4349-9DFB-1502890C915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909527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9D7F12C4-CEFF-46FA-ADD2-07F554F48637}" type="slidenum">
              <a:rPr lang="en-US" altLang="nb-NO" sz="1200" smtClean="0"/>
              <a:pPr>
                <a:spcBef>
                  <a:spcPct val="0"/>
                </a:spcBef>
              </a:pPr>
              <a:t>3</a:t>
            </a:fld>
            <a:endParaRPr lang="en-US" altLang="nb-NO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b-NO" altLang="nb-NO" dirty="0" smtClean="0"/>
              <a:t>HFL krever løpende oversikt – sys</a:t>
            </a:r>
            <a:r>
              <a:rPr lang="nb-NO" altLang="nb-NO" baseline="0" dirty="0" smtClean="0"/>
              <a:t> er laget på bakgrunn av dette</a:t>
            </a:r>
          </a:p>
          <a:p>
            <a:pPr eaLnBrk="1" hangingPunct="1"/>
            <a:r>
              <a:rPr lang="nb-NO" altLang="nb-NO" baseline="0" dirty="0" err="1" smtClean="0"/>
              <a:t>Avsjekk</a:t>
            </a:r>
            <a:r>
              <a:rPr lang="nb-NO" altLang="nb-NO" baseline="0" dirty="0" smtClean="0"/>
              <a:t> er gjort mot datatilsynet</a:t>
            </a:r>
          </a:p>
          <a:p>
            <a:pPr eaLnBrk="1" hangingPunct="1"/>
            <a:endParaRPr lang="nb-NO" altLang="nb-NO" baseline="0" dirty="0" smtClean="0"/>
          </a:p>
          <a:p>
            <a:pPr eaLnBrk="1" hangingPunct="1"/>
            <a:endParaRPr lang="nb-NO" altLang="nb-NO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40732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b="0" dirty="0" smtClean="0"/>
              <a:t>Minimum</a:t>
            </a:r>
            <a:r>
              <a:rPr lang="nb-NO" b="0" baseline="0" dirty="0" smtClean="0"/>
              <a:t> av funksjonalitet for å dekke behovet for oversikt</a:t>
            </a:r>
          </a:p>
          <a:p>
            <a:r>
              <a:rPr lang="nb-NO" b="0" baseline="0" smtClean="0"/>
              <a:t>Mål om svært </a:t>
            </a:r>
            <a:r>
              <a:rPr lang="nb-NO" b="0" baseline="0" dirty="0" smtClean="0"/>
              <a:t>lav brukerterskel, ingen opplæring i systemet påkrevd for de som skal registrere</a:t>
            </a:r>
          </a:p>
          <a:p>
            <a:r>
              <a:rPr lang="nb-NO" b="0" dirty="0" smtClean="0"/>
              <a:t>Tilstrebet</a:t>
            </a:r>
            <a:r>
              <a:rPr lang="nb-NO" b="0" baseline="0" dirty="0" smtClean="0"/>
              <a:t> å begrense hva en forsker må registrere for å unngå misnøye blant forskerne. Kun det som kreves </a:t>
            </a:r>
            <a:r>
              <a:rPr lang="nb-NO" b="0" baseline="0" dirty="0" err="1" smtClean="0"/>
              <a:t>mtp</a:t>
            </a:r>
            <a:r>
              <a:rPr lang="nb-NO" b="0" baseline="0" dirty="0" smtClean="0"/>
              <a:t>. tilsyn av Datatilsynet. </a:t>
            </a:r>
            <a:endParaRPr lang="nb-NO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3988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45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8CF92-FCC2-4FBB-9F8C-8ED429043180}" type="datetime1">
              <a:rPr lang="nb-NO" altLang="nb-NO"/>
              <a:pPr>
                <a:defRPr/>
              </a:pPr>
              <a:t>10/10/17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5ACD5-0D42-42F7-B111-2AEA8F2C363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89160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50365-4E4D-4100-BCA3-55140E883697}" type="datetime1">
              <a:rPr lang="nb-NO" altLang="nb-NO"/>
              <a:pPr>
                <a:defRPr/>
              </a:pPr>
              <a:t>10/10/17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916B1-5B0A-4BA8-8794-3D037D7341E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0866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41EAC-7996-42D5-9087-B971990E891A}" type="datetime1">
              <a:rPr lang="nb-NO" altLang="nb-NO"/>
              <a:pPr>
                <a:defRPr/>
              </a:pPr>
              <a:t>10/10/17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70C7C-F512-42E6-8D6D-37AF1A34489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04514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6DFD3-5BD6-4FCE-9ED6-13FEA292E7AC}" type="datetime1">
              <a:rPr lang="nb-NO" altLang="nb-NO"/>
              <a:pPr>
                <a:defRPr/>
              </a:pPr>
              <a:t>10/10/17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7D392-29E3-4CFE-AAF3-CCFF333B8D9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92286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B94B8-B9C8-4F1B-89ED-7C5D1D7619BF}" type="datetime1">
              <a:rPr lang="nb-NO" altLang="nb-NO"/>
              <a:pPr>
                <a:defRPr/>
              </a:pPr>
              <a:t>10/10/17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4946C-0E64-4CCE-ACA9-014E45EFACA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33006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3646F-E7A5-4583-9973-DF4B29E28F19}" type="datetime1">
              <a:rPr lang="nb-NO" altLang="nb-NO"/>
              <a:pPr>
                <a:defRPr/>
              </a:pPr>
              <a:t>10/10/17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7EC78-B924-4ED5-87EC-7C85B98860F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9025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71C27-5D1A-4AB4-B3F3-86F92E529483}" type="datetime1">
              <a:rPr lang="nb-NO" altLang="nb-NO"/>
              <a:pPr>
                <a:defRPr/>
              </a:pPr>
              <a:t>10/10/17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6B3B4-F556-4108-A2D4-15BB0371DD5E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82204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/>
              <a:t>Klikk på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91A82-8320-4BDC-8540-FB67DCED79BA}" type="datetime1">
              <a:rPr lang="nb-NO" altLang="nb-NO"/>
              <a:pPr>
                <a:defRPr/>
              </a:pPr>
              <a:t>10/10/17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DAC4C-845E-4338-8CA4-94A3E81CFC1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22211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xfrm>
            <a:off x="4437983" y="5421064"/>
            <a:ext cx="259104" cy="22324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3984105"/>
      </p:ext>
    </p:extLst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  <a:endParaRPr lang="en-US" altLang="nb-NO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Rediger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  <a:endParaRPr lang="en-US" altLang="nb-NO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E606A28-8D8C-4530-A8FA-718CEBE1EB13}" type="datetime1">
              <a:rPr lang="nb-NO" altLang="nb-NO"/>
              <a:pPr>
                <a:defRPr/>
              </a:pPr>
              <a:t>10/10/17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6C22D38-D347-4E0B-8AE2-2CF1C622780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2" r:id="rId10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1917700"/>
            <a:ext cx="7543800" cy="952500"/>
          </a:xfrm>
        </p:spPr>
        <p:txBody>
          <a:bodyPr/>
          <a:lstStyle/>
          <a:p>
            <a:pPr eaLnBrk="1" hangingPunct="1"/>
            <a:r>
              <a:rPr lang="nb-NO" altLang="nb-NO" dirty="0"/>
              <a:t>UiO v/ </a:t>
            </a:r>
            <a:r>
              <a:rPr lang="nb-NO" altLang="nb-NO" dirty="0" smtClean="0"/>
              <a:t>Tomm </a:t>
            </a:r>
            <a:r>
              <a:rPr lang="nb-NO" altLang="nb-NO" dirty="0"/>
              <a:t>Eriksen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2857500"/>
            <a:ext cx="7543800" cy="1460500"/>
          </a:xfrm>
        </p:spPr>
        <p:txBody>
          <a:bodyPr/>
          <a:lstStyle/>
          <a:p>
            <a:pPr eaLnBrk="1" hangingPunct="1"/>
            <a:r>
              <a:rPr lang="nb-NO" altLang="nb-NO" sz="3200" dirty="0" smtClean="0"/>
              <a:t>Presentasjon av </a:t>
            </a:r>
            <a:r>
              <a:rPr lang="nb-NO" altLang="nb-NO" sz="3200" dirty="0" err="1" smtClean="0"/>
              <a:t>Helseforsk</a:t>
            </a:r>
            <a:r>
              <a:rPr lang="nb-NO" altLang="nb-NO" sz="3200" dirty="0" smtClean="0"/>
              <a:t> på </a:t>
            </a:r>
            <a:r>
              <a:rPr lang="nb-NO" altLang="nb-NO" sz="3200" dirty="0" err="1" smtClean="0"/>
              <a:t>HiOA</a:t>
            </a:r>
            <a:endParaRPr lang="nb-NO" altLang="nb-NO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7BABD7-E623-4BEF-AC3D-3EC8E55368E2}" type="datetime1">
              <a:rPr lang="nb-NO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10/10/17</a:t>
            </a:fld>
            <a:endParaRPr lang="nb-NO" altLang="nb-NO" sz="700">
              <a:solidFill>
                <a:schemeClr val="bg2"/>
              </a:solidFill>
            </a:endParaRP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E0ECD1-F7F2-4D87-846C-06850EED7CA3}" type="slidenum">
              <a:rPr lang="en-US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nb-NO" sz="70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Hvorfor </a:t>
            </a:r>
            <a:r>
              <a:rPr lang="nb-NO" altLang="nb-NO" dirty="0" err="1" smtClean="0"/>
              <a:t>Helseforsk</a:t>
            </a:r>
            <a:r>
              <a:rPr lang="nb-NO" altLang="nb-NO" dirty="0"/>
              <a:t>?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849388"/>
            <a:ext cx="7924800" cy="3230612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nb-NO" altLang="nb-NO" dirty="0" smtClean="0"/>
              <a:t>Mange avvikssaker</a:t>
            </a:r>
          </a:p>
          <a:p>
            <a:pPr marL="0" indent="0" eaLnBrk="1" hangingPunct="1">
              <a:buNone/>
            </a:pPr>
            <a:endParaRPr lang="nb-NO" altLang="nb-NO" dirty="0"/>
          </a:p>
          <a:p>
            <a:pPr marL="0" indent="0" eaLnBrk="1" hangingPunct="1">
              <a:buNone/>
            </a:pPr>
            <a:r>
              <a:rPr lang="nb-NO" altLang="nb-NO" dirty="0" smtClean="0"/>
              <a:t>Helseforskningsloven</a:t>
            </a:r>
            <a:endParaRPr lang="nb-NO" altLang="nb-NO" dirty="0"/>
          </a:p>
          <a:p>
            <a:pPr marL="0" indent="0" eaLnBrk="1" hangingPunct="1">
              <a:buNone/>
            </a:pPr>
            <a:endParaRPr lang="nb-NO" altLang="nb-NO" dirty="0"/>
          </a:p>
          <a:p>
            <a:pPr marL="0" indent="0" eaLnBrk="1" hangingPunct="1">
              <a:buNone/>
            </a:pPr>
            <a:r>
              <a:rPr lang="nb-NO" altLang="nb-NO" dirty="0" smtClean="0"/>
              <a:t>Oppfølging og internkontroll</a:t>
            </a:r>
            <a:endParaRPr lang="nb-NO" altLang="nb-NO" dirty="0"/>
          </a:p>
          <a:p>
            <a:pPr marL="0" indent="0" eaLnBrk="1" hangingPunct="1">
              <a:buNone/>
            </a:pPr>
            <a:endParaRPr lang="nb-NO" altLang="nb-NO" dirty="0"/>
          </a:p>
          <a:p>
            <a:pPr marL="0" indent="0" eaLnBrk="1" hangingPunct="1">
              <a:buNone/>
            </a:pPr>
            <a:endParaRPr lang="nb-NO" altLang="nb-NO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Status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b-NO" dirty="0" smtClean="0"/>
              <a:t>Innføring på UiO</a:t>
            </a:r>
          </a:p>
          <a:p>
            <a:pPr marL="317500" lvl="1" indent="0">
              <a:lnSpc>
                <a:spcPct val="150000"/>
              </a:lnSpc>
              <a:buNone/>
            </a:pPr>
            <a:r>
              <a:rPr lang="nb-NO" dirty="0" smtClean="0"/>
              <a:t>Det medisinske fakultet</a:t>
            </a:r>
          </a:p>
          <a:p>
            <a:pPr marL="317500" lvl="1" indent="0">
              <a:lnSpc>
                <a:spcPct val="150000"/>
              </a:lnSpc>
              <a:buNone/>
            </a:pPr>
            <a:r>
              <a:rPr lang="nb-NO" dirty="0" smtClean="0"/>
              <a:t>Det odontologiske fakultet</a:t>
            </a:r>
          </a:p>
          <a:p>
            <a:pPr marL="317500" lvl="1" indent="0">
              <a:lnSpc>
                <a:spcPct val="150000"/>
              </a:lnSpc>
              <a:buNone/>
            </a:pPr>
            <a:r>
              <a:rPr lang="nb-NO" dirty="0" smtClean="0"/>
              <a:t>Psykologisk institutt</a:t>
            </a:r>
          </a:p>
          <a:p>
            <a:pPr marL="317500" lvl="1" indent="0">
              <a:lnSpc>
                <a:spcPct val="150000"/>
              </a:lnSpc>
              <a:buNone/>
            </a:pPr>
            <a:r>
              <a:rPr lang="nb-NO" dirty="0" smtClean="0"/>
              <a:t>Farmasøytisk institutt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</p:txBody>
      </p:sp>
      <p:sp>
        <p:nvSpPr>
          <p:cNvPr id="6" name="Plassholder for innhold 5"/>
          <p:cNvSpPr>
            <a:spLocks noGrp="1"/>
          </p:cNvSpPr>
          <p:nvPr>
            <p:ph sz="half" idx="2"/>
          </p:nvPr>
        </p:nvSpPr>
        <p:spPr>
          <a:xfrm>
            <a:off x="4914900" y="1662112"/>
            <a:ext cx="3771900" cy="3417887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Avslutning av </a:t>
            </a:r>
            <a:r>
              <a:rPr lang="nb-NO" dirty="0" smtClean="0"/>
              <a:t>prosjektet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Systemets framtidsutsikter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10/10/17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  <p:sp>
        <p:nvSpPr>
          <p:cNvPr id="7" name="Shape 122"/>
          <p:cNvSpPr/>
          <p:nvPr/>
        </p:nvSpPr>
        <p:spPr>
          <a:xfrm flipH="1">
            <a:off x="4499992" y="1561356"/>
            <a:ext cx="1" cy="324571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29766" tIns="29766" rIns="29766" bIns="29766" anchor="ctr"/>
          <a:lstStyle/>
          <a:p>
            <a:pPr>
              <a:defRPr sz="2400"/>
            </a:pPr>
            <a:endParaRPr sz="1406">
              <a:ln w="3175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324202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20"/>
          <p:cNvSpPr/>
          <p:nvPr/>
        </p:nvSpPr>
        <p:spPr>
          <a:xfrm>
            <a:off x="1288484" y="3678817"/>
            <a:ext cx="1422666" cy="337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9766" tIns="29766" rIns="29766" bIns="29766" anchor="ctr">
            <a:spAutoFit/>
          </a:bodyPr>
          <a:lstStyle>
            <a:lvl1pPr>
              <a:defRPr sz="2400"/>
            </a:lvl1pPr>
          </a:lstStyle>
          <a:p>
            <a:pPr>
              <a:lnSpc>
                <a:spcPct val="150000"/>
              </a:lnSpc>
            </a:pPr>
            <a:r>
              <a:rPr sz="1200" dirty="0" err="1"/>
              <a:t>Forskningsansvarlig</a:t>
            </a:r>
            <a:endParaRPr sz="1200" dirty="0"/>
          </a:p>
        </p:txBody>
      </p:sp>
      <p:sp>
        <p:nvSpPr>
          <p:cNvPr id="5" name="Shape 121"/>
          <p:cNvSpPr/>
          <p:nvPr/>
        </p:nvSpPr>
        <p:spPr>
          <a:xfrm>
            <a:off x="1256434" y="5209402"/>
            <a:ext cx="1901964" cy="337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9766" tIns="29766" rIns="29766" bIns="29766" anchor="ctr">
            <a:spAutoFit/>
          </a:bodyPr>
          <a:lstStyle/>
          <a:p>
            <a:pPr>
              <a:lnSpc>
                <a:spcPct val="150000"/>
              </a:lnSpc>
              <a:defRPr sz="2400"/>
            </a:pPr>
            <a:r>
              <a:rPr sz="1200" dirty="0" err="1"/>
              <a:t>Ekstern</a:t>
            </a:r>
            <a:r>
              <a:rPr sz="1200" dirty="0"/>
              <a:t>/</a:t>
            </a:r>
            <a:r>
              <a:rPr sz="1200" dirty="0" err="1"/>
              <a:t>samarbeidspartner</a:t>
            </a:r>
            <a:endParaRPr sz="1200" dirty="0"/>
          </a:p>
        </p:txBody>
      </p:sp>
      <p:sp>
        <p:nvSpPr>
          <p:cNvPr id="6" name="Shape 122"/>
          <p:cNvSpPr/>
          <p:nvPr/>
        </p:nvSpPr>
        <p:spPr>
          <a:xfrm flipV="1">
            <a:off x="288674" y="2512312"/>
            <a:ext cx="8315773" cy="1077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29766" tIns="29766" rIns="29766" bIns="29766" anchor="ctr"/>
          <a:lstStyle/>
          <a:p>
            <a:pPr>
              <a:defRPr sz="2400"/>
            </a:pPr>
            <a:endParaRPr sz="1406">
              <a:ln w="6350">
                <a:solidFill>
                  <a:schemeClr val="tx1"/>
                </a:solidFill>
              </a:ln>
            </a:endParaRPr>
          </a:p>
        </p:txBody>
      </p:sp>
      <p:sp>
        <p:nvSpPr>
          <p:cNvPr id="7" name="Shape 123"/>
          <p:cNvSpPr/>
          <p:nvPr/>
        </p:nvSpPr>
        <p:spPr>
          <a:xfrm>
            <a:off x="308553" y="4098560"/>
            <a:ext cx="8295894" cy="12374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29766" tIns="29766" rIns="29766" bIns="29766" anchor="ctr"/>
          <a:lstStyle/>
          <a:p>
            <a:pPr>
              <a:defRPr sz="2400"/>
            </a:pPr>
            <a:endParaRPr sz="1406">
              <a:ln w="3175">
                <a:solidFill>
                  <a:schemeClr val="tx1"/>
                </a:solidFill>
              </a:ln>
            </a:endParaRPr>
          </a:p>
        </p:txBody>
      </p:sp>
      <p:sp>
        <p:nvSpPr>
          <p:cNvPr id="8" name="Shape 124"/>
          <p:cNvSpPr/>
          <p:nvPr/>
        </p:nvSpPr>
        <p:spPr>
          <a:xfrm>
            <a:off x="3269413" y="1218647"/>
            <a:ext cx="1482619" cy="11681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9766" tIns="29766" rIns="29766" bIns="29766" anchor="ctr">
            <a:spAutoFit/>
          </a:bodyPr>
          <a:lstStyle/>
          <a:p>
            <a:pPr marL="133935" indent="-133935">
              <a:lnSpc>
                <a:spcPct val="150000"/>
              </a:lnSpc>
              <a:buSzPct val="100000"/>
              <a:buChar char="•"/>
              <a:defRPr sz="2400"/>
            </a:pPr>
            <a:r>
              <a:rPr sz="1200" dirty="0" err="1"/>
              <a:t>Registrere</a:t>
            </a:r>
            <a:r>
              <a:rPr sz="1200" dirty="0"/>
              <a:t> </a:t>
            </a:r>
            <a:r>
              <a:rPr sz="1200" dirty="0" err="1"/>
              <a:t>prosjekt</a:t>
            </a:r>
            <a:endParaRPr sz="1200" dirty="0"/>
          </a:p>
          <a:p>
            <a:pPr marL="133935" indent="-133935">
              <a:lnSpc>
                <a:spcPct val="150000"/>
              </a:lnSpc>
              <a:buSzPct val="100000"/>
              <a:buChar char="•"/>
              <a:defRPr sz="2400"/>
            </a:pPr>
            <a:r>
              <a:rPr sz="1200" dirty="0" err="1"/>
              <a:t>Endre</a:t>
            </a:r>
            <a:r>
              <a:rPr sz="1200" dirty="0"/>
              <a:t> </a:t>
            </a:r>
            <a:r>
              <a:rPr sz="1200" dirty="0" err="1"/>
              <a:t>prosjekt</a:t>
            </a:r>
            <a:endParaRPr sz="1200" dirty="0"/>
          </a:p>
          <a:p>
            <a:pPr marL="133935" indent="-133935">
              <a:lnSpc>
                <a:spcPct val="150000"/>
              </a:lnSpc>
              <a:buSzPct val="100000"/>
              <a:buChar char="•"/>
              <a:defRPr sz="2400"/>
            </a:pPr>
            <a:r>
              <a:rPr sz="1200" dirty="0" err="1"/>
              <a:t>Avslutte</a:t>
            </a:r>
            <a:r>
              <a:rPr sz="1200" dirty="0"/>
              <a:t> </a:t>
            </a:r>
            <a:r>
              <a:rPr sz="1200" dirty="0" err="1"/>
              <a:t>prosjekt</a:t>
            </a:r>
            <a:endParaRPr sz="1200" dirty="0"/>
          </a:p>
          <a:p>
            <a:pPr marL="133935" indent="-133935">
              <a:lnSpc>
                <a:spcPct val="150000"/>
              </a:lnSpc>
              <a:buSzPct val="100000"/>
              <a:buChar char="•"/>
              <a:defRPr sz="2400"/>
            </a:pPr>
            <a:r>
              <a:rPr sz="1200" dirty="0"/>
              <a:t>Se </a:t>
            </a:r>
            <a:r>
              <a:rPr sz="1200" dirty="0" err="1"/>
              <a:t>egne</a:t>
            </a:r>
            <a:r>
              <a:rPr sz="1200" dirty="0"/>
              <a:t> </a:t>
            </a:r>
            <a:r>
              <a:rPr sz="1200" dirty="0" err="1"/>
              <a:t>prosjekter</a:t>
            </a:r>
            <a:endParaRPr sz="1200" dirty="0"/>
          </a:p>
        </p:txBody>
      </p:sp>
      <p:sp>
        <p:nvSpPr>
          <p:cNvPr id="9" name="Shape 125"/>
          <p:cNvSpPr/>
          <p:nvPr/>
        </p:nvSpPr>
        <p:spPr>
          <a:xfrm>
            <a:off x="3269413" y="2558447"/>
            <a:ext cx="3839033" cy="1445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9766" tIns="29766" rIns="29766" bIns="29766" anchor="ctr">
            <a:spAutoFit/>
          </a:bodyPr>
          <a:lstStyle/>
          <a:p>
            <a:pPr marL="133935" indent="-133935">
              <a:lnSpc>
                <a:spcPct val="150000"/>
              </a:lnSpc>
              <a:buSzPct val="100000"/>
              <a:buChar char="•"/>
              <a:defRPr sz="2400"/>
            </a:pPr>
            <a:r>
              <a:rPr sz="1200" dirty="0"/>
              <a:t>Se </a:t>
            </a:r>
            <a:r>
              <a:rPr sz="1200" dirty="0" err="1"/>
              <a:t>prosjekter</a:t>
            </a:r>
            <a:r>
              <a:rPr sz="1200" dirty="0"/>
              <a:t> </a:t>
            </a:r>
            <a:r>
              <a:rPr sz="1200" dirty="0" err="1"/>
              <a:t>på</a:t>
            </a:r>
            <a:r>
              <a:rPr sz="1200" dirty="0"/>
              <a:t> </a:t>
            </a:r>
            <a:r>
              <a:rPr sz="1200" dirty="0" err="1"/>
              <a:t>en</a:t>
            </a:r>
            <a:r>
              <a:rPr sz="1200" dirty="0"/>
              <a:t> </a:t>
            </a:r>
            <a:r>
              <a:rPr sz="1200" dirty="0" err="1"/>
              <a:t>enhet</a:t>
            </a:r>
            <a:endParaRPr sz="1200" dirty="0"/>
          </a:p>
          <a:p>
            <a:pPr marL="133935" indent="-133935">
              <a:lnSpc>
                <a:spcPct val="150000"/>
              </a:lnSpc>
              <a:buSzPct val="100000"/>
              <a:buChar char="•"/>
              <a:defRPr sz="2400"/>
            </a:pPr>
            <a:r>
              <a:rPr sz="1200" dirty="0"/>
              <a:t>Se at </a:t>
            </a:r>
            <a:r>
              <a:rPr sz="1200" dirty="0" err="1"/>
              <a:t>godkjenninger</a:t>
            </a:r>
            <a:r>
              <a:rPr sz="1200" dirty="0"/>
              <a:t> </a:t>
            </a:r>
            <a:r>
              <a:rPr sz="1200" dirty="0" err="1"/>
              <a:t>er</a:t>
            </a:r>
            <a:r>
              <a:rPr sz="1200" dirty="0"/>
              <a:t> </a:t>
            </a:r>
            <a:r>
              <a:rPr sz="1200" dirty="0" err="1"/>
              <a:t>på</a:t>
            </a:r>
            <a:r>
              <a:rPr sz="1200" dirty="0"/>
              <a:t> </a:t>
            </a:r>
            <a:r>
              <a:rPr sz="1200" dirty="0" err="1"/>
              <a:t>plass</a:t>
            </a:r>
            <a:endParaRPr sz="1200" dirty="0"/>
          </a:p>
          <a:p>
            <a:pPr marL="133935" indent="-133935">
              <a:lnSpc>
                <a:spcPct val="150000"/>
              </a:lnSpc>
              <a:buSzPct val="100000"/>
              <a:buChar char="•"/>
              <a:defRPr sz="2400"/>
            </a:pPr>
            <a:r>
              <a:rPr sz="1200" dirty="0"/>
              <a:t>Se </a:t>
            </a:r>
            <a:r>
              <a:rPr sz="1200" dirty="0" err="1"/>
              <a:t>oversikt</a:t>
            </a:r>
            <a:r>
              <a:rPr sz="1200" dirty="0"/>
              <a:t> over </a:t>
            </a:r>
            <a:r>
              <a:rPr sz="1200" dirty="0" err="1"/>
              <a:t>endringer</a:t>
            </a:r>
            <a:r>
              <a:rPr sz="1200" dirty="0"/>
              <a:t> </a:t>
            </a:r>
            <a:r>
              <a:rPr sz="1200" dirty="0" err="1"/>
              <a:t>i</a:t>
            </a:r>
            <a:r>
              <a:rPr sz="1200" dirty="0"/>
              <a:t> </a:t>
            </a:r>
            <a:r>
              <a:rPr sz="1200" dirty="0" err="1"/>
              <a:t>prosjektporteføljen</a:t>
            </a:r>
            <a:endParaRPr sz="1200" dirty="0"/>
          </a:p>
          <a:p>
            <a:pPr marL="133935" indent="-133935">
              <a:lnSpc>
                <a:spcPct val="150000"/>
              </a:lnSpc>
              <a:buSzPct val="100000"/>
              <a:buChar char="•"/>
              <a:defRPr sz="2400"/>
            </a:pPr>
            <a:r>
              <a:rPr sz="1200" dirty="0"/>
              <a:t>Se </a:t>
            </a:r>
            <a:r>
              <a:rPr sz="1200" dirty="0" err="1"/>
              <a:t>endringer</a:t>
            </a:r>
            <a:r>
              <a:rPr sz="1200" dirty="0"/>
              <a:t> </a:t>
            </a:r>
            <a:r>
              <a:rPr sz="1200" dirty="0" err="1"/>
              <a:t>i</a:t>
            </a:r>
            <a:r>
              <a:rPr sz="1200" dirty="0"/>
              <a:t> et </a:t>
            </a:r>
            <a:r>
              <a:rPr sz="1200" dirty="0" err="1"/>
              <a:t>prosjekt</a:t>
            </a:r>
            <a:endParaRPr sz="1200" dirty="0"/>
          </a:p>
          <a:p>
            <a:pPr marL="133935" indent="-133935">
              <a:lnSpc>
                <a:spcPct val="150000"/>
              </a:lnSpc>
              <a:buSzPct val="100000"/>
              <a:buChar char="•"/>
              <a:defRPr sz="2400"/>
            </a:pPr>
            <a:r>
              <a:rPr sz="1200" dirty="0" err="1"/>
              <a:t>Overføre</a:t>
            </a:r>
            <a:r>
              <a:rPr sz="1200" dirty="0"/>
              <a:t> et </a:t>
            </a:r>
            <a:r>
              <a:rPr sz="1200" dirty="0" err="1" smtClean="0"/>
              <a:t>prosjekt</a:t>
            </a:r>
            <a:r>
              <a:rPr lang="nb-NO" sz="1200" dirty="0"/>
              <a:t> </a:t>
            </a:r>
            <a:r>
              <a:rPr lang="nb-NO" sz="1200" dirty="0" smtClean="0"/>
              <a:t> +  </a:t>
            </a:r>
            <a:r>
              <a:rPr sz="1200" dirty="0" smtClean="0"/>
              <a:t>alt </a:t>
            </a:r>
            <a:r>
              <a:rPr sz="1200" dirty="0" err="1"/>
              <a:t>det</a:t>
            </a:r>
            <a:r>
              <a:rPr sz="1200" dirty="0"/>
              <a:t> </a:t>
            </a:r>
            <a:r>
              <a:rPr sz="1200" dirty="0" err="1"/>
              <a:t>prosjektleder</a:t>
            </a:r>
            <a:r>
              <a:rPr sz="1200" dirty="0"/>
              <a:t> </a:t>
            </a:r>
            <a:r>
              <a:rPr sz="1200" dirty="0" err="1"/>
              <a:t>kan</a:t>
            </a:r>
            <a:r>
              <a:rPr sz="1200" dirty="0"/>
              <a:t> </a:t>
            </a:r>
            <a:r>
              <a:rPr sz="1200" dirty="0" err="1"/>
              <a:t>gjøre</a:t>
            </a:r>
            <a:endParaRPr sz="1200" dirty="0"/>
          </a:p>
        </p:txBody>
      </p:sp>
      <p:sp>
        <p:nvSpPr>
          <p:cNvPr id="10" name="Shape 126"/>
          <p:cNvSpPr/>
          <p:nvPr/>
        </p:nvSpPr>
        <p:spPr>
          <a:xfrm>
            <a:off x="3269413" y="4411362"/>
            <a:ext cx="3264517" cy="337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9766" tIns="29766" rIns="29766" bIns="29766" anchor="ctr">
            <a:spAutoFit/>
          </a:bodyPr>
          <a:lstStyle>
            <a:lvl1pPr marL="228600" indent="-228600" algn="l">
              <a:buSzPct val="100000"/>
              <a:buChar char="•"/>
              <a:defRPr sz="2400"/>
            </a:lvl1pPr>
          </a:lstStyle>
          <a:p>
            <a:pPr>
              <a:lnSpc>
                <a:spcPct val="150000"/>
              </a:lnSpc>
            </a:pPr>
            <a:r>
              <a:rPr sz="1200" dirty="0"/>
              <a:t>Se </a:t>
            </a:r>
            <a:r>
              <a:rPr sz="1200" dirty="0" err="1"/>
              <a:t>prosjekter</a:t>
            </a:r>
            <a:r>
              <a:rPr sz="1200" dirty="0"/>
              <a:t> med </a:t>
            </a:r>
            <a:r>
              <a:rPr sz="1200" dirty="0" err="1"/>
              <a:t>tilhørende</a:t>
            </a:r>
            <a:r>
              <a:rPr sz="1200" dirty="0"/>
              <a:t> </a:t>
            </a:r>
            <a:r>
              <a:rPr sz="1200" dirty="0" err="1"/>
              <a:t>godkjenninger</a:t>
            </a:r>
            <a:endParaRPr sz="1200" dirty="0"/>
          </a:p>
        </p:txBody>
      </p:sp>
      <p:pic>
        <p:nvPicPr>
          <p:cNvPr id="11" name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54185" y="4235863"/>
            <a:ext cx="997816" cy="1098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pasted-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29580" y="2738896"/>
            <a:ext cx="998910" cy="99891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pasted-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17449" y="1206461"/>
            <a:ext cx="982771" cy="1058064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hape 120"/>
          <p:cNvSpPr/>
          <p:nvPr/>
        </p:nvSpPr>
        <p:spPr>
          <a:xfrm>
            <a:off x="1497412" y="2152671"/>
            <a:ext cx="954589" cy="337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9766" tIns="29766" rIns="29766" bIns="29766" anchor="ctr">
            <a:spAutoFit/>
          </a:bodyPr>
          <a:lstStyle>
            <a:lvl1pPr>
              <a:defRPr sz="2400"/>
            </a:lvl1pPr>
          </a:lstStyle>
          <a:p>
            <a:pPr>
              <a:lnSpc>
                <a:spcPct val="150000"/>
              </a:lnSpc>
            </a:pPr>
            <a:r>
              <a:rPr lang="nb-NO" sz="1200" dirty="0"/>
              <a:t>Prosjektleder</a:t>
            </a:r>
            <a:endParaRPr sz="1200" dirty="0"/>
          </a:p>
        </p:txBody>
      </p:sp>
      <p:sp>
        <p:nvSpPr>
          <p:cNvPr id="15" name="Tittel 1"/>
          <p:cNvSpPr>
            <a:spLocks noGrp="1"/>
          </p:cNvSpPr>
          <p:nvPr>
            <p:ph type="title"/>
          </p:nvPr>
        </p:nvSpPr>
        <p:spPr>
          <a:xfrm>
            <a:off x="1291999" y="334384"/>
            <a:ext cx="6413500" cy="952500"/>
          </a:xfrm>
        </p:spPr>
        <p:txBody>
          <a:bodyPr/>
          <a:lstStyle/>
          <a:p>
            <a:r>
              <a:rPr lang="nb-NO" dirty="0" smtClean="0"/>
              <a:t>Behov og målgrupper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787092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Utviklingsforslag (ikke besluttet)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b-NO" dirty="0" err="1" smtClean="0"/>
              <a:t>Systemstøtte</a:t>
            </a:r>
            <a:r>
              <a:rPr lang="nb-NO" dirty="0" smtClean="0"/>
              <a:t> for oppfølging av prosjekter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b-NO" dirty="0" smtClean="0"/>
              <a:t>Tilgang til eksterne brukere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b-NO" dirty="0" smtClean="0"/>
              <a:t>Prosjekt-ID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b-NO" dirty="0" smtClean="0"/>
              <a:t>Oversikt over all forskning ved en institusjon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b-NO" dirty="0"/>
              <a:t>Bedret samspill mellom prosjektsider på nett og </a:t>
            </a:r>
            <a:r>
              <a:rPr lang="nb-NO" dirty="0" err="1"/>
              <a:t>Helseforsk</a:t>
            </a:r>
            <a:endParaRPr lang="nb-NO" dirty="0"/>
          </a:p>
          <a:p>
            <a:pPr marL="0" indent="0">
              <a:lnSpc>
                <a:spcPct val="150000"/>
              </a:lnSpc>
              <a:buNone/>
            </a:pP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241EAC-7996-42D5-9087-B971990E891A}" type="datetime1">
              <a:rPr lang="nb-NO" altLang="nb-NO" smtClean="0"/>
              <a:pPr>
                <a:defRPr/>
              </a:pPr>
              <a:t>10/10/17</a:t>
            </a:fld>
            <a:endParaRPr lang="nb-NO" alt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4670C7C-F512-42E6-8D6D-37AF1A344894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07435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Utviklingsforslag (ikke besluttet)</a:t>
            </a:r>
          </a:p>
        </p:txBody>
      </p:sp>
      <p:sp>
        <p:nvSpPr>
          <p:cNvPr id="8" name="Plassholder for innhold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b-NO" dirty="0"/>
              <a:t>Kobling mot eksterne godkjenningsinstanser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b-NO" dirty="0" err="1"/>
              <a:t>Prosesstøtte</a:t>
            </a:r>
            <a:r>
              <a:rPr lang="nb-NO" dirty="0"/>
              <a:t> for arkivering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b-NO" dirty="0"/>
              <a:t>Kategorisering av prosjekter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b-NO" dirty="0"/>
              <a:t>Kategorisering av vedlegg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b-NO" dirty="0"/>
              <a:t>Eksport av data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241EAC-7996-42D5-9087-B971990E891A}" type="datetime1">
              <a:rPr lang="nb-NO" altLang="nb-NO" smtClean="0"/>
              <a:pPr>
                <a:defRPr/>
              </a:pPr>
              <a:t>10/10/17</a:t>
            </a:fld>
            <a:endParaRPr lang="nb-NO" alt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4670C7C-F512-42E6-8D6D-37AF1A344894}" type="slidenum">
              <a:rPr lang="en-US" altLang="nb-NO" smtClean="0"/>
              <a:pPr>
                <a:defRPr/>
              </a:pPr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91048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12. UiO-norsk-symboler-med-rod-bakgrunn (1)</Template>
  <TotalTime>222</TotalTime>
  <Words>222</Words>
  <Application>Microsoft Macintosh PowerPoint</Application>
  <PresentationFormat>On-screen Show (16:10)</PresentationFormat>
  <Paragraphs>59</Paragraphs>
  <Slides>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UIONorsk16-10</vt:lpstr>
      <vt:lpstr>UiO v/ Tomm Eriksen</vt:lpstr>
      <vt:lpstr>Hvorfor Helseforsk?</vt:lpstr>
      <vt:lpstr>Status</vt:lpstr>
      <vt:lpstr>Behov og målgrupper</vt:lpstr>
      <vt:lpstr>Utviklingsforslag (ikke besluttet)</vt:lpstr>
      <vt:lpstr>Utviklingsforslag (ikke besluttet)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UiO v/ Sandra Nilsen og Tomm Eriksen</dc:title>
  <dc:creator>Sandra Nilsen</dc:creator>
  <cp:lastModifiedBy>Tomm Eriksen</cp:lastModifiedBy>
  <cp:revision>13</cp:revision>
  <dcterms:created xsi:type="dcterms:W3CDTF">2017-10-08T16:42:09Z</dcterms:created>
  <dcterms:modified xsi:type="dcterms:W3CDTF">2017-10-10T14:22:16Z</dcterms:modified>
</cp:coreProperties>
</file>