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306" r:id="rId3"/>
    <p:sldId id="307" r:id="rId4"/>
    <p:sldId id="308" r:id="rId5"/>
    <p:sldId id="292" r:id="rId6"/>
    <p:sldId id="293" r:id="rId7"/>
    <p:sldId id="319" r:id="rId8"/>
    <p:sldId id="320" r:id="rId9"/>
    <p:sldId id="321" r:id="rId10"/>
    <p:sldId id="294" r:id="rId11"/>
    <p:sldId id="296" r:id="rId12"/>
    <p:sldId id="295" r:id="rId13"/>
    <p:sldId id="297" r:id="rId14"/>
    <p:sldId id="298" r:id="rId15"/>
    <p:sldId id="299" r:id="rId16"/>
    <p:sldId id="300" r:id="rId17"/>
    <p:sldId id="301" r:id="rId18"/>
    <p:sldId id="313" r:id="rId19"/>
    <p:sldId id="314" r:id="rId20"/>
    <p:sldId id="302" r:id="rId21"/>
    <p:sldId id="303" r:id="rId22"/>
    <p:sldId id="304" r:id="rId23"/>
    <p:sldId id="305" r:id="rId24"/>
    <p:sldId id="310" r:id="rId25"/>
    <p:sldId id="311" r:id="rId26"/>
    <p:sldId id="315" r:id="rId27"/>
    <p:sldId id="278" r:id="rId28"/>
    <p:sldId id="279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521415D9-36F7-43E2-AB2F-B90AF26B5E84}">
      <p14:sectionLst xmlns:p14="http://schemas.microsoft.com/office/powerpoint/2010/main">
        <p14:section name="Default Section" id="{56C6B572-7E67-344C-A0C2-8D852ADB9BCB}">
          <p14:sldIdLst>
            <p14:sldId id="256"/>
            <p14:sldId id="306"/>
            <p14:sldId id="307"/>
            <p14:sldId id="308"/>
            <p14:sldId id="292"/>
            <p14:sldId id="293"/>
            <p14:sldId id="319"/>
            <p14:sldId id="320"/>
            <p14:sldId id="321"/>
            <p14:sldId id="294"/>
            <p14:sldId id="296"/>
            <p14:sldId id="295"/>
            <p14:sldId id="297"/>
            <p14:sldId id="298"/>
            <p14:sldId id="299"/>
            <p14:sldId id="300"/>
            <p14:sldId id="301"/>
            <p14:sldId id="313"/>
            <p14:sldId id="314"/>
            <p14:sldId id="302"/>
            <p14:sldId id="303"/>
            <p14:sldId id="304"/>
            <p14:sldId id="305"/>
            <p14:sldId id="310"/>
            <p14:sldId id="311"/>
            <p14:sldId id="315"/>
            <p14:sldId id="278"/>
            <p14:sldId id="27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C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19" autoAdjust="0"/>
    <p:restoredTop sz="81720" autoAdjust="0"/>
  </p:normalViewPr>
  <p:slideViewPr>
    <p:cSldViewPr>
      <p:cViewPr>
        <p:scale>
          <a:sx n="89" d="100"/>
          <a:sy n="89" d="100"/>
        </p:scale>
        <p:origin x="-816" y="-10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69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785738067463789"/>
          <c:y val="0.017123869549972"/>
          <c:w val="0.693647686400311"/>
          <c:h val="0.8985502090936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Klikk videre fra høyrespalten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Strengere krav til debatt</c:v>
                </c:pt>
                <c:pt idx="1">
                  <c:v>Ideelle asylofre</c:v>
                </c:pt>
                <c:pt idx="2">
                  <c:v>Genfeil beskytter mot hiv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9.0</c:v>
                </c:pt>
                <c:pt idx="1">
                  <c:v>51.0</c:v>
                </c:pt>
                <c:pt idx="2">
                  <c:v>18.0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Klikk videre fra under brødteksten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Strengere krav til debatt</c:v>
                </c:pt>
                <c:pt idx="1">
                  <c:v>Ideelle asylofre</c:v>
                </c:pt>
                <c:pt idx="2">
                  <c:v>Genfeil beskytter mot hiv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0.0</c:v>
                </c:pt>
                <c:pt idx="1">
                  <c:v>63.0</c:v>
                </c:pt>
                <c:pt idx="2">
                  <c:v>26.0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2209736"/>
        <c:axId val="-2130791720"/>
      </c:barChart>
      <c:catAx>
        <c:axId val="-21322097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30791720"/>
        <c:crosses val="autoZero"/>
        <c:auto val="1"/>
        <c:lblAlgn val="ctr"/>
        <c:lblOffset val="100"/>
        <c:noMultiLvlLbl val="0"/>
      </c:catAx>
      <c:valAx>
        <c:axId val="-21307917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1322097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3CBA6-8E6A-A748-9726-F0D472CB5C6E}" type="datetimeFigureOut">
              <a:rPr lang="nb-NO"/>
              <a:pPr/>
              <a:t>31.03.14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BFD7F-19BE-6445-9A1D-F0A7CA92F109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028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02610-2707-7140-A575-919658A84788}" type="datetimeFigureOut">
              <a:rPr lang="nb-NO"/>
              <a:pPr/>
              <a:t>31.03.14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1FCDC9-089B-254D-BFC4-B9317BA6CC08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732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Jeg</a:t>
            </a:r>
            <a:r>
              <a:rPr lang="en-US" dirty="0" smtClean="0"/>
              <a:t> </a:t>
            </a:r>
            <a:r>
              <a:rPr lang="en-US" dirty="0" err="1" smtClean="0"/>
              <a:t>heter</a:t>
            </a:r>
            <a:r>
              <a:rPr lang="en-US" dirty="0" smtClean="0"/>
              <a:t> Tomm</a:t>
            </a:r>
            <a:r>
              <a:rPr lang="en-US" baseline="0" dirty="0" smtClean="0"/>
              <a:t> Eriksen. </a:t>
            </a:r>
            <a:r>
              <a:rPr lang="en-US" baseline="0" dirty="0" err="1" smtClean="0"/>
              <a:t>Jobbet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interaksjonsdesigner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ca. 10 </a:t>
            </a:r>
            <a:r>
              <a:rPr lang="en-US" baseline="0" dirty="0" err="1" smtClean="0"/>
              <a:t>år</a:t>
            </a:r>
            <a:r>
              <a:rPr lang="en-US" baseline="0" dirty="0" smtClean="0"/>
              <a:t>. Her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UiO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jeg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bl.a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ansvarlig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interaksjonsdesignet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nettsidene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Blitt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invitert</a:t>
            </a:r>
            <a:r>
              <a:rPr lang="en-US" baseline="0" dirty="0" smtClean="0"/>
              <a:t> hit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Tone for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snakke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evaluering</a:t>
            </a:r>
            <a:r>
              <a:rPr lang="en-US" baseline="0" dirty="0" smtClean="0"/>
              <a:t>. Tone </a:t>
            </a:r>
            <a:r>
              <a:rPr lang="en-US" baseline="0" dirty="0" err="1" smtClean="0"/>
              <a:t>var</a:t>
            </a:r>
            <a:r>
              <a:rPr lang="en-US" baseline="0" dirty="0" smtClean="0"/>
              <a:t> min </a:t>
            </a:r>
            <a:r>
              <a:rPr lang="en-US" baseline="0" dirty="0" err="1" smtClean="0"/>
              <a:t>veileder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når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jeg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skrev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masteroppgave</a:t>
            </a:r>
            <a:r>
              <a:rPr lang="en-US" baseline="0" dirty="0" smtClean="0"/>
              <a:t> her for en del </a:t>
            </a:r>
            <a:r>
              <a:rPr lang="en-US" baseline="0" dirty="0" err="1" smtClean="0"/>
              <a:t>år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tilbake</a:t>
            </a:r>
            <a:r>
              <a:rPr lang="en-US" baseline="0" dirty="0" smtClean="0"/>
              <a:t>. Om </a:t>
            </a:r>
            <a:r>
              <a:rPr lang="en-US" baseline="0" dirty="0" err="1" smtClean="0"/>
              <a:t>brukskvalitet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nettbutikker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Første</a:t>
            </a:r>
            <a:r>
              <a:rPr lang="en-US" dirty="0" smtClean="0"/>
              <a:t> del: </a:t>
            </a:r>
            <a:r>
              <a:rPr lang="en-US" dirty="0" err="1" smtClean="0"/>
              <a:t>Fortelle</a:t>
            </a:r>
            <a:r>
              <a:rPr lang="en-US" dirty="0" smtClean="0"/>
              <a:t> </a:t>
            </a:r>
            <a:r>
              <a:rPr lang="en-US" dirty="0" err="1" smtClean="0"/>
              <a:t>litt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hvordan</a:t>
            </a:r>
            <a:r>
              <a:rPr lang="en-US" dirty="0" smtClean="0"/>
              <a:t> vi jobber med </a:t>
            </a:r>
            <a:r>
              <a:rPr lang="en-US" dirty="0" err="1" smtClean="0"/>
              <a:t>evaluering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erfaringer</a:t>
            </a:r>
            <a:r>
              <a:rPr lang="en-US" dirty="0" smtClean="0"/>
              <a:t> vi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gjort</a:t>
            </a:r>
            <a:r>
              <a:rPr lang="en-US" dirty="0" smtClean="0"/>
              <a:t> </a:t>
            </a:r>
            <a:r>
              <a:rPr lang="en-US" dirty="0" err="1" smtClean="0"/>
              <a:t>oss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Andre del: </a:t>
            </a:r>
            <a:r>
              <a:rPr lang="en-US" dirty="0" err="1" smtClean="0"/>
              <a:t>Hjelp</a:t>
            </a:r>
            <a:r>
              <a:rPr lang="en-US" dirty="0" smtClean="0"/>
              <a:t> </a:t>
            </a:r>
            <a:r>
              <a:rPr lang="en-US" dirty="0" err="1" smtClean="0"/>
              <a:t>oss</a:t>
            </a:r>
            <a:r>
              <a:rPr lang="en-US" dirty="0" smtClean="0"/>
              <a:t>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evaluere</a:t>
            </a:r>
            <a:r>
              <a:rPr lang="en-US" baseline="0" dirty="0" smtClean="0"/>
              <a:t> </a:t>
            </a:r>
            <a:r>
              <a:rPr lang="en-US" dirty="0" err="1" smtClean="0"/>
              <a:t>produktene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tjenestene</a:t>
            </a:r>
            <a:r>
              <a:rPr lang="en-US" dirty="0" smtClean="0"/>
              <a:t> vi </a:t>
            </a:r>
            <a:r>
              <a:rPr lang="en-US" dirty="0" err="1" smtClean="0"/>
              <a:t>utvikler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Hjelp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selvhjelp</a:t>
            </a:r>
            <a:r>
              <a:rPr lang="en-US" dirty="0" smtClean="0"/>
              <a:t> –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tjenester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løsninger</a:t>
            </a:r>
            <a:r>
              <a:rPr lang="en-US" dirty="0" smtClean="0"/>
              <a:t> </a:t>
            </a:r>
            <a:r>
              <a:rPr lang="en-US" dirty="0" err="1" smtClean="0"/>
              <a:t>dere</a:t>
            </a:r>
            <a:r>
              <a:rPr lang="en-US" dirty="0" smtClean="0"/>
              <a:t> </a:t>
            </a:r>
            <a:r>
              <a:rPr lang="en-US" dirty="0" err="1" smtClean="0"/>
              <a:t>bruker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dag</a:t>
            </a:r>
          </a:p>
          <a:p>
            <a:pPr marL="0" indent="0">
              <a:buFont typeface="Arial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Webseksjonen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USIT - Holder </a:t>
            </a:r>
            <a:r>
              <a:rPr lang="en-US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2.etg.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bygget</a:t>
            </a:r>
            <a:r>
              <a:rPr lang="en-US" baseline="0" dirty="0" smtClean="0"/>
              <a:t>.</a:t>
            </a:r>
            <a:endParaRPr lang="en-US" dirty="0" smtClean="0"/>
          </a:p>
          <a:p>
            <a:r>
              <a:rPr lang="en-US" dirty="0" smtClean="0"/>
              <a:t>24 </a:t>
            </a:r>
            <a:r>
              <a:rPr lang="en-US" dirty="0" err="1" smtClean="0"/>
              <a:t>ansatte</a:t>
            </a:r>
            <a:endParaRPr lang="en-US" dirty="0" smtClean="0"/>
          </a:p>
          <a:p>
            <a:r>
              <a:rPr lang="en-US" dirty="0" smtClean="0"/>
              <a:t>10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dem</a:t>
            </a:r>
            <a:r>
              <a:rPr lang="en-US" dirty="0" smtClean="0"/>
              <a:t> med </a:t>
            </a:r>
            <a:r>
              <a:rPr lang="en-US" dirty="0" err="1" smtClean="0"/>
              <a:t>mastergrad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IFI</a:t>
            </a:r>
          </a:p>
          <a:p>
            <a:r>
              <a:rPr lang="en-US" dirty="0" smtClean="0"/>
              <a:t>2 </a:t>
            </a:r>
            <a:r>
              <a:rPr lang="en-US" dirty="0" err="1" smtClean="0"/>
              <a:t>interaksjonsdesigner</a:t>
            </a:r>
            <a:endParaRPr lang="en-US" dirty="0" smtClean="0"/>
          </a:p>
          <a:p>
            <a:r>
              <a:rPr lang="en-US" dirty="0" smtClean="0"/>
              <a:t>3 frontend-</a:t>
            </a:r>
            <a:r>
              <a:rPr lang="en-US" dirty="0" err="1" smtClean="0"/>
              <a:t>programmere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~11 java-</a:t>
            </a:r>
            <a:r>
              <a:rPr lang="en-US" dirty="0" err="1" smtClean="0"/>
              <a:t>programmere</a:t>
            </a:r>
            <a:endParaRPr lang="en-US" dirty="0" smtClean="0"/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alt </a:t>
            </a:r>
            <a:r>
              <a:rPr lang="en-US" baseline="0" dirty="0" err="1" smtClean="0"/>
              <a:t>arbeidet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gjør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samarbeider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tett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nettredaktøren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UiO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andre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jobber med </a:t>
            </a:r>
            <a:r>
              <a:rPr lang="en-US" baseline="0" dirty="0" err="1" smtClean="0"/>
              <a:t>innhold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sentralt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UiO</a:t>
            </a:r>
            <a:r>
              <a:rPr lang="en-US" baseline="0" dirty="0" smtClean="0"/>
              <a:t>. 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393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Nettsidene</a:t>
            </a:r>
            <a:r>
              <a:rPr lang="en-US" dirty="0" smtClean="0"/>
              <a:t>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Publiseringsløsning</a:t>
            </a:r>
            <a:r>
              <a:rPr lang="en-US" dirty="0" smtClean="0"/>
              <a:t> (Vortex)</a:t>
            </a:r>
          </a:p>
          <a:p>
            <a:r>
              <a:rPr lang="en-US" dirty="0" err="1" smtClean="0"/>
              <a:t>Nettsidesøk</a:t>
            </a:r>
            <a:endParaRPr lang="en-US" dirty="0" smtClean="0"/>
          </a:p>
          <a:p>
            <a:r>
              <a:rPr lang="en-US" dirty="0" err="1" smtClean="0"/>
              <a:t>Spørreundersøkelser</a:t>
            </a:r>
            <a:r>
              <a:rPr lang="en-US" dirty="0" smtClean="0"/>
              <a:t> (</a:t>
            </a:r>
            <a:r>
              <a:rPr lang="en-US" dirty="0" err="1" smtClean="0"/>
              <a:t>Nettskjema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Rådgivning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393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Responsivt</a:t>
            </a:r>
            <a:r>
              <a:rPr lang="en-US" dirty="0" smtClean="0"/>
              <a:t> design for </a:t>
            </a:r>
            <a:r>
              <a:rPr lang="en-US" dirty="0" err="1" smtClean="0"/>
              <a:t>nettsidene</a:t>
            </a:r>
            <a:endParaRPr lang="en-US" dirty="0" smtClean="0"/>
          </a:p>
          <a:p>
            <a:r>
              <a:rPr lang="en-US" dirty="0" smtClean="0"/>
              <a:t>Nye </a:t>
            </a:r>
            <a:r>
              <a:rPr lang="en-US" dirty="0" err="1" smtClean="0"/>
              <a:t>nettsider</a:t>
            </a:r>
            <a:r>
              <a:rPr lang="en-US" dirty="0" smtClean="0"/>
              <a:t> for </a:t>
            </a:r>
            <a:r>
              <a:rPr lang="en-US" dirty="0" err="1" smtClean="0"/>
              <a:t>utveksling</a:t>
            </a:r>
            <a:endParaRPr lang="en-US" dirty="0" smtClean="0"/>
          </a:p>
          <a:p>
            <a:r>
              <a:rPr lang="en-US" dirty="0" smtClean="0"/>
              <a:t>Nye </a:t>
            </a:r>
            <a:r>
              <a:rPr lang="en-US" dirty="0" err="1" smtClean="0"/>
              <a:t>semestersider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393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5. 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Hvor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nøye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skal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jeg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være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?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Tid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brukt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til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evaluering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i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en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sitasjon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er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tapt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tid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til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noe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annet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?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0E86D6EC-7DF5-D94D-BA2D-1F6D8FD638F8}" type="slidenum">
              <a:rPr lang="en-US" sz="1200"/>
              <a:pPr/>
              <a:t>5</a:t>
            </a:fld>
            <a:endParaRPr 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4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. Pop-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opp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undersøkelse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om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topp-oppgaver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.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Fikk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du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gjort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det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du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kom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for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å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gjøre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(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gjennomføringsgrad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).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Tilbakemeldingsfunksjon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. </a:t>
            </a:r>
          </a:p>
          <a:p>
            <a:pPr marL="0" indent="0">
              <a:buNone/>
            </a:pP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6.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Besøktall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.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Minst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og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mest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besøkte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sider.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Er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det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noen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som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det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hele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tatt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besøker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denne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siden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?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Avpublisere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siden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.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Populære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søk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. 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0E86D6EC-7DF5-D94D-BA2D-1F6D8FD638F8}" type="slidenum">
              <a:rPr lang="en-US" sz="1200"/>
              <a:pPr/>
              <a:t>6</a:t>
            </a:fld>
            <a:endParaRPr 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Kjenner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denne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formen</a:t>
            </a:r>
            <a:r>
              <a:rPr lang="en-US" baseline="0" dirty="0" smtClean="0"/>
              <a:t> for tester? </a:t>
            </a:r>
            <a:r>
              <a:rPr lang="en-US" baseline="0" dirty="0" err="1" smtClean="0"/>
              <a:t>Noen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kjørt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slik</a:t>
            </a:r>
            <a:r>
              <a:rPr lang="en-US" baseline="0" dirty="0" smtClean="0"/>
              <a:t> test?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Amazon </a:t>
            </a:r>
            <a:r>
              <a:rPr lang="en-US" dirty="0" err="1" smtClean="0"/>
              <a:t>og</a:t>
            </a:r>
            <a:r>
              <a:rPr lang="en-US" baseline="0" dirty="0" smtClean="0"/>
              <a:t> </a:t>
            </a:r>
            <a:r>
              <a:rPr lang="en-US" dirty="0" smtClean="0"/>
              <a:t>Google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sverger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denne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formen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evaluering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Ingeniør-tilnærming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usability. </a:t>
            </a:r>
            <a:r>
              <a:rPr lang="en-US" baseline="0" dirty="0" err="1" smtClean="0"/>
              <a:t>Flere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flinke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designfolk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sluttet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Google </a:t>
            </a:r>
            <a:r>
              <a:rPr lang="en-US" baseline="0" dirty="0" err="1" smtClean="0"/>
              <a:t>pga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Dette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3. </a:t>
            </a:r>
            <a:r>
              <a:rPr lang="en-US" baseline="0" dirty="0" err="1" smtClean="0"/>
              <a:t>Tenk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kjøp-knappen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nettsidene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et </a:t>
            </a:r>
            <a:r>
              <a:rPr lang="en-US" baseline="0" dirty="0" err="1" smtClean="0"/>
              <a:t>produkt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nettbutikk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4. </a:t>
            </a:r>
            <a:r>
              <a:rPr lang="en-US" baseline="0" dirty="0" err="1" smtClean="0"/>
              <a:t>Noen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linjer</a:t>
            </a:r>
            <a:r>
              <a:rPr lang="en-US" baseline="0" dirty="0" smtClean="0"/>
              <a:t> JS + </a:t>
            </a:r>
            <a:r>
              <a:rPr lang="en-US" baseline="0" dirty="0" err="1" smtClean="0"/>
              <a:t>statistikkverktøy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eller</a:t>
            </a:r>
            <a:r>
              <a:rPr lang="en-US" baseline="0" dirty="0" smtClean="0"/>
              <a:t> 3 </a:t>
            </a:r>
            <a:r>
              <a:rPr lang="en-US" baseline="0" dirty="0" err="1" smtClean="0"/>
              <a:t>partsverktøy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visualwebsiteoptimizer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eller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crazyegg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5. Du </a:t>
            </a:r>
            <a:r>
              <a:rPr lang="en-US" baseline="0" dirty="0" err="1" smtClean="0"/>
              <a:t>må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faktisk</a:t>
            </a:r>
            <a:r>
              <a:rPr lang="en-US" baseline="0" dirty="0" smtClean="0"/>
              <a:t> ha en live </a:t>
            </a:r>
            <a:r>
              <a:rPr lang="en-US" baseline="0" dirty="0" err="1" smtClean="0"/>
              <a:t>tjeneste</a:t>
            </a:r>
            <a:r>
              <a:rPr lang="en-US" baseline="0" dirty="0" smtClean="0"/>
              <a:t> med </a:t>
            </a:r>
            <a:r>
              <a:rPr lang="en-US" baseline="0" dirty="0" err="1" smtClean="0"/>
              <a:t>faktiske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brukere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277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Prominent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nettsidene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UiO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finner</a:t>
            </a:r>
            <a:r>
              <a:rPr lang="en-US" baseline="0" dirty="0" smtClean="0"/>
              <a:t> du </a:t>
            </a:r>
            <a:r>
              <a:rPr lang="en-US" baseline="0" dirty="0" err="1" smtClean="0"/>
              <a:t>saker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formidler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resultater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UiOs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forskere</a:t>
            </a:r>
            <a:r>
              <a:rPr lang="en-US" baseline="0" dirty="0" smtClean="0"/>
              <a:t>. Et </a:t>
            </a:r>
            <a:r>
              <a:rPr lang="en-US" baseline="0" dirty="0" err="1" smtClean="0"/>
              <a:t>helt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bevisst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valg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Et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målene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disse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sidene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besøkende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lese </a:t>
            </a:r>
            <a:r>
              <a:rPr lang="en-US" baseline="0" dirty="0" err="1" smtClean="0"/>
              <a:t>mer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våre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forskere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vår</a:t>
            </a:r>
            <a:r>
              <a:rPr lang="en-US" baseline="0" dirty="0" smtClean="0"/>
              <a:t> studier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temaet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osv</a:t>
            </a:r>
            <a:r>
              <a:rPr lang="en-US" baseline="0" dirty="0" smtClean="0"/>
              <a:t>. 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Det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ønsket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finne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Hva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den </a:t>
            </a:r>
            <a:r>
              <a:rPr lang="en-US" baseline="0" dirty="0" err="1" smtClean="0"/>
              <a:t>beste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plasering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disse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lenkene</a:t>
            </a:r>
            <a:r>
              <a:rPr lang="en-US" baseline="0" dirty="0" smtClean="0"/>
              <a:t>. 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Lenker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videre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øverst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høyrekollonne</a:t>
            </a:r>
            <a:r>
              <a:rPr lang="en-US" baseline="0" dirty="0" smtClean="0"/>
              <a:t>. Eller </a:t>
            </a:r>
            <a:r>
              <a:rPr lang="en-US" baseline="0" dirty="0" err="1" smtClean="0"/>
              <a:t>nederst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brødteksten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Lagde</a:t>
            </a:r>
            <a:r>
              <a:rPr lang="en-US" baseline="0" dirty="0" smtClean="0"/>
              <a:t> to </a:t>
            </a:r>
            <a:r>
              <a:rPr lang="en-US" baseline="0" dirty="0" err="1" smtClean="0"/>
              <a:t>varianter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samme</a:t>
            </a:r>
            <a:r>
              <a:rPr lang="en-US" baseline="0" dirty="0" smtClean="0"/>
              <a:t> side </a:t>
            </a:r>
            <a:r>
              <a:rPr lang="en-US" baseline="0" dirty="0" err="1" smtClean="0"/>
              <a:t>hvor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plasserte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disse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lenkene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forskjellig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siden</a:t>
            </a:r>
            <a:r>
              <a:rPr lang="en-US" baseline="0" dirty="0" smtClean="0"/>
              <a:t>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  - Vis </a:t>
            </a:r>
            <a:r>
              <a:rPr lang="en-US" baseline="0" dirty="0" err="1" smtClean="0"/>
              <a:t>bokstavene</a:t>
            </a:r>
            <a:r>
              <a:rPr lang="en-US" baseline="0" dirty="0" smtClean="0"/>
              <a:t> her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Hvor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sendte</a:t>
            </a:r>
            <a:r>
              <a:rPr lang="en-US" baseline="0" dirty="0" smtClean="0"/>
              <a:t> 50%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brukerne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50%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B. </a:t>
            </a:r>
            <a:r>
              <a:rPr lang="en-US" baseline="0" dirty="0" err="1" smtClean="0"/>
              <a:t>Tilfeldig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hvem</a:t>
            </a:r>
            <a:r>
              <a:rPr lang="en-US" baseline="0" dirty="0" smtClean="0"/>
              <a:t> du </a:t>
            </a:r>
            <a:r>
              <a:rPr lang="en-US" baseline="0" dirty="0" err="1" smtClean="0"/>
              <a:t>kom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Så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etter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periode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gikk</a:t>
            </a:r>
            <a:r>
              <a:rPr lang="en-US" baseline="0" dirty="0" smtClean="0"/>
              <a:t> vi inn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se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webstatistikken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vår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se </a:t>
            </a:r>
            <a:r>
              <a:rPr lang="en-US" baseline="0" dirty="0" err="1" smtClean="0"/>
              <a:t>hvilken</a:t>
            </a:r>
            <a:r>
              <a:rPr lang="en-US" baseline="0" dirty="0" smtClean="0"/>
              <a:t> variant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fungerte</a:t>
            </a:r>
            <a:r>
              <a:rPr lang="en-US" baseline="0" dirty="0" smtClean="0"/>
              <a:t> best.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277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Kjørte</a:t>
            </a:r>
            <a:r>
              <a:rPr lang="en-US" dirty="0" smtClean="0"/>
              <a:t> </a:t>
            </a:r>
            <a:r>
              <a:rPr lang="en-US" dirty="0" err="1" smtClean="0"/>
              <a:t>denne</a:t>
            </a:r>
            <a:r>
              <a:rPr lang="en-US" dirty="0" smtClean="0"/>
              <a:t> </a:t>
            </a:r>
            <a:r>
              <a:rPr lang="en-US" dirty="0" err="1" smtClean="0"/>
              <a:t>testen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forskjellige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saker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Testen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to </a:t>
            </a:r>
            <a:r>
              <a:rPr lang="en-US" baseline="0" dirty="0" err="1" smtClean="0"/>
              <a:t>uker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Plassering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lenkene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bunnen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</a:t>
            </a:r>
            <a:r>
              <a:rPr lang="en-US" baseline="0" dirty="0" smtClean="0"/>
              <a:t> en del </a:t>
            </a:r>
            <a:r>
              <a:rPr lang="en-US" baseline="0" dirty="0" err="1" smtClean="0"/>
              <a:t>flere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klikk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videre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relaterte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innholdet</a:t>
            </a:r>
            <a:r>
              <a:rPr lang="en-US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3818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1. </a:t>
            </a:r>
            <a:r>
              <a:rPr lang="en-US" dirty="0" err="1" smtClean="0"/>
              <a:t>Kjenner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dette</a:t>
            </a:r>
            <a:r>
              <a:rPr lang="en-US" baseline="0" dirty="0" smtClean="0"/>
              <a:t>?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utført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noen</a:t>
            </a:r>
            <a:r>
              <a:rPr lang="en-US" baseline="0" dirty="0" smtClean="0"/>
              <a:t> gang?</a:t>
            </a:r>
            <a:endParaRPr lang="en-US" dirty="0" smtClean="0"/>
          </a:p>
          <a:p>
            <a:r>
              <a:rPr lang="en-US" dirty="0" smtClean="0"/>
              <a:t>3</a:t>
            </a:r>
            <a:r>
              <a:rPr lang="en-US" dirty="0" smtClean="0"/>
              <a:t>. Men </a:t>
            </a:r>
            <a:r>
              <a:rPr lang="en-US" dirty="0" err="1" smtClean="0"/>
              <a:t>også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evaluere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bestemte</a:t>
            </a:r>
            <a:r>
              <a:rPr lang="en-US" dirty="0" smtClean="0"/>
              <a:t> </a:t>
            </a:r>
            <a:r>
              <a:rPr lang="en-US" dirty="0" err="1" smtClean="0"/>
              <a:t>designvalg</a:t>
            </a:r>
            <a:r>
              <a:rPr lang="en-US" dirty="0" smtClean="0"/>
              <a:t> </a:t>
            </a:r>
            <a:r>
              <a:rPr lang="en-US" dirty="0" err="1" smtClean="0"/>
              <a:t>fungerer</a:t>
            </a:r>
            <a:r>
              <a:rPr lang="en-US" dirty="0" smtClean="0"/>
              <a:t>.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validere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fungerer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generelt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vanskelig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Bruke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flere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metoder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Måle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etterkant</a:t>
            </a:r>
            <a:r>
              <a:rPr lang="en-US" baseline="0" dirty="0" smtClean="0"/>
              <a:t>.</a:t>
            </a:r>
            <a:endParaRPr lang="en-US" dirty="0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0E86D6EC-7DF5-D94D-BA2D-1F6D8FD638F8}" type="slidenum">
              <a:rPr lang="en-US" sz="1200"/>
              <a:pPr/>
              <a:t>10</a:t>
            </a:fld>
            <a:endParaRPr 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 </a:t>
            </a:r>
            <a:r>
              <a:rPr lang="en-US" dirty="0" err="1" smtClean="0"/>
              <a:t>av</a:t>
            </a:r>
            <a:r>
              <a:rPr lang="en-US" dirty="0" smtClean="0"/>
              <a:t> 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</a:t>
            </a:r>
            <a:r>
              <a:rPr lang="en-US" dirty="0" err="1" smtClean="0"/>
              <a:t>tørre</a:t>
            </a:r>
            <a:r>
              <a:rPr lang="en-US" dirty="0" smtClean="0"/>
              <a:t> </a:t>
            </a:r>
            <a:r>
              <a:rPr lang="en-US" dirty="0" err="1" smtClean="0"/>
              <a:t>designprosessene</a:t>
            </a:r>
            <a:r>
              <a:rPr lang="en-US" dirty="0" smtClean="0"/>
              <a:t> </a:t>
            </a:r>
            <a:r>
              <a:rPr lang="en-US" dirty="0" err="1" smtClean="0"/>
              <a:t>jeg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vært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involvert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siste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året</a:t>
            </a:r>
            <a:r>
              <a:rPr lang="en-US" baseline="0" dirty="0" smtClean="0"/>
              <a:t>. 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Slik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endte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prosessen</a:t>
            </a:r>
            <a:r>
              <a:rPr lang="en-US" baseline="0" dirty="0" smtClean="0"/>
              <a:t> opp. Men </a:t>
            </a:r>
            <a:r>
              <a:rPr lang="en-US" baseline="0" dirty="0" err="1" smtClean="0"/>
              <a:t>hadde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avdekket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problemer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siste</a:t>
            </a:r>
            <a:r>
              <a:rPr lang="en-US" baseline="0" dirty="0" smtClean="0"/>
              <a:t> del </a:t>
            </a:r>
            <a:r>
              <a:rPr lang="en-US" baseline="0" dirty="0" err="1" smtClean="0"/>
              <a:t>hadde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fortsatt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utsatt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lansering</a:t>
            </a:r>
            <a:r>
              <a:rPr lang="en-US" baseline="0" dirty="0" smtClean="0"/>
              <a:t>. </a:t>
            </a:r>
            <a:endParaRPr lang="en-US" dirty="0" smtClean="0"/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Stor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jobb</a:t>
            </a:r>
            <a:r>
              <a:rPr lang="en-US" baseline="0" dirty="0" smtClean="0"/>
              <a:t>: </a:t>
            </a:r>
            <a:r>
              <a:rPr lang="en-US" dirty="0" smtClean="0"/>
              <a:t>23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sidetyper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15 </a:t>
            </a:r>
            <a:r>
              <a:rPr lang="en-US" baseline="0" dirty="0" err="1" smtClean="0"/>
              <a:t>ulike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listinger</a:t>
            </a:r>
            <a:endParaRPr lang="en-US" baseline="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16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Hvordan</a:t>
            </a:r>
            <a:r>
              <a:rPr lang="en-US" dirty="0" smtClean="0"/>
              <a:t> </a:t>
            </a:r>
            <a:r>
              <a:rPr lang="en-US" dirty="0" err="1" smtClean="0"/>
              <a:t>enkelt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løse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våre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topp</a:t>
            </a:r>
            <a:r>
              <a:rPr lang="en-US" baseline="0" dirty="0" smtClean="0"/>
              <a:t> 5 </a:t>
            </a:r>
            <a:r>
              <a:rPr lang="en-US" baseline="0" dirty="0" err="1" smtClean="0"/>
              <a:t>oppgaver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mobiltilpassede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sidene</a:t>
            </a:r>
            <a:r>
              <a:rPr lang="en-US" baseline="0" dirty="0" smtClean="0"/>
              <a:t>. Vi </a:t>
            </a:r>
            <a:r>
              <a:rPr lang="en-US" baseline="0" dirty="0" err="1" smtClean="0"/>
              <a:t>bestemte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oss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responsivt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nettopp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fordi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antar</a:t>
            </a:r>
            <a:r>
              <a:rPr lang="en-US" baseline="0" dirty="0" smtClean="0"/>
              <a:t> at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ikke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forskjell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brukeroppgavene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du </a:t>
            </a:r>
            <a:r>
              <a:rPr lang="en-US" baseline="0" dirty="0" err="1" smtClean="0"/>
              <a:t>besøker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nettsidene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våre</a:t>
            </a:r>
            <a:r>
              <a:rPr lang="en-US" baseline="0" dirty="0" smtClean="0"/>
              <a:t> med desktop </a:t>
            </a:r>
            <a:r>
              <a:rPr lang="en-US" baseline="0" dirty="0" err="1" smtClean="0"/>
              <a:t>eller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mobil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eller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hva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helst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egentlig</a:t>
            </a:r>
            <a:r>
              <a:rPr lang="en-US" baseline="0" dirty="0" smtClean="0"/>
              <a:t>. 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err="1" smtClean="0"/>
              <a:t>Evaluere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nye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tilpassede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navigasjonselementene</a:t>
            </a:r>
            <a:r>
              <a:rPr lang="en-US" baseline="0" dirty="0" smtClean="0"/>
              <a:t>. Vi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flyttet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justert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designet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hovedmeny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støttemeny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venstremeny</a:t>
            </a:r>
            <a:r>
              <a:rPr lang="en-US" baseline="0" dirty="0" smtClean="0"/>
              <a:t>. </a:t>
            </a:r>
          </a:p>
          <a:p>
            <a:r>
              <a:rPr lang="en-US" baseline="0" dirty="0" smtClean="0"/>
              <a:t/>
            </a:r>
            <a:br>
              <a:rPr lang="en-US" baseline="0" dirty="0" smtClean="0"/>
            </a:br>
            <a:endParaRPr lang="en-US" dirty="0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0E86D6EC-7DF5-D94D-BA2D-1F6D8FD638F8}" type="slidenum">
              <a:rPr lang="en-US" sz="1200"/>
              <a:pPr/>
              <a:t>12</a:t>
            </a:fld>
            <a:endParaRPr lang="en-U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 smtClean="0"/>
              <a:t>Enkelt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se at du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dekket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du </a:t>
            </a:r>
            <a:r>
              <a:rPr lang="en-US" baseline="0" dirty="0" err="1" smtClean="0"/>
              <a:t>skal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teste</a:t>
            </a:r>
            <a:r>
              <a:rPr lang="en-US" baseline="0" dirty="0" smtClean="0"/>
              <a:t>.</a:t>
            </a:r>
            <a:endParaRPr lang="en-US" dirty="0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0E86D6EC-7DF5-D94D-BA2D-1F6D8FD638F8}" type="slidenum">
              <a:rPr lang="en-US" sz="1200"/>
              <a:pPr/>
              <a:t>13</a:t>
            </a:fld>
            <a:endParaRPr lang="en-US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1. </a:t>
            </a:r>
            <a:r>
              <a:rPr lang="en-US" dirty="0" err="1" smtClean="0"/>
              <a:t>Fordel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være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minst</a:t>
            </a:r>
            <a:r>
              <a:rPr lang="en-US" baseline="0" dirty="0" smtClean="0"/>
              <a:t> to</a:t>
            </a:r>
            <a:endParaRPr lang="en-US" dirty="0" smtClean="0"/>
          </a:p>
          <a:p>
            <a:r>
              <a:rPr lang="en-US" dirty="0" smtClean="0"/>
              <a:t>2. I </a:t>
            </a:r>
            <a:r>
              <a:rPr lang="en-US" dirty="0" err="1" smtClean="0"/>
              <a:t>neste</a:t>
            </a:r>
            <a:r>
              <a:rPr lang="en-US" dirty="0" smtClean="0"/>
              <a:t> </a:t>
            </a:r>
            <a:r>
              <a:rPr lang="en-US" dirty="0" err="1" smtClean="0"/>
              <a:t>runde</a:t>
            </a:r>
            <a:r>
              <a:rPr lang="en-US" dirty="0" smtClean="0"/>
              <a:t> </a:t>
            </a:r>
            <a:r>
              <a:rPr lang="en-US" dirty="0" err="1" smtClean="0"/>
              <a:t>rekrutterte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studenter</a:t>
            </a:r>
            <a:r>
              <a:rPr lang="en-US" baseline="0" dirty="0" smtClean="0"/>
              <a:t> via Facebook-</a:t>
            </a:r>
            <a:r>
              <a:rPr lang="en-US" baseline="0" dirty="0" err="1" smtClean="0"/>
              <a:t>siden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UiO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3.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Når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utvikler</a:t>
            </a:r>
            <a:r>
              <a:rPr lang="en-US" baseline="0" dirty="0" smtClean="0"/>
              <a:t>: </a:t>
            </a:r>
            <a:r>
              <a:rPr lang="en-US" baseline="0" dirty="0" err="1" smtClean="0"/>
              <a:t>Tenk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hvordan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teste</a:t>
            </a:r>
            <a:r>
              <a:rPr lang="en-US" baseline="0" dirty="0" smtClean="0"/>
              <a:t> den. </a:t>
            </a:r>
            <a:r>
              <a:rPr lang="en-US" baseline="0" dirty="0" err="1" smtClean="0"/>
              <a:t>Hva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gi</a:t>
            </a:r>
            <a:r>
              <a:rPr lang="en-US" baseline="0" dirty="0" smtClean="0"/>
              <a:t> et best </a:t>
            </a:r>
            <a:r>
              <a:rPr lang="en-US" baseline="0" dirty="0" err="1" smtClean="0"/>
              <a:t>mulig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grunnlag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teste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løsningen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gi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beste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resultatene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Papirskisser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billig</a:t>
            </a:r>
            <a:r>
              <a:rPr lang="en-US" baseline="0" dirty="0" smtClean="0"/>
              <a:t>, men setter rammer for </a:t>
            </a:r>
            <a:r>
              <a:rPr lang="en-US" baseline="0" dirty="0" err="1" smtClean="0"/>
              <a:t>hva</a:t>
            </a:r>
            <a:r>
              <a:rPr lang="en-US" baseline="0" dirty="0" smtClean="0"/>
              <a:t> du </a:t>
            </a:r>
            <a:r>
              <a:rPr lang="en-US" baseline="0" dirty="0" err="1" smtClean="0"/>
              <a:t>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finne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ut</a:t>
            </a:r>
            <a:r>
              <a:rPr lang="en-US" baseline="0" dirty="0" err="1" smtClean="0"/>
              <a:t>.</a:t>
            </a:r>
            <a:r>
              <a:rPr lang="en-US" baseline="0" dirty="0" smtClean="0"/>
              <a:t> Cookie-</a:t>
            </a:r>
            <a:r>
              <a:rPr lang="en-US" baseline="0" dirty="0" err="1" smtClean="0"/>
              <a:t>basert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testløsning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skru</a:t>
            </a:r>
            <a:r>
              <a:rPr lang="en-US" baseline="0" dirty="0" smtClean="0"/>
              <a:t> design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Nettstedet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kunne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brukes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fullt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ut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ingen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prototyp</a:t>
            </a:r>
            <a:r>
              <a:rPr lang="en-US" baseline="0" dirty="0" smtClean="0"/>
              <a:t>. Mange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ansatte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nyskjerrig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hvordan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sidene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jobbet</a:t>
            </a:r>
            <a:r>
              <a:rPr lang="en-US" baseline="0" dirty="0" smtClean="0"/>
              <a:t> med </a:t>
            </a:r>
            <a:r>
              <a:rPr lang="en-US" baseline="0" dirty="0" err="1" smtClean="0"/>
              <a:t>ble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seende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ut.</a:t>
            </a:r>
            <a:endParaRPr lang="en-US" baseline="0" dirty="0" smtClean="0"/>
          </a:p>
          <a:p>
            <a:r>
              <a:rPr lang="en-US" baseline="0" dirty="0" smtClean="0"/>
              <a:t>4. </a:t>
            </a:r>
            <a:r>
              <a:rPr lang="en-US" baseline="0" dirty="0" err="1" smtClean="0"/>
              <a:t>Fortalte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nyttig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funksjon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nettsidene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kanskje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ikke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visste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om.</a:t>
            </a:r>
            <a:r>
              <a:rPr lang="en-US" baseline="0" dirty="0" smtClean="0"/>
              <a:t> Studier-</a:t>
            </a:r>
            <a:r>
              <a:rPr lang="en-US" baseline="0" dirty="0" err="1" smtClean="0"/>
              <a:t>widgeten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Kjenner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den? </a:t>
            </a:r>
            <a:r>
              <a:rPr lang="en-US" baseline="0" dirty="0" err="1" smtClean="0"/>
              <a:t>Hvor</a:t>
            </a:r>
            <a:r>
              <a:rPr lang="en-US" baseline="0" dirty="0" smtClean="0"/>
              <a:t> mange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bruker</a:t>
            </a:r>
            <a:r>
              <a:rPr lang="en-US" baseline="0" dirty="0" smtClean="0"/>
              <a:t> den?</a:t>
            </a:r>
            <a:endParaRPr lang="en-US" dirty="0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0E86D6EC-7DF5-D94D-BA2D-1F6D8FD638F8}" type="slidenum">
              <a:rPr lang="en-US" sz="1200"/>
              <a:pPr/>
              <a:t>14</a:t>
            </a:fld>
            <a:endParaRPr 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mest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alvorlige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funnene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ble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usikre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fungerte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fokus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neste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iterasjon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design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evaluering</a:t>
            </a:r>
            <a:endParaRPr lang="en-US" dirty="0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0E86D6EC-7DF5-D94D-BA2D-1F6D8FD638F8}" type="slidenum">
              <a:rPr lang="en-US" sz="1200"/>
              <a:pPr/>
              <a:t>15</a:t>
            </a:fld>
            <a:endParaRPr lang="en-US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1. Finn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hvem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helst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evt</a:t>
            </a:r>
            <a:r>
              <a:rPr lang="en-US" baseline="0" dirty="0" smtClean="0"/>
              <a:t>. student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samme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prosjektgruppe</a:t>
            </a:r>
            <a:r>
              <a:rPr lang="en-US" baseline="0" dirty="0" smtClean="0"/>
              <a:t>, en </a:t>
            </a:r>
            <a:r>
              <a:rPr lang="en-US" baseline="0" dirty="0" err="1" smtClean="0"/>
              <a:t>kollega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ikke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viktig</a:t>
            </a:r>
            <a:r>
              <a:rPr lang="en-US" baseline="0" dirty="0" smtClean="0"/>
              <a:t> med en </a:t>
            </a:r>
            <a:r>
              <a:rPr lang="en-US" baseline="0" dirty="0" err="1" smtClean="0"/>
              <a:t>representativ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bruker</a:t>
            </a:r>
            <a:endParaRPr lang="en-US" baseline="0" dirty="0" smtClean="0"/>
          </a:p>
          <a:p>
            <a:r>
              <a:rPr lang="en-US" dirty="0" smtClean="0"/>
              <a:t>2.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systemet</a:t>
            </a:r>
            <a:r>
              <a:rPr lang="en-US" dirty="0" smtClean="0"/>
              <a:t> vi </a:t>
            </a:r>
            <a:r>
              <a:rPr lang="en-US" dirty="0" err="1" smtClean="0"/>
              <a:t>skal</a:t>
            </a:r>
            <a:r>
              <a:rPr lang="en-US" dirty="0" smtClean="0"/>
              <a:t> </a:t>
            </a:r>
            <a:r>
              <a:rPr lang="en-US" dirty="0" err="1" smtClean="0"/>
              <a:t>teste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ikke</a:t>
            </a:r>
            <a:r>
              <a:rPr lang="en-US" dirty="0" smtClean="0"/>
              <a:t> deg.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Viktig</a:t>
            </a:r>
            <a:r>
              <a:rPr lang="en-US" baseline="0" dirty="0" smtClean="0"/>
              <a:t> at </a:t>
            </a:r>
            <a:r>
              <a:rPr lang="en-US" baseline="0" dirty="0" err="1" smtClean="0"/>
              <a:t>brukeren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tenker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høyt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Lov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komme</a:t>
            </a:r>
            <a:r>
              <a:rPr lang="en-US" baseline="0" dirty="0" smtClean="0"/>
              <a:t> med </a:t>
            </a:r>
            <a:r>
              <a:rPr lang="en-US" baseline="0" dirty="0" err="1" smtClean="0"/>
              <a:t>ros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ris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3.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fristende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omformulere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når</a:t>
            </a:r>
            <a:r>
              <a:rPr lang="en-US" baseline="0" dirty="0" smtClean="0"/>
              <a:t> du </a:t>
            </a:r>
            <a:r>
              <a:rPr lang="en-US" baseline="0" dirty="0" err="1" smtClean="0"/>
              <a:t>skal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samme</a:t>
            </a:r>
            <a:r>
              <a:rPr lang="en-US" baseline="0" dirty="0" smtClean="0"/>
              <a:t> for 4-5. gang </a:t>
            </a:r>
            <a:r>
              <a:rPr lang="en-US" baseline="0" dirty="0" err="1" smtClean="0"/>
              <a:t>samme</a:t>
            </a:r>
            <a:r>
              <a:rPr lang="en-US" baseline="0" dirty="0" smtClean="0"/>
              <a:t> dag. Men la </a:t>
            </a:r>
            <a:r>
              <a:rPr lang="en-US" baseline="0" dirty="0" err="1" smtClean="0"/>
              <a:t>vær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4. </a:t>
            </a:r>
            <a:r>
              <a:rPr lang="en-US" baseline="0" dirty="0" err="1" smtClean="0"/>
              <a:t>Ofte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kommer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testpersonene</a:t>
            </a:r>
            <a:r>
              <a:rPr lang="en-US" baseline="0" dirty="0" smtClean="0"/>
              <a:t> med sin </a:t>
            </a:r>
            <a:r>
              <a:rPr lang="en-US" baseline="0" dirty="0" err="1" smtClean="0"/>
              <a:t>egen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tolkning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hvorfor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han</a:t>
            </a:r>
            <a:r>
              <a:rPr lang="en-US" baseline="0" dirty="0" smtClean="0"/>
              <a:t>/</a:t>
            </a:r>
            <a:r>
              <a:rPr lang="en-US" baseline="0" dirty="0" err="1" smtClean="0"/>
              <a:t>hun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gjorde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noe</a:t>
            </a:r>
            <a:r>
              <a:rPr lang="en-US" baseline="0" dirty="0" smtClean="0"/>
              <a:t> .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være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nyttig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informasjon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hente</a:t>
            </a:r>
            <a:r>
              <a:rPr lang="en-US" baseline="0" dirty="0" smtClean="0"/>
              <a:t> der, men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mye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større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usikkerhet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validiteten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disse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dataene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5. </a:t>
            </a:r>
            <a:r>
              <a:rPr lang="en-US" baseline="0" dirty="0" err="1" smtClean="0"/>
              <a:t>Unngå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testoppgaver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ala</a:t>
            </a:r>
            <a:r>
              <a:rPr lang="en-US" baseline="0" dirty="0" smtClean="0"/>
              <a:t> “</a:t>
            </a:r>
            <a:r>
              <a:rPr lang="en-US" baseline="0" dirty="0" err="1" smtClean="0"/>
              <a:t>Hva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tror</a:t>
            </a:r>
            <a:r>
              <a:rPr lang="en-US" baseline="0" dirty="0" smtClean="0"/>
              <a:t> du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”</a:t>
            </a: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0E86D6EC-7DF5-D94D-BA2D-1F6D8FD638F8}" type="slidenum">
              <a:rPr lang="en-US" sz="1200"/>
              <a:pPr/>
              <a:t>16</a:t>
            </a:fld>
            <a:endParaRPr 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gjort</a:t>
            </a:r>
            <a:r>
              <a:rPr lang="en-US" dirty="0" smtClean="0"/>
              <a:t> </a:t>
            </a:r>
            <a:r>
              <a:rPr lang="en-US" dirty="0" err="1" smtClean="0"/>
              <a:t>grundige</a:t>
            </a:r>
            <a:r>
              <a:rPr lang="en-US" dirty="0" smtClean="0"/>
              <a:t> </a:t>
            </a:r>
            <a:r>
              <a:rPr lang="en-US" dirty="0" err="1" smtClean="0"/>
              <a:t>analyser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brukerens</a:t>
            </a:r>
            <a:r>
              <a:rPr lang="en-US" dirty="0" smtClean="0"/>
              <a:t> </a:t>
            </a:r>
            <a:r>
              <a:rPr lang="en-US" dirty="0" err="1" smtClean="0"/>
              <a:t>behov</a:t>
            </a:r>
            <a:r>
              <a:rPr lang="en-US" dirty="0" smtClean="0"/>
              <a:t>. </a:t>
            </a:r>
          </a:p>
          <a:p>
            <a:r>
              <a:rPr lang="en-US" dirty="0" smtClean="0"/>
              <a:t>Vi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testet</a:t>
            </a:r>
            <a:r>
              <a:rPr lang="en-US" dirty="0" smtClean="0"/>
              <a:t> </a:t>
            </a:r>
            <a:r>
              <a:rPr lang="en-US" dirty="0" err="1" smtClean="0"/>
              <a:t>grundig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justert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løsningen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testet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nytt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Vi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flyttet</a:t>
            </a:r>
            <a:r>
              <a:rPr lang="en-US" baseline="0" dirty="0" smtClean="0"/>
              <a:t> den </a:t>
            </a:r>
            <a:r>
              <a:rPr lang="en-US" baseline="0" dirty="0" err="1" smtClean="0"/>
              <a:t>knappen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ned</a:t>
            </a:r>
            <a:r>
              <a:rPr lang="en-US" baseline="0" dirty="0" smtClean="0"/>
              <a:t> 10 </a:t>
            </a:r>
            <a:r>
              <a:rPr lang="en-US" baseline="0" dirty="0" err="1" smtClean="0"/>
              <a:t>piksler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stemme</a:t>
            </a:r>
            <a:r>
              <a:rPr lang="en-US" baseline="0" dirty="0" smtClean="0"/>
              <a:t> med </a:t>
            </a:r>
            <a:r>
              <a:rPr lang="en-US" baseline="0" dirty="0" err="1" smtClean="0"/>
              <a:t>designgriddet</a:t>
            </a:r>
            <a:r>
              <a:rPr lang="en-US" baseline="0" dirty="0" smtClean="0"/>
              <a:t>. </a:t>
            </a:r>
          </a:p>
          <a:p>
            <a:r>
              <a:rPr lang="en-US" baseline="0" dirty="0" smtClean="0"/>
              <a:t>En god designer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nøye</a:t>
            </a:r>
            <a:r>
              <a:rPr lang="en-US" baseline="0" dirty="0" smtClean="0"/>
              <a:t> med </a:t>
            </a:r>
            <a:r>
              <a:rPr lang="en-US" baseline="0" dirty="0" err="1" smtClean="0"/>
              <a:t>detaljene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sier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vært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Men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noe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glemt</a:t>
            </a:r>
            <a:r>
              <a:rPr lang="en-US" baseline="0" dirty="0" smtClean="0"/>
              <a:t>?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Vi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interaksjonsdesignere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lett</a:t>
            </a:r>
            <a:r>
              <a:rPr lang="en-US" dirty="0" smtClean="0"/>
              <a:t>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glemme</a:t>
            </a:r>
            <a:r>
              <a:rPr lang="en-US" dirty="0" smtClean="0"/>
              <a:t> at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en </a:t>
            </a:r>
            <a:r>
              <a:rPr lang="en-US" dirty="0" err="1" smtClean="0"/>
              <a:t>personene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prosessene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organisasjon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forvalte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interaksjonsdesignet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leverer</a:t>
            </a:r>
            <a:r>
              <a:rPr lang="en-US" baseline="0" dirty="0" smtClean="0"/>
              <a:t>.</a:t>
            </a:r>
          </a:p>
          <a:p>
            <a:r>
              <a:rPr lang="en-US" baseline="0" dirty="0" err="1" smtClean="0"/>
              <a:t>Jeg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tatt</a:t>
            </a:r>
            <a:r>
              <a:rPr lang="en-US" baseline="0" dirty="0" smtClean="0"/>
              <a:t> mange </a:t>
            </a:r>
            <a:r>
              <a:rPr lang="en-US" baseline="0" dirty="0" err="1" smtClean="0"/>
              <a:t>øl</a:t>
            </a:r>
            <a:r>
              <a:rPr lang="en-US" baseline="0" dirty="0" smtClean="0"/>
              <a:t> med </a:t>
            </a:r>
            <a:r>
              <a:rPr lang="en-US" baseline="0" dirty="0" err="1" smtClean="0"/>
              <a:t>grafiske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designere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interaksjonsdesignere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klager</a:t>
            </a:r>
            <a:r>
              <a:rPr lang="en-US" baseline="0" dirty="0" smtClean="0"/>
              <a:t> over </a:t>
            </a:r>
            <a:r>
              <a:rPr lang="en-US" baseline="0" dirty="0" err="1" smtClean="0"/>
              <a:t>løsningen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var</a:t>
            </a:r>
            <a:r>
              <a:rPr lang="en-US" baseline="0" dirty="0" smtClean="0"/>
              <a:t> med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lage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ikke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endte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slik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hadde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tenkt</a:t>
            </a:r>
            <a:r>
              <a:rPr lang="en-US" baseline="0" dirty="0" smtClean="0"/>
              <a:t>. 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skylda</a:t>
            </a:r>
            <a:r>
              <a:rPr lang="en-US" baseline="0" dirty="0" smtClean="0"/>
              <a:t>, den </a:t>
            </a:r>
            <a:r>
              <a:rPr lang="en-US" baseline="0" dirty="0" err="1" smtClean="0"/>
              <a:t>legger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kunden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Kundene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dumme</a:t>
            </a:r>
            <a:r>
              <a:rPr lang="en-US" baseline="0" dirty="0" smtClean="0"/>
              <a:t>. De </a:t>
            </a:r>
            <a:r>
              <a:rPr lang="en-US" baseline="0" dirty="0" err="1" smtClean="0"/>
              <a:t>skjønner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ingen</a:t>
            </a:r>
            <a:r>
              <a:rPr lang="en-US" baseline="0" dirty="0" smtClean="0"/>
              <a:t> ting. De </a:t>
            </a:r>
            <a:r>
              <a:rPr lang="en-US" baseline="0" dirty="0" err="1" smtClean="0"/>
              <a:t>skjønner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ikke</a:t>
            </a:r>
            <a:r>
              <a:rPr lang="en-US" baseline="0" dirty="0" smtClean="0"/>
              <a:t> at de </a:t>
            </a:r>
            <a:r>
              <a:rPr lang="en-US" baseline="0" dirty="0" err="1" smtClean="0"/>
              <a:t>ikke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skrive</a:t>
            </a:r>
            <a:r>
              <a:rPr lang="en-US" baseline="0" dirty="0" smtClean="0"/>
              <a:t> 3 </a:t>
            </a:r>
            <a:r>
              <a:rPr lang="en-US" baseline="0" dirty="0" err="1" smtClean="0"/>
              <a:t>hele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avsnitt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ingressfeltet</a:t>
            </a:r>
            <a:r>
              <a:rPr lang="en-US" baseline="0" dirty="0" smtClean="0"/>
              <a:t>. De </a:t>
            </a:r>
            <a:r>
              <a:rPr lang="en-US" baseline="0" dirty="0" err="1" smtClean="0"/>
              <a:t>gjør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ikke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slik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vi la </a:t>
            </a:r>
            <a:r>
              <a:rPr lang="en-US" baseline="0" dirty="0" err="1" smtClean="0"/>
              <a:t>opp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skissene</a:t>
            </a:r>
            <a:r>
              <a:rPr lang="en-US" baseline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290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Bakgrunn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interaksjonsdesiget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viktigste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hver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ansatte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hjelpe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oppnå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dette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lagde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veiledning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rett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malen</a:t>
            </a:r>
            <a:r>
              <a:rPr lang="en-US" baseline="0" dirty="0" smtClean="0"/>
              <a:t>. </a:t>
            </a:r>
          </a:p>
          <a:p>
            <a:r>
              <a:rPr lang="en-US" dirty="0" err="1" smtClean="0"/>
              <a:t>Ment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hjelp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ansatte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slik</a:t>
            </a:r>
            <a:r>
              <a:rPr lang="en-US" baseline="0" dirty="0" smtClean="0"/>
              <a:t> at de </a:t>
            </a:r>
            <a:r>
              <a:rPr lang="en-US" baseline="0" dirty="0" err="1" smtClean="0"/>
              <a:t>skriver</a:t>
            </a:r>
            <a:r>
              <a:rPr lang="en-US" baseline="0" dirty="0" smtClean="0"/>
              <a:t> en god </a:t>
            </a:r>
            <a:r>
              <a:rPr lang="en-US" baseline="0" dirty="0" err="1" smtClean="0"/>
              <a:t>personpresentasjon</a:t>
            </a:r>
            <a:endParaRPr lang="en-US" baseline="0" dirty="0" smtClean="0"/>
          </a:p>
          <a:p>
            <a:r>
              <a:rPr lang="en-US" baseline="0" dirty="0" err="1" smtClean="0"/>
              <a:t>Hva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undervurdert</a:t>
            </a:r>
            <a:r>
              <a:rPr lang="en-US" baseline="0" dirty="0" smtClean="0"/>
              <a:t>? </a:t>
            </a:r>
            <a:r>
              <a:rPr lang="en-US" baseline="0" dirty="0" err="1" smtClean="0"/>
              <a:t>Hvor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sviktet</a:t>
            </a:r>
            <a:r>
              <a:rPr lang="en-US" baseline="0" dirty="0" smtClean="0"/>
              <a:t>?</a:t>
            </a:r>
          </a:p>
          <a:p>
            <a:r>
              <a:rPr lang="en-US" baseline="0" dirty="0" err="1" smtClean="0"/>
              <a:t>Hvem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skriver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disse</a:t>
            </a:r>
            <a:r>
              <a:rPr lang="en-US" baseline="0" dirty="0" smtClean="0"/>
              <a:t>? </a:t>
            </a:r>
            <a:r>
              <a:rPr lang="en-US" baseline="0" dirty="0" err="1" smtClean="0"/>
              <a:t>Hvem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ansvaret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opprette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dem.</a:t>
            </a:r>
            <a:endParaRPr lang="en-US" baseline="0" dirty="0" smtClean="0"/>
          </a:p>
          <a:p>
            <a:r>
              <a:rPr lang="en-US" baseline="0" dirty="0" err="1" smtClean="0"/>
              <a:t>Ofte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vitenskapelig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ansatte</a:t>
            </a:r>
            <a:r>
              <a:rPr lang="en-US" baseline="0" dirty="0" smtClean="0"/>
              <a:t> med minimal </a:t>
            </a:r>
            <a:r>
              <a:rPr lang="en-US" baseline="0" dirty="0" err="1" smtClean="0"/>
              <a:t>erfaring</a:t>
            </a:r>
            <a:r>
              <a:rPr lang="en-US" baseline="0" dirty="0" smtClean="0"/>
              <a:t> med </a:t>
            </a:r>
            <a:r>
              <a:rPr lang="en-US" baseline="0" dirty="0" err="1" smtClean="0"/>
              <a:t>webpublisering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grunnen</a:t>
            </a:r>
            <a:r>
              <a:rPr lang="en-US" baseline="0" dirty="0" smtClean="0"/>
              <a:t>. Vi </a:t>
            </a:r>
            <a:r>
              <a:rPr lang="en-US" baseline="0" dirty="0" err="1" smtClean="0"/>
              <a:t>overvurderte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deres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kompetanse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se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hva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faktisk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publiserer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Eller? </a:t>
            </a:r>
            <a:r>
              <a:rPr lang="en-US" baseline="0" dirty="0" err="1" smtClean="0"/>
              <a:t>Nei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like mange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disse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publisert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vitenskapelige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adminstrativt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ansatte</a:t>
            </a:r>
            <a:r>
              <a:rPr lang="en-US" baseline="0" dirty="0" smtClean="0"/>
              <a:t>. </a:t>
            </a:r>
          </a:p>
          <a:p>
            <a:r>
              <a:rPr lang="en-US" baseline="0" dirty="0" smtClean="0"/>
              <a:t>For at du </a:t>
            </a:r>
            <a:r>
              <a:rPr lang="en-US" baseline="0" dirty="0" err="1" smtClean="0"/>
              <a:t>skal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dukke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personer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ansatt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et </a:t>
            </a:r>
            <a:r>
              <a:rPr lang="en-US" baseline="0" dirty="0" err="1" smtClean="0"/>
              <a:t>sted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du </a:t>
            </a:r>
            <a:r>
              <a:rPr lang="en-US" baseline="0" dirty="0" err="1" smtClean="0"/>
              <a:t>nødt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publisere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slik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presentasjon</a:t>
            </a:r>
            <a:r>
              <a:rPr lang="en-US" baseline="0" dirty="0" smtClean="0"/>
              <a:t>. </a:t>
            </a:r>
          </a:p>
          <a:p>
            <a:r>
              <a:rPr lang="en-US" baseline="0" dirty="0" err="1" smtClean="0"/>
              <a:t>Så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skjer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at de </a:t>
            </a:r>
            <a:r>
              <a:rPr lang="en-US" baseline="0" dirty="0" err="1" smtClean="0"/>
              <a:t>publiserer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presentasjonen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halvferdig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ber</a:t>
            </a:r>
            <a:r>
              <a:rPr lang="en-US" baseline="0" dirty="0" smtClean="0"/>
              <a:t> de den </a:t>
            </a:r>
            <a:r>
              <a:rPr lang="en-US" baseline="0" dirty="0" err="1" smtClean="0"/>
              <a:t>enkelte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ansatte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gå</a:t>
            </a:r>
            <a:r>
              <a:rPr lang="en-US" baseline="0" dirty="0" smtClean="0"/>
              <a:t> inn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fylle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ut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noen</a:t>
            </a:r>
            <a:r>
              <a:rPr lang="en-US" baseline="0" dirty="0" smtClean="0"/>
              <a:t> ganger </a:t>
            </a:r>
            <a:r>
              <a:rPr lang="en-US" baseline="0" dirty="0" err="1" smtClean="0"/>
              <a:t>gjør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andre</a:t>
            </a:r>
            <a:r>
              <a:rPr lang="en-US" baseline="0" dirty="0" smtClean="0"/>
              <a:t> ganger </a:t>
            </a:r>
            <a:r>
              <a:rPr lang="en-US" baseline="0" dirty="0" err="1" smtClean="0"/>
              <a:t>ikke</a:t>
            </a:r>
            <a:r>
              <a:rPr lang="en-US" baseline="0" dirty="0" smtClean="0"/>
              <a:t>. </a:t>
            </a:r>
          </a:p>
          <a:p>
            <a:r>
              <a:rPr lang="en-US" baseline="0" dirty="0" err="1" smtClean="0"/>
              <a:t>Noen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nettredaktører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rutine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sjekke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etter</a:t>
            </a:r>
            <a:r>
              <a:rPr lang="en-US" baseline="0" dirty="0" smtClean="0"/>
              <a:t> et par </a:t>
            </a:r>
            <a:r>
              <a:rPr lang="en-US" baseline="0" dirty="0" err="1" smtClean="0"/>
              <a:t>månder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rydde</a:t>
            </a:r>
            <a:r>
              <a:rPr lang="en-US" baseline="0" dirty="0" smtClean="0"/>
              <a:t>. Andre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ikke</a:t>
            </a:r>
            <a:r>
              <a:rPr lang="en-US" baseline="0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2676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4178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None/>
            </a:pPr>
            <a:r>
              <a:rPr lang="en-US" baseline="0" dirty="0" smtClean="0"/>
              <a:t>1. </a:t>
            </a:r>
            <a:r>
              <a:rPr lang="en-US" baseline="0" dirty="0" err="1" smtClean="0"/>
              <a:t>Ikke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stol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at den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stiller for </a:t>
            </a:r>
            <a:r>
              <a:rPr lang="en-US" baseline="0" dirty="0" err="1" smtClean="0"/>
              <a:t>kunden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oversikt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kontroll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egen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organisering</a:t>
            </a:r>
            <a:r>
              <a:rPr lang="en-US" baseline="0" dirty="0" smtClean="0"/>
              <a:t>. </a:t>
            </a:r>
            <a:br>
              <a:rPr lang="en-US" baseline="0" dirty="0" smtClean="0"/>
            </a:br>
            <a:r>
              <a:rPr lang="en-US" baseline="0" dirty="0" smtClean="0"/>
              <a:t>4.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Når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nettredaktør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slutter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og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en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annen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begynner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Hva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slags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opplæring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får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de?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Hvor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lang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overlapp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Hvem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ansetter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Hva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slags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kompetansekrav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stillingen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Hva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realistiske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krav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gitt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betaling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og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attraktivitet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på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jobben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Hvor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bra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må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løsningen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være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da? </a:t>
            </a:r>
            <a:endParaRPr lang="en-US" baseline="0" dirty="0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0E86D6EC-7DF5-D94D-BA2D-1F6D8FD638F8}" type="slidenum">
              <a:rPr lang="en-US" sz="1200"/>
              <a:pPr/>
              <a:t>20</a:t>
            </a:fld>
            <a:endParaRPr lang="en-US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 err="1" smtClean="0"/>
              <a:t>Hvis</a:t>
            </a:r>
            <a:r>
              <a:rPr lang="en-US" dirty="0" smtClean="0"/>
              <a:t> du </a:t>
            </a:r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tro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at </a:t>
            </a:r>
            <a:r>
              <a:rPr lang="en-US" baseline="0" dirty="0" err="1" smtClean="0"/>
              <a:t>kunden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klarer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gjennomføre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dem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anbefal</a:t>
            </a:r>
            <a:r>
              <a:rPr lang="en-US" baseline="0" dirty="0" smtClean="0"/>
              <a:t> et </a:t>
            </a:r>
            <a:r>
              <a:rPr lang="en-US" baseline="0" dirty="0" err="1" smtClean="0"/>
              <a:t>mindre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ambisiøst</a:t>
            </a:r>
            <a:r>
              <a:rPr lang="en-US" baseline="0" dirty="0" smtClean="0"/>
              <a:t> design.</a:t>
            </a:r>
            <a:br>
              <a:rPr lang="en-US" baseline="0" dirty="0" smtClean="0"/>
            </a:br>
            <a:r>
              <a:rPr lang="en-US" baseline="0" dirty="0" err="1" smtClean="0"/>
              <a:t>Kunden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gjerne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ventet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dette</a:t>
            </a:r>
            <a:r>
              <a:rPr lang="en-US" baseline="0" dirty="0" smtClean="0"/>
              <a:t> store </a:t>
            </a:r>
            <a:r>
              <a:rPr lang="en-US" baseline="0" dirty="0" err="1" smtClean="0"/>
              <a:t>designprosjektet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I mange </a:t>
            </a:r>
            <a:r>
              <a:rPr lang="en-US" baseline="0" dirty="0" err="1" smtClean="0"/>
              <a:t>tilfeller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enkle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få</a:t>
            </a:r>
            <a:r>
              <a:rPr lang="en-US" baseline="0" dirty="0" smtClean="0"/>
              <a:t> med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(over)</a:t>
            </a:r>
            <a:r>
              <a:rPr lang="en-US" baseline="0" dirty="0" err="1" smtClean="0"/>
              <a:t>ambisiøse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løsninger</a:t>
            </a:r>
            <a:r>
              <a:rPr lang="en-US" baseline="0" dirty="0" smtClean="0"/>
              <a:t>.</a:t>
            </a:r>
            <a:br>
              <a:rPr lang="en-US" baseline="0" dirty="0" smtClean="0"/>
            </a:br>
            <a:r>
              <a:rPr lang="en-US" baseline="0" dirty="0" err="1" smtClean="0"/>
              <a:t>Uten</a:t>
            </a:r>
            <a:r>
              <a:rPr lang="en-US" baseline="0" dirty="0" smtClean="0"/>
              <a:t> at de </a:t>
            </a:r>
            <a:r>
              <a:rPr lang="en-US" baseline="0" dirty="0" err="1" smtClean="0"/>
              <a:t>vurderer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egne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evner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. Spill </a:t>
            </a:r>
            <a:r>
              <a:rPr lang="en-US" baseline="0" dirty="0" err="1" smtClean="0"/>
              <a:t>djevelens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advokat</a:t>
            </a:r>
            <a:r>
              <a:rPr lang="en-US" baseline="0" dirty="0" smtClean="0"/>
              <a:t> her.</a:t>
            </a:r>
          </a:p>
          <a:p>
            <a:pPr marL="228600" indent="-228600">
              <a:buAutoNum type="arabicPeriod"/>
            </a:pPr>
            <a:r>
              <a:rPr lang="en-US" dirty="0" smtClean="0"/>
              <a:t>Min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erfaring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at </a:t>
            </a:r>
            <a:r>
              <a:rPr lang="en-US" dirty="0" err="1" smtClean="0"/>
              <a:t>jo</a:t>
            </a:r>
            <a:r>
              <a:rPr lang="en-US" dirty="0" smtClean="0"/>
              <a:t> </a:t>
            </a:r>
            <a:r>
              <a:rPr lang="en-US" dirty="0" err="1" smtClean="0"/>
              <a:t>større</a:t>
            </a:r>
            <a:r>
              <a:rPr lang="en-US" dirty="0" smtClean="0"/>
              <a:t> </a:t>
            </a:r>
            <a:r>
              <a:rPr lang="en-US" dirty="0" err="1" smtClean="0"/>
              <a:t>endringer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løsningen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krever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organisasjon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større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sjanse</a:t>
            </a:r>
            <a:r>
              <a:rPr lang="en-US" baseline="0" dirty="0" smtClean="0"/>
              <a:t> for et </a:t>
            </a:r>
            <a:r>
              <a:rPr lang="en-US" baseline="0" dirty="0" err="1" smtClean="0"/>
              <a:t>dårlig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sluttresultat</a:t>
            </a:r>
            <a:r>
              <a:rPr lang="en-US" baseline="0" dirty="0" smtClean="0"/>
              <a:t>. </a:t>
            </a:r>
            <a:br>
              <a:rPr lang="en-US" baseline="0" dirty="0" smtClean="0"/>
            </a:br>
            <a:r>
              <a:rPr lang="en-US" baseline="0" dirty="0" err="1" smtClean="0"/>
              <a:t>Få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heller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kunden</a:t>
            </a:r>
            <a:r>
              <a:rPr lang="en-US" baseline="0" dirty="0" smtClean="0"/>
              <a:t> med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iterativt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tilnærming</a:t>
            </a:r>
            <a:r>
              <a:rPr lang="en-US" baseline="0" dirty="0" smtClean="0"/>
              <a:t>. Et </a:t>
            </a:r>
            <a:r>
              <a:rPr lang="en-US" baseline="0" dirty="0" err="1" smtClean="0"/>
              <a:t>steg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gangen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Skisser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neste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steget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dem.</a:t>
            </a:r>
            <a:r>
              <a:rPr lang="en-US" baseline="0" dirty="0" smtClean="0"/>
              <a:t> </a:t>
            </a: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0E86D6EC-7DF5-D94D-BA2D-1F6D8FD638F8}" type="slidenum">
              <a:rPr lang="en-US" sz="1200"/>
              <a:pPr/>
              <a:t>21</a:t>
            </a:fld>
            <a:endParaRPr lang="en-US"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3935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3935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Desktop: </a:t>
            </a:r>
          </a:p>
          <a:p>
            <a:pPr marL="171450" indent="-171450">
              <a:buFontTx/>
              <a:buChar char="-"/>
            </a:pPr>
            <a:r>
              <a:rPr lang="en-US" dirty="0" err="1" smtClean="0"/>
              <a:t>Ditt</a:t>
            </a:r>
            <a:r>
              <a:rPr lang="en-US" dirty="0" smtClean="0"/>
              <a:t> program </a:t>
            </a:r>
            <a:r>
              <a:rPr lang="en-US" dirty="0" err="1" smtClean="0"/>
              <a:t>og</a:t>
            </a:r>
            <a:r>
              <a:rPr lang="en-US" dirty="0" smtClean="0"/>
              <a:t> dine </a:t>
            </a:r>
            <a:r>
              <a:rPr lang="en-US" dirty="0" err="1" smtClean="0"/>
              <a:t>emner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du </a:t>
            </a:r>
            <a:r>
              <a:rPr lang="en-US" dirty="0" err="1" smtClean="0"/>
              <a:t>får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widgeten</a:t>
            </a:r>
            <a:r>
              <a:rPr lang="en-US" baseline="0" dirty="0" smtClean="0"/>
              <a:t>. </a:t>
            </a:r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Beskjeder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fra</a:t>
            </a:r>
            <a:r>
              <a:rPr lang="en-US" baseline="0" dirty="0" smtClean="0"/>
              <a:t> dine </a:t>
            </a:r>
            <a:r>
              <a:rPr lang="en-US" baseline="0" dirty="0" err="1" smtClean="0"/>
              <a:t>emner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program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dag</a:t>
            </a:r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Det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nytt</a:t>
            </a:r>
            <a:r>
              <a:rPr lang="en-US" baseline="0" dirty="0" smtClean="0"/>
              <a:t>: En </a:t>
            </a:r>
            <a:r>
              <a:rPr lang="en-US" baseline="0" dirty="0" err="1" smtClean="0"/>
              <a:t>personlig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timeplan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basert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emner</a:t>
            </a:r>
            <a:r>
              <a:rPr lang="en-US" baseline="0" dirty="0" smtClean="0"/>
              <a:t> du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meldt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opp</a:t>
            </a:r>
            <a:r>
              <a:rPr lang="en-US" baseline="0" dirty="0" smtClean="0"/>
              <a:t> I</a:t>
            </a:r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Mulighet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legge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hele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timeplanen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egen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kalender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3935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Dele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utskrifter</a:t>
            </a:r>
            <a:r>
              <a:rPr lang="en-US" dirty="0" smtClean="0"/>
              <a:t>.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Jeg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går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rundt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svarer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spørsmål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underveis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7218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Eksempelprosjekt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vi </a:t>
            </a:r>
            <a:r>
              <a:rPr lang="en-US" baseline="0" dirty="0" err="1" smtClean="0"/>
              <a:t>gjerne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vil</a:t>
            </a:r>
            <a:r>
              <a:rPr lang="en-US" baseline="0" dirty="0" smtClean="0"/>
              <a:t> ha </a:t>
            </a:r>
            <a:r>
              <a:rPr lang="en-US" baseline="0" dirty="0" err="1" smtClean="0"/>
              <a:t>hjelp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til</a:t>
            </a:r>
            <a:r>
              <a:rPr lang="en-US" baseline="0" dirty="0" smtClean="0"/>
              <a:t>: </a:t>
            </a:r>
          </a:p>
          <a:p>
            <a:pPr marL="171450" indent="-171450">
              <a:buFontTx/>
              <a:buChar char="-"/>
            </a:pPr>
            <a:r>
              <a:rPr lang="en-US" baseline="0" dirty="0" err="1" smtClean="0"/>
              <a:t>Evaluere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dagens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programvelger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Andre </a:t>
            </a:r>
            <a:r>
              <a:rPr lang="en-US" baseline="0" dirty="0" err="1" smtClean="0"/>
              <a:t>måter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dette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kunne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vært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løst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– </a:t>
            </a:r>
            <a:r>
              <a:rPr lang="en-US" baseline="0" dirty="0" err="1" smtClean="0"/>
              <a:t>utvikle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nytt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konsept</a:t>
            </a:r>
            <a:r>
              <a:rPr lang="en-US" baseline="0" dirty="0" smtClean="0"/>
              <a:t> for </a:t>
            </a:r>
            <a:r>
              <a:rPr lang="en-US" baseline="0" dirty="0" err="1" smtClean="0"/>
              <a:t>dette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8543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Erstatter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ikke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en 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fullverdig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usabiitytest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. 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Ofte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nødvendig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å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bruke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i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kombinasjon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.</a:t>
            </a: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0E86D6EC-7DF5-D94D-BA2D-1F6D8FD638F8}" type="slidenum">
              <a:rPr lang="en-US" sz="1200"/>
              <a:pPr/>
              <a:t>27</a:t>
            </a:fld>
            <a:endParaRPr lang="en-US" sz="12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pPr>
              <a:defRPr/>
            </a:pPr>
            <a:r>
              <a:rPr lang="nb-NO" dirty="0" smtClean="0"/>
              <a:t>Utvalgte:</a:t>
            </a:r>
          </a:p>
          <a:p>
            <a:pPr>
              <a:defRPr/>
            </a:pPr>
            <a:endParaRPr lang="nb-NO" b="1" dirty="0" smtClean="0"/>
          </a:p>
          <a:p>
            <a:pPr>
              <a:defRPr/>
            </a:pPr>
            <a:r>
              <a:rPr lang="nb-NO" b="1" dirty="0" smtClean="0">
                <a:solidFill>
                  <a:srgbClr val="FF6600"/>
                </a:solidFill>
              </a:rPr>
              <a:t>Snakk brukerens språk og følg virkelighetens konvensjoner</a:t>
            </a:r>
          </a:p>
          <a:p>
            <a:pPr>
              <a:defRPr/>
            </a:pPr>
            <a:endParaRPr lang="nb-NO" dirty="0" smtClean="0">
              <a:solidFill>
                <a:srgbClr val="FF6600"/>
              </a:solidFill>
            </a:endParaRPr>
          </a:p>
          <a:p>
            <a:pPr>
              <a:defRPr/>
            </a:pPr>
            <a:r>
              <a:rPr lang="nb-NO" dirty="0" smtClean="0">
                <a:solidFill>
                  <a:srgbClr val="FF6600"/>
                </a:solidFill>
              </a:rPr>
              <a:t>Systemet bør “snakke brukerens språk”, med bruk av ord, fraser og konsepter som brukeren er kjent med, </a:t>
            </a:r>
            <a:r>
              <a:rPr lang="nb-NO" dirty="0" err="1" smtClean="0">
                <a:solidFill>
                  <a:srgbClr val="FF6600"/>
                </a:solidFill>
              </a:rPr>
              <a:t>istedet</a:t>
            </a:r>
            <a:r>
              <a:rPr lang="nb-NO" dirty="0" smtClean="0">
                <a:solidFill>
                  <a:srgbClr val="FF6600"/>
                </a:solidFill>
              </a:rPr>
              <a:t> for å bruke systemorienterte termer. Følg virkelighetens konvensjoner og presenter informasjonen i en naturlig og logisk rekkefølge.</a:t>
            </a:r>
          </a:p>
          <a:p>
            <a:pPr>
              <a:defRPr/>
            </a:pPr>
            <a:endParaRPr lang="nb-NO" b="1" dirty="0" smtClean="0"/>
          </a:p>
          <a:p>
            <a:pPr>
              <a:defRPr/>
            </a:pPr>
            <a:r>
              <a:rPr lang="nb-NO" b="1" dirty="0" smtClean="0"/>
              <a:t>Estetisk og minimalistisk design, oversiktlighet og lesbarhet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r>
              <a:rPr lang="nb-NO" dirty="0" smtClean="0"/>
              <a:t>Dialogen med systemet bør ikke inneholde informasjon som er irrelevant eller som sjelden behøves. Hver ekstra informasjonsenhet i en dialog konkurrerer med de relevante informasjonsenhetene og gjør disse forholdsmessig mindre synlige.</a:t>
            </a:r>
          </a:p>
          <a:p>
            <a:pPr>
              <a:defRPr/>
            </a:pPr>
            <a:endParaRPr lang="nb-NO" b="1" dirty="0" smtClean="0"/>
          </a:p>
          <a:p>
            <a:pPr>
              <a:defRPr/>
            </a:pPr>
            <a:endParaRPr lang="nb-NO" b="1" dirty="0" smtClean="0"/>
          </a:p>
          <a:p>
            <a:pPr>
              <a:defRPr/>
            </a:pPr>
            <a:r>
              <a:rPr lang="nb-NO" dirty="0" smtClean="0"/>
              <a:t>Resten:</a:t>
            </a:r>
          </a:p>
          <a:p>
            <a:pPr>
              <a:defRPr/>
            </a:pPr>
            <a:endParaRPr lang="nb-NO" b="1" dirty="0" smtClean="0"/>
          </a:p>
          <a:p>
            <a:pPr>
              <a:defRPr/>
            </a:pPr>
            <a:r>
              <a:rPr lang="nb-NO" b="1" dirty="0" smtClean="0"/>
              <a:t>Responstid og synliggjøring av status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r>
              <a:rPr lang="nb-NO" dirty="0" smtClean="0"/>
              <a:t>Systemet bør til enhver tid holde brukeren orientert om hva som skjer ved å gi relevante tilbakemeldinger i løpet av tilstrekkelig kort tid.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r>
              <a:rPr lang="nb-NO" b="1" dirty="0" smtClean="0"/>
              <a:t>Brukerens kontroll og frihet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r>
              <a:rPr lang="nb-NO" dirty="0" smtClean="0"/>
              <a:t>Brukere velger ofte systemfunksjoner ved en feiltagelse, og har be- hov for en lett tilgjengelig “nødutgang” for å komme ut av en </a:t>
            </a:r>
            <a:r>
              <a:rPr lang="nb-NO" dirty="0" err="1" smtClean="0"/>
              <a:t>uøns</a:t>
            </a:r>
            <a:r>
              <a:rPr lang="nb-NO" dirty="0" smtClean="0"/>
              <a:t>- </a:t>
            </a:r>
            <a:r>
              <a:rPr lang="nb-NO" dirty="0" err="1" smtClean="0"/>
              <a:t>ket</a:t>
            </a:r>
            <a:r>
              <a:rPr lang="nb-NO" dirty="0" smtClean="0"/>
              <a:t> tilstand uten å måtte gjennomgå en lengre dialog. Støtt “angre” og “gjenta”.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r>
              <a:rPr lang="is-IS" b="1" dirty="0" smtClean="0"/>
              <a:t>Konsistens og standarder</a:t>
            </a:r>
          </a:p>
          <a:p>
            <a:pPr>
              <a:defRPr/>
            </a:pPr>
            <a:endParaRPr lang="is-IS" dirty="0" smtClean="0"/>
          </a:p>
          <a:p>
            <a:pPr>
              <a:defRPr/>
            </a:pPr>
            <a:r>
              <a:rPr lang="nb-NO" dirty="0" smtClean="0"/>
              <a:t>Brukere bør ikke måtte ta stilling til om ulike ord, handlinger eller situasjoner betyr det samme. Følg plattform konvensjoner.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r>
              <a:rPr lang="nb-NO" b="1" dirty="0" smtClean="0"/>
              <a:t>Forebygging av feil</a:t>
            </a:r>
          </a:p>
          <a:p>
            <a:pPr>
              <a:defRPr/>
            </a:pPr>
            <a:endParaRPr lang="nb-NO" b="1" dirty="0" smtClean="0"/>
          </a:p>
          <a:p>
            <a:pPr>
              <a:defRPr/>
            </a:pPr>
            <a:r>
              <a:rPr lang="nb-NO" dirty="0" smtClean="0"/>
              <a:t>Det er viktig å ha gode feilmeldinger, men et design som i utgangs- punktet hindrer feil i å oppstå er enda bedre.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r>
              <a:rPr lang="nb-NO" b="1" dirty="0" smtClean="0"/>
              <a:t>Gjenkjennelse fremfor avhengighet av hukommelse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r>
              <a:rPr lang="nb-NO" dirty="0" smtClean="0"/>
              <a:t>Synliggjør </a:t>
            </a:r>
            <a:r>
              <a:rPr lang="nb-NO" dirty="0" err="1" smtClean="0"/>
              <a:t>objekter,handlinger</a:t>
            </a:r>
            <a:r>
              <a:rPr lang="nb-NO" dirty="0" smtClean="0"/>
              <a:t> og alternativer. Brukeren bør ikke måt- te huske informasjon mellom ulike deler av dialogen med systemet. Instruksjoner for bruk av systemet bør være synlige og eller lett til- </a:t>
            </a:r>
            <a:r>
              <a:rPr lang="nb-NO" dirty="0" err="1" smtClean="0"/>
              <a:t>gjengelige</a:t>
            </a:r>
            <a:r>
              <a:rPr lang="nb-NO" dirty="0" smtClean="0"/>
              <a:t> der det er behov for det.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r>
              <a:rPr lang="nb-NO" b="1" dirty="0" smtClean="0"/>
              <a:t>Fleksibilitet og effektivitet i bruk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r>
              <a:rPr lang="nb-NO" dirty="0" smtClean="0"/>
              <a:t>Bruk av snarveier, som i utgangspunktet gjerne oversees av </a:t>
            </a:r>
            <a:r>
              <a:rPr lang="nb-NO" dirty="0" err="1" smtClean="0"/>
              <a:t>nybe</a:t>
            </a:r>
            <a:r>
              <a:rPr lang="nb-NO" dirty="0" smtClean="0"/>
              <a:t>- </a:t>
            </a:r>
            <a:r>
              <a:rPr lang="nb-NO" dirty="0" err="1" smtClean="0"/>
              <a:t>gynnere</a:t>
            </a:r>
            <a:r>
              <a:rPr lang="nb-NO" dirty="0" smtClean="0"/>
              <a:t>, kan gjøre interaksjonen med systemet raskere for ekspert- brukere, slik at systemet møter behovet til både uerfarne og erfarne brukere. Tillat brukere å gjøre tilpasninger i forhold til ofte gjentatte handlinger.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r>
              <a:rPr lang="nb-NO" b="1" dirty="0" smtClean="0"/>
              <a:t>Hjelp til å identifisere, diagnostisere og korrigere feil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r>
              <a:rPr lang="nb-NO" dirty="0" smtClean="0"/>
              <a:t>Feilmeldinger bør utrykkes i ikke tekniske termer og bør ikke inne- holde koder. De bør presist indikere problemet og på en konstruktiv måte foreslå en løsning.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r>
              <a:rPr lang="nb-NO" b="1" dirty="0" smtClean="0"/>
              <a:t>Hjelp og dokumentasjon</a:t>
            </a:r>
          </a:p>
          <a:p>
            <a:pPr>
              <a:defRPr/>
            </a:pPr>
            <a:endParaRPr lang="nb-NO" dirty="0" smtClean="0"/>
          </a:p>
          <a:p>
            <a:pPr>
              <a:defRPr/>
            </a:pPr>
            <a:r>
              <a:rPr lang="nb-NO" dirty="0" smtClean="0"/>
              <a:t>Selv om det i utgangspunktet er bedre dersom systemet kan brukes uten dokumentasjon, kan det være nødvendig å fremskaffe hjelp og dokumentasjon. Informasjon av denne typen bør være lett søkbar, være fokusert på brukerens oppgave, liste opp konkrete tiltak og ikke være for omfattende.</a:t>
            </a:r>
            <a:endParaRPr lang="en-US" dirty="0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AECBD0C6-2867-EF4C-BA29-6E737092AE33}" type="slidenum">
              <a:rPr lang="en-US" sz="1200"/>
              <a:pPr/>
              <a:t>28</a:t>
            </a:fld>
            <a:endParaRPr 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>
          <a:xfrm>
            <a:off x="1209774" y="3429000"/>
            <a:ext cx="7682706" cy="1066800"/>
          </a:xfrm>
        </p:spPr>
        <p:txBody>
          <a:bodyPr/>
          <a:lstStyle/>
          <a:p>
            <a:pPr eaLnBrk="1" hangingPunct="1"/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Hvordan </a:t>
            </a:r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jobber vi med evaluering?</a:t>
            </a:r>
            <a:endParaRPr lang="nb-NO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nb-NO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28030" y="4149080"/>
            <a:ext cx="5562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 dirty="0"/>
              <a:t>Tomm </a:t>
            </a:r>
            <a:r>
              <a:rPr lang="en-US" sz="1700" b="1" dirty="0" smtClean="0"/>
              <a:t>Eriksen</a:t>
            </a:r>
          </a:p>
          <a:p>
            <a:r>
              <a:rPr lang="en-US" sz="13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Interaksjonsdesigner</a:t>
            </a:r>
            <a:r>
              <a:rPr 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3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Universitetet</a:t>
            </a:r>
            <a:r>
              <a:rPr 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I Oslo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24136" y="3212976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b="1" dirty="0" err="1" smtClean="0">
                <a:solidFill>
                  <a:schemeClr val="bg2"/>
                </a:solidFill>
              </a:rPr>
              <a:t>Forelesning</a:t>
            </a:r>
            <a:r>
              <a:rPr lang="en-US" sz="1400" b="1" dirty="0" smtClean="0">
                <a:solidFill>
                  <a:schemeClr val="bg2"/>
                </a:solidFill>
              </a:rPr>
              <a:t> </a:t>
            </a:r>
            <a:r>
              <a:rPr lang="en-US" sz="1400" b="1" dirty="0" err="1" smtClean="0">
                <a:solidFill>
                  <a:schemeClr val="bg2"/>
                </a:solidFill>
              </a:rPr>
              <a:t>i</a:t>
            </a:r>
            <a:r>
              <a:rPr lang="en-US" sz="1400" b="1" dirty="0" smtClean="0">
                <a:solidFill>
                  <a:schemeClr val="bg2"/>
                </a:solidFill>
              </a:rPr>
              <a:t> INF1510 - </a:t>
            </a:r>
            <a:r>
              <a:rPr lang="en-US" sz="1400" b="1" dirty="0" err="1" smtClean="0">
                <a:solidFill>
                  <a:schemeClr val="bg2"/>
                </a:solidFill>
              </a:rPr>
              <a:t>våren</a:t>
            </a:r>
            <a:r>
              <a:rPr lang="en-US" sz="1400" b="1" dirty="0" smtClean="0">
                <a:solidFill>
                  <a:schemeClr val="bg2"/>
                </a:solidFill>
              </a:rPr>
              <a:t> 2014</a:t>
            </a:r>
            <a:endParaRPr lang="en-US" sz="14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83"/>
    </mc:Choice>
    <mc:Fallback xmlns="">
      <p:transition xmlns:p14="http://schemas.microsoft.com/office/powerpoint/2010/main" spd="slow" advTm="1688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124744"/>
            <a:ext cx="7267270" cy="59692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0" y="347588"/>
            <a:ext cx="7696200" cy="720080"/>
          </a:xfrm>
        </p:spPr>
        <p:txBody>
          <a:bodyPr/>
          <a:lstStyle/>
          <a:p>
            <a:r>
              <a:rPr lang="en-US" dirty="0" err="1" smtClean="0"/>
              <a:t>Hvem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vi?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713" y="1110475"/>
            <a:ext cx="8565203" cy="5672766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4067944" y="2292467"/>
            <a:ext cx="5328592" cy="4869160"/>
            <a:chOff x="4067944" y="2263929"/>
            <a:chExt cx="5328592" cy="4869160"/>
          </a:xfrm>
        </p:grpSpPr>
        <p:sp>
          <p:nvSpPr>
            <p:cNvPr id="21" name="Rectangle 20"/>
            <p:cNvSpPr/>
            <p:nvPr/>
          </p:nvSpPr>
          <p:spPr bwMode="auto">
            <a:xfrm>
              <a:off x="4067944" y="2263929"/>
              <a:ext cx="5328592" cy="486916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70000"/>
                  </a:schemeClr>
                </a:gs>
                <a:gs pos="100000">
                  <a:srgbClr val="000000"/>
                </a:gs>
              </a:gsLst>
              <a:path path="circle">
                <a:fillToRect l="100000" t="100000"/>
              </a:path>
              <a:tileRect r="-100000" b="-10000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67412" y="3356992"/>
              <a:ext cx="3776588" cy="33266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6359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696200" cy="936104"/>
          </a:xfrm>
        </p:spPr>
        <p:txBody>
          <a:bodyPr/>
          <a:lstStyle/>
          <a:p>
            <a:r>
              <a:rPr lang="en-US" dirty="0" err="1" smtClean="0"/>
              <a:t>Hva</a:t>
            </a:r>
            <a:r>
              <a:rPr lang="en-US" dirty="0" smtClean="0"/>
              <a:t> jobber vi med?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138349"/>
            <a:ext cx="6192688" cy="58210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1280401"/>
            <a:ext cx="6192688" cy="58210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058" y="1427708"/>
            <a:ext cx="6223413" cy="58498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345" y="1582465"/>
            <a:ext cx="6120680" cy="575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060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20688"/>
            <a:ext cx="7696200" cy="720080"/>
          </a:xfrm>
        </p:spPr>
        <p:txBody>
          <a:bodyPr/>
          <a:lstStyle/>
          <a:p>
            <a:r>
              <a:rPr lang="en-US" dirty="0" err="1" smtClean="0"/>
              <a:t>Noe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vi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levert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siste</a:t>
            </a:r>
            <a:r>
              <a:rPr lang="en-US" dirty="0" smtClean="0"/>
              <a:t> </a:t>
            </a:r>
            <a:r>
              <a:rPr lang="en-US" dirty="0" err="1" smtClean="0"/>
              <a:t>året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772816"/>
            <a:ext cx="4924526" cy="28083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1556792"/>
            <a:ext cx="7639110" cy="439248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7884368" y="1340768"/>
            <a:ext cx="1080120" cy="475252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8" y="1556792"/>
            <a:ext cx="7127440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151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8153400" cy="1143000"/>
          </a:xfrm>
        </p:spPr>
        <p:txBody>
          <a:bodyPr/>
          <a:lstStyle/>
          <a:p>
            <a:r>
              <a:rPr lang="en-US" dirty="0" err="1" smtClean="0"/>
              <a:t>Hvilken</a:t>
            </a:r>
            <a:r>
              <a:rPr lang="en-US" dirty="0" smtClean="0"/>
              <a:t> </a:t>
            </a:r>
            <a:r>
              <a:rPr lang="en-US" dirty="0" err="1" smtClean="0"/>
              <a:t>testmetode</a:t>
            </a:r>
            <a:r>
              <a:rPr lang="en-US" dirty="0" smtClean="0"/>
              <a:t> </a:t>
            </a:r>
            <a:r>
              <a:rPr lang="en-US" dirty="0" err="1" smtClean="0"/>
              <a:t>skal</a:t>
            </a:r>
            <a:r>
              <a:rPr lang="en-US" dirty="0" smtClean="0"/>
              <a:t> </a:t>
            </a:r>
            <a:r>
              <a:rPr lang="en-US" dirty="0" err="1" smtClean="0"/>
              <a:t>jeg</a:t>
            </a:r>
            <a:r>
              <a:rPr lang="en-US" dirty="0" smtClean="0"/>
              <a:t> </a:t>
            </a:r>
            <a:r>
              <a:rPr lang="en-US" dirty="0" err="1" smtClean="0"/>
              <a:t>velge</a:t>
            </a:r>
            <a:r>
              <a:rPr lang="en-US" dirty="0" smtClean="0"/>
              <a:t>?</a:t>
            </a:r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51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Hva</a:t>
            </a:r>
            <a:r>
              <a:rPr lang="en-US" dirty="0" smtClean="0"/>
              <a:t> </a:t>
            </a:r>
            <a:r>
              <a:rPr lang="en-US" dirty="0"/>
              <a:t>du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evaluere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Hva</a:t>
            </a:r>
            <a:r>
              <a:rPr lang="en-US" dirty="0" smtClean="0"/>
              <a:t> </a:t>
            </a:r>
            <a:r>
              <a:rPr lang="en-US" dirty="0" err="1" smtClean="0"/>
              <a:t>ønsker</a:t>
            </a:r>
            <a:r>
              <a:rPr lang="en-US" dirty="0" smtClean="0"/>
              <a:t> du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oppnå</a:t>
            </a:r>
            <a:r>
              <a:rPr lang="en-US" dirty="0" smtClean="0"/>
              <a:t> med</a:t>
            </a:r>
            <a:r>
              <a:rPr lang="en-US" dirty="0" smtClean="0"/>
              <a:t> </a:t>
            </a:r>
            <a:r>
              <a:rPr lang="en-US" dirty="0" err="1" smtClean="0"/>
              <a:t>evalueringen</a:t>
            </a:r>
            <a:r>
              <a:rPr lang="en-US" dirty="0" smtClean="0"/>
              <a:t>?</a:t>
            </a:r>
            <a:endParaRPr lang="en-US" dirty="0"/>
          </a:p>
          <a:p>
            <a:r>
              <a:rPr lang="en-US" dirty="0" err="1" smtClean="0"/>
              <a:t>Hvor</a:t>
            </a:r>
            <a:r>
              <a:rPr lang="en-US" dirty="0" smtClean="0"/>
              <a:t> </a:t>
            </a:r>
            <a:r>
              <a:rPr lang="en-US" dirty="0" err="1"/>
              <a:t>mye</a:t>
            </a:r>
            <a:r>
              <a:rPr lang="en-US" dirty="0"/>
              <a:t> </a:t>
            </a:r>
            <a:r>
              <a:rPr lang="en-US" dirty="0" err="1"/>
              <a:t>tid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du?</a:t>
            </a:r>
          </a:p>
          <a:p>
            <a:r>
              <a:rPr lang="en-US" dirty="0" err="1" smtClean="0"/>
              <a:t>Hvor</a:t>
            </a:r>
            <a:r>
              <a:rPr lang="en-US" dirty="0" smtClean="0"/>
              <a:t> </a:t>
            </a:r>
            <a:r>
              <a:rPr lang="en-US" dirty="0" err="1"/>
              <a:t>mye</a:t>
            </a:r>
            <a:r>
              <a:rPr lang="en-US" dirty="0"/>
              <a:t> </a:t>
            </a:r>
            <a:r>
              <a:rPr lang="en-US" dirty="0" err="1"/>
              <a:t>penger</a:t>
            </a:r>
            <a:r>
              <a:rPr lang="en-US" dirty="0"/>
              <a:t>?</a:t>
            </a:r>
          </a:p>
          <a:p>
            <a:r>
              <a:rPr lang="en-US" dirty="0" err="1" smtClean="0"/>
              <a:t>Hvor</a:t>
            </a:r>
            <a:r>
              <a:rPr lang="en-US" dirty="0" smtClean="0"/>
              <a:t> </a:t>
            </a:r>
            <a:r>
              <a:rPr lang="en-US" dirty="0" err="1"/>
              <a:t>usikker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du? </a:t>
            </a:r>
            <a:endParaRPr lang="nb-NO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971600" y="2996952"/>
            <a:ext cx="4824536" cy="1728192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8216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8153400" cy="1143000"/>
          </a:xfrm>
        </p:spPr>
        <p:txBody>
          <a:bodyPr/>
          <a:lstStyle/>
          <a:p>
            <a:r>
              <a:rPr lang="en-US" dirty="0" err="1" smtClean="0"/>
              <a:t>Hvilke</a:t>
            </a:r>
            <a:r>
              <a:rPr lang="en-US" dirty="0" smtClean="0"/>
              <a:t> former for </a:t>
            </a:r>
            <a:r>
              <a:rPr lang="en-US" dirty="0" err="1" smtClean="0"/>
              <a:t>evaluering</a:t>
            </a:r>
            <a:r>
              <a:rPr lang="en-US" dirty="0" smtClean="0"/>
              <a:t> </a:t>
            </a:r>
            <a:r>
              <a:rPr lang="en-US" dirty="0" err="1" smtClean="0"/>
              <a:t>benytter</a:t>
            </a:r>
            <a:r>
              <a:rPr lang="en-US" dirty="0" smtClean="0"/>
              <a:t> vi?</a:t>
            </a:r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51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Usability test– den </a:t>
            </a:r>
            <a:r>
              <a:rPr lang="en-US" dirty="0" err="1" smtClean="0"/>
              <a:t>klassiske</a:t>
            </a:r>
            <a:r>
              <a:rPr lang="en-US" dirty="0" smtClean="0"/>
              <a:t> </a:t>
            </a:r>
            <a:r>
              <a:rPr lang="en-US" dirty="0" err="1" smtClean="0"/>
              <a:t>høytenkningtesten</a:t>
            </a:r>
            <a:endParaRPr lang="en-US" dirty="0"/>
          </a:p>
          <a:p>
            <a:r>
              <a:rPr lang="en-US" dirty="0" smtClean="0"/>
              <a:t>A/B-tester</a:t>
            </a:r>
          </a:p>
          <a:p>
            <a:r>
              <a:rPr lang="en-US" dirty="0" err="1" smtClean="0"/>
              <a:t>Heuristisk</a:t>
            </a:r>
            <a:r>
              <a:rPr lang="en-US" dirty="0" smtClean="0"/>
              <a:t> </a:t>
            </a:r>
            <a:r>
              <a:rPr lang="en-US" dirty="0" err="1" smtClean="0"/>
              <a:t>evaluering</a:t>
            </a:r>
            <a:endParaRPr lang="en-US" dirty="0" smtClean="0"/>
          </a:p>
          <a:p>
            <a:r>
              <a:rPr lang="en-US" dirty="0" err="1" smtClean="0"/>
              <a:t>Spørreundersøkelser</a:t>
            </a:r>
            <a:endParaRPr lang="en-US" dirty="0" smtClean="0"/>
          </a:p>
          <a:p>
            <a:r>
              <a:rPr lang="en-US" dirty="0" err="1" smtClean="0"/>
              <a:t>Betatester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piloter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Statistikk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3284984"/>
            <a:ext cx="2241967" cy="1800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2996952"/>
            <a:ext cx="3988260" cy="22818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160" y="2708920"/>
            <a:ext cx="2736304" cy="356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616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A/B-test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Når</a:t>
            </a:r>
            <a:r>
              <a:rPr lang="en-US" dirty="0" smtClean="0"/>
              <a:t> du </a:t>
            </a:r>
            <a:r>
              <a:rPr lang="en-US" dirty="0" err="1" smtClean="0"/>
              <a:t>har</a:t>
            </a:r>
            <a:r>
              <a:rPr lang="en-US" dirty="0" smtClean="0"/>
              <a:t> et </a:t>
            </a:r>
            <a:r>
              <a:rPr lang="en-US" dirty="0" err="1" smtClean="0"/>
              <a:t>bestemt</a:t>
            </a:r>
            <a:r>
              <a:rPr lang="en-US" dirty="0" smtClean="0"/>
              <a:t> </a:t>
            </a:r>
            <a:r>
              <a:rPr lang="en-US" dirty="0" err="1" smtClean="0"/>
              <a:t>designvalg</a:t>
            </a:r>
            <a:r>
              <a:rPr lang="en-US" dirty="0" smtClean="0"/>
              <a:t> du </a:t>
            </a:r>
            <a:r>
              <a:rPr lang="en-US" dirty="0" err="1" smtClean="0"/>
              <a:t>ønsker</a:t>
            </a:r>
            <a:r>
              <a:rPr lang="en-US" dirty="0" smtClean="0"/>
              <a:t>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evaluere</a:t>
            </a:r>
            <a:endParaRPr lang="en-US" dirty="0" smtClean="0"/>
          </a:p>
          <a:p>
            <a:r>
              <a:rPr lang="en-US" dirty="0" smtClean="0"/>
              <a:t>Sett to design </a:t>
            </a:r>
            <a:r>
              <a:rPr lang="en-US" dirty="0" err="1" smtClean="0"/>
              <a:t>opp</a:t>
            </a:r>
            <a:r>
              <a:rPr lang="en-US" dirty="0" smtClean="0"/>
              <a:t> mot </a:t>
            </a:r>
            <a:r>
              <a:rPr lang="en-US" dirty="0" err="1" smtClean="0"/>
              <a:t>hverandre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mål</a:t>
            </a:r>
            <a:endParaRPr lang="en-US" dirty="0" smtClean="0"/>
          </a:p>
          <a:p>
            <a:r>
              <a:rPr lang="en-US" dirty="0" err="1" smtClean="0"/>
              <a:t>Aller</a:t>
            </a:r>
            <a:r>
              <a:rPr lang="en-US" dirty="0" smtClean="0"/>
              <a:t> best for sider </a:t>
            </a:r>
            <a:r>
              <a:rPr lang="en-US" dirty="0" err="1" smtClean="0"/>
              <a:t>hvor</a:t>
            </a:r>
            <a:r>
              <a:rPr lang="en-US" dirty="0" smtClean="0"/>
              <a:t> du </a:t>
            </a:r>
            <a:r>
              <a:rPr lang="en-US" dirty="0" err="1" smtClean="0"/>
              <a:t>har</a:t>
            </a:r>
            <a:r>
              <a:rPr lang="en-US" dirty="0" smtClean="0"/>
              <a:t> et </a:t>
            </a:r>
            <a:r>
              <a:rPr lang="en-US" dirty="0" err="1" smtClean="0"/>
              <a:t>tydelig</a:t>
            </a:r>
            <a:r>
              <a:rPr lang="en-US" dirty="0" smtClean="0"/>
              <a:t> </a:t>
            </a:r>
            <a:r>
              <a:rPr lang="en-US" dirty="0" err="1" smtClean="0"/>
              <a:t>hovedmål</a:t>
            </a:r>
            <a:endParaRPr lang="en-US" dirty="0" smtClean="0"/>
          </a:p>
          <a:p>
            <a:r>
              <a:rPr lang="en-US" dirty="0" err="1" smtClean="0"/>
              <a:t>Enkel</a:t>
            </a:r>
            <a:r>
              <a:rPr lang="en-US" dirty="0" smtClean="0"/>
              <a:t>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sette</a:t>
            </a:r>
            <a:r>
              <a:rPr lang="en-US" dirty="0"/>
              <a:t> </a:t>
            </a:r>
            <a:r>
              <a:rPr lang="en-US" dirty="0" err="1" smtClean="0"/>
              <a:t>opp</a:t>
            </a:r>
            <a:endParaRPr lang="en-US" dirty="0" smtClean="0"/>
          </a:p>
          <a:p>
            <a:r>
              <a:rPr lang="en-US" dirty="0" err="1" smtClean="0"/>
              <a:t>Siden</a:t>
            </a:r>
            <a:r>
              <a:rPr lang="en-US" dirty="0" smtClean="0"/>
              <a:t> du tester </a:t>
            </a:r>
            <a:r>
              <a:rPr lang="en-US" dirty="0" err="1" smtClean="0"/>
              <a:t>må</a:t>
            </a:r>
            <a:r>
              <a:rPr lang="en-US" dirty="0" smtClean="0"/>
              <a:t> ha </a:t>
            </a:r>
            <a:r>
              <a:rPr lang="en-US" dirty="0" err="1" smtClean="0"/>
              <a:t>relativt</a:t>
            </a:r>
            <a:r>
              <a:rPr lang="en-US" dirty="0" smtClean="0"/>
              <a:t> </a:t>
            </a:r>
            <a:r>
              <a:rPr lang="en-US" dirty="0" err="1" smtClean="0"/>
              <a:t>høye</a:t>
            </a:r>
            <a:r>
              <a:rPr lang="en-US" dirty="0" smtClean="0"/>
              <a:t> </a:t>
            </a:r>
            <a:r>
              <a:rPr lang="en-US" dirty="0" err="1" smtClean="0"/>
              <a:t>besøkstall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20877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696200" cy="792088"/>
          </a:xfrm>
        </p:spPr>
        <p:txBody>
          <a:bodyPr/>
          <a:lstStyle/>
          <a:p>
            <a:r>
              <a:rPr lang="en-US" dirty="0" smtClean="0"/>
              <a:t>A/B-test: </a:t>
            </a:r>
            <a:r>
              <a:rPr lang="en-US" dirty="0" err="1" smtClean="0"/>
              <a:t>Slik</a:t>
            </a:r>
            <a:r>
              <a:rPr lang="en-US" dirty="0" smtClean="0"/>
              <a:t> </a:t>
            </a:r>
            <a:r>
              <a:rPr lang="en-US" dirty="0" err="1" smtClean="0"/>
              <a:t>fungerer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1556792"/>
            <a:ext cx="3473310" cy="30243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97" y="1575052"/>
            <a:ext cx="4604343" cy="365414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3491880" y="2060848"/>
            <a:ext cx="1466090" cy="1512168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292080" y="2348880"/>
            <a:ext cx="2808312" cy="2016224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09898" y="4437112"/>
            <a:ext cx="5565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808080"/>
                </a:solidFill>
              </a:rPr>
              <a:t>A</a:t>
            </a:r>
            <a:endParaRPr lang="en-US" sz="4000" b="1" dirty="0">
              <a:solidFill>
                <a:srgbClr val="80808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56376" y="3717032"/>
            <a:ext cx="5565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808080"/>
                </a:solidFill>
              </a:rPr>
              <a:t>B</a:t>
            </a:r>
            <a:endParaRPr lang="en-US" sz="4000" b="1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591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A/B-tester: </a:t>
            </a:r>
            <a:r>
              <a:rPr lang="en-US" dirty="0" err="1" smtClean="0"/>
              <a:t>Resultater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</a:t>
            </a:r>
            <a:r>
              <a:rPr lang="en-US" dirty="0" err="1" smtClean="0"/>
              <a:t>testen</a:t>
            </a:r>
            <a:endParaRPr lang="en-US" dirty="0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1437288"/>
              </p:ext>
            </p:extLst>
          </p:nvPr>
        </p:nvGraphicFramePr>
        <p:xfrm>
          <a:off x="683568" y="1916832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04879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8153400" cy="1143000"/>
          </a:xfrm>
        </p:spPr>
        <p:txBody>
          <a:bodyPr/>
          <a:lstStyle/>
          <a:p>
            <a:r>
              <a:rPr lang="en-US" dirty="0" smtClean="0"/>
              <a:t>Usability test - </a:t>
            </a:r>
            <a:r>
              <a:rPr lang="en-US" dirty="0" err="1" smtClean="0"/>
              <a:t>høyttenkningstest</a:t>
            </a:r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51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 </a:t>
            </a:r>
            <a:r>
              <a:rPr lang="en-US" dirty="0" err="1" smtClean="0"/>
              <a:t>av</a:t>
            </a:r>
            <a:r>
              <a:rPr lang="en-US" dirty="0" smtClean="0"/>
              <a:t> de </a:t>
            </a:r>
            <a:r>
              <a:rPr lang="en-US" dirty="0" err="1"/>
              <a:t>v</a:t>
            </a:r>
            <a:r>
              <a:rPr lang="en-US" dirty="0" err="1" smtClean="0"/>
              <a:t>iktigste</a:t>
            </a:r>
            <a:r>
              <a:rPr lang="en-US" dirty="0" smtClean="0"/>
              <a:t> </a:t>
            </a:r>
            <a:r>
              <a:rPr lang="en-US" dirty="0" err="1" smtClean="0"/>
              <a:t>formene</a:t>
            </a:r>
            <a:r>
              <a:rPr lang="en-US" dirty="0" smtClean="0"/>
              <a:t> for </a:t>
            </a:r>
            <a:r>
              <a:rPr lang="en-US" dirty="0" err="1" smtClean="0"/>
              <a:t>evaluering</a:t>
            </a:r>
            <a:endParaRPr lang="en-US" dirty="0" smtClean="0"/>
          </a:p>
          <a:p>
            <a:r>
              <a:rPr lang="en-US" dirty="0" err="1" smtClean="0"/>
              <a:t>Veldig</a:t>
            </a:r>
            <a:r>
              <a:rPr lang="en-US" dirty="0" smtClean="0"/>
              <a:t> </a:t>
            </a:r>
            <a:r>
              <a:rPr lang="en-US" dirty="0" err="1" smtClean="0"/>
              <a:t>fleksibel</a:t>
            </a:r>
            <a:endParaRPr lang="en-US" dirty="0" smtClean="0"/>
          </a:p>
          <a:p>
            <a:r>
              <a:rPr lang="en-US" dirty="0" err="1" smtClean="0"/>
              <a:t>Egner</a:t>
            </a:r>
            <a:r>
              <a:rPr lang="en-US" dirty="0" smtClean="0"/>
              <a:t> </a:t>
            </a:r>
            <a:r>
              <a:rPr lang="en-US" dirty="0" err="1" smtClean="0"/>
              <a:t>seg</a:t>
            </a:r>
            <a:r>
              <a:rPr lang="en-US" dirty="0" smtClean="0"/>
              <a:t> best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avdekke</a:t>
            </a:r>
            <a:r>
              <a:rPr lang="en-US" dirty="0" smtClean="0"/>
              <a:t> </a:t>
            </a:r>
            <a:r>
              <a:rPr lang="en-US" dirty="0" err="1" smtClean="0"/>
              <a:t>problemer</a:t>
            </a:r>
            <a:endParaRPr lang="en-US" dirty="0" smtClean="0"/>
          </a:p>
          <a:p>
            <a:r>
              <a:rPr lang="en-US" dirty="0" err="1" smtClean="0"/>
              <a:t>Eksempel</a:t>
            </a:r>
            <a:r>
              <a:rPr lang="en-US" dirty="0" smtClean="0"/>
              <a:t>: Testing </a:t>
            </a:r>
            <a:r>
              <a:rPr lang="en-US" dirty="0" err="1" smtClean="0"/>
              <a:t>av</a:t>
            </a:r>
            <a:r>
              <a:rPr lang="en-US" dirty="0" smtClean="0"/>
              <a:t> responsive </a:t>
            </a:r>
            <a:r>
              <a:rPr lang="en-US" dirty="0" err="1" smtClean="0"/>
              <a:t>nettsider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4221088"/>
            <a:ext cx="4032448" cy="229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492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908720"/>
            <a:ext cx="7696200" cy="1143000"/>
          </a:xfrm>
        </p:spPr>
        <p:txBody>
          <a:bodyPr/>
          <a:lstStyle/>
          <a:p>
            <a:r>
              <a:rPr lang="en-US" dirty="0" smtClean="0"/>
              <a:t>Testing </a:t>
            </a:r>
            <a:r>
              <a:rPr lang="en-US" dirty="0" err="1" smtClean="0"/>
              <a:t>ved</a:t>
            </a:r>
            <a:r>
              <a:rPr lang="en-US" dirty="0" smtClean="0"/>
              <a:t> </a:t>
            </a:r>
            <a:r>
              <a:rPr lang="en-US" dirty="0" err="1" smtClean="0"/>
              <a:t>innføring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responsive </a:t>
            </a:r>
            <a:r>
              <a:rPr lang="en-US" dirty="0" err="1" smtClean="0"/>
              <a:t>nettsider</a:t>
            </a:r>
            <a:endParaRPr lang="en-US" dirty="0"/>
          </a:p>
        </p:txBody>
      </p:sp>
      <p:grpSp>
        <p:nvGrpSpPr>
          <p:cNvPr id="31" name="Group 30"/>
          <p:cNvGrpSpPr/>
          <p:nvPr/>
        </p:nvGrpSpPr>
        <p:grpSpPr>
          <a:xfrm>
            <a:off x="302444" y="3429000"/>
            <a:ext cx="2376264" cy="1800200"/>
            <a:chOff x="251520" y="3429000"/>
            <a:chExt cx="2376264" cy="1656184"/>
          </a:xfrm>
        </p:grpSpPr>
        <p:sp>
          <p:nvSpPr>
            <p:cNvPr id="27" name="Rounded Rectangular Callout 26"/>
            <p:cNvSpPr/>
            <p:nvPr/>
          </p:nvSpPr>
          <p:spPr bwMode="auto">
            <a:xfrm flipV="1">
              <a:off x="251520" y="3429000"/>
              <a:ext cx="2376264" cy="1656184"/>
            </a:xfrm>
            <a:prstGeom prst="wedgeRoundRectCallout">
              <a:avLst>
                <a:gd name="adj1" fmla="val -21254"/>
                <a:gd name="adj2" fmla="val 58876"/>
                <a:gd name="adj3" fmla="val 16667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44914" y="3460938"/>
              <a:ext cx="2108269" cy="11609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Utredning</a:t>
              </a:r>
              <a:endParaRPr lang="en-US" dirty="0" smtClean="0"/>
            </a:p>
            <a:p>
              <a:endParaRPr lang="en-US" sz="800" dirty="0"/>
            </a:p>
            <a:p>
              <a:pPr marL="177800" indent="-177800" algn="dist">
                <a:buFont typeface="Arial"/>
                <a:buChar char="•"/>
              </a:pPr>
              <a:r>
                <a:rPr lang="en-US" sz="1600" dirty="0" err="1" smtClean="0"/>
                <a:t>Bygge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kompetanse</a:t>
              </a:r>
              <a:endParaRPr lang="en-US" sz="1600" dirty="0" smtClean="0"/>
            </a:p>
            <a:p>
              <a:pPr marL="177800" indent="-177800" algn="dist">
                <a:buFont typeface="Arial"/>
                <a:buChar char="•"/>
              </a:pPr>
              <a:r>
                <a:rPr lang="en-US" sz="1600" dirty="0" err="1" smtClean="0"/>
                <a:t>Analyse</a:t>
              </a:r>
              <a:endParaRPr lang="en-US" sz="1600" dirty="0" smtClean="0"/>
            </a:p>
            <a:p>
              <a:pPr marL="177800" indent="-177800">
                <a:buFont typeface="Arial"/>
                <a:buChar char="•"/>
              </a:pPr>
              <a:r>
                <a:rPr lang="en-US" sz="1600" dirty="0" err="1" smtClean="0"/>
                <a:t>Valg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av</a:t>
              </a:r>
              <a:r>
                <a:rPr lang="en-US" sz="1600" dirty="0" smtClean="0"/>
                <a:t> </a:t>
              </a:r>
              <a:r>
                <a:rPr lang="en-US" sz="1600" dirty="0" err="1" smtClean="0"/>
                <a:t>retning</a:t>
              </a:r>
              <a:endParaRPr lang="en-US" sz="160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894732" y="3429000"/>
            <a:ext cx="2520280" cy="1800200"/>
            <a:chOff x="2843808" y="3429000"/>
            <a:chExt cx="2520280" cy="1656184"/>
          </a:xfrm>
        </p:grpSpPr>
        <p:sp>
          <p:nvSpPr>
            <p:cNvPr id="28" name="Rounded Rectangular Callout 27"/>
            <p:cNvSpPr/>
            <p:nvPr/>
          </p:nvSpPr>
          <p:spPr bwMode="auto">
            <a:xfrm flipV="1">
              <a:off x="2843808" y="3429000"/>
              <a:ext cx="2520280" cy="1656184"/>
            </a:xfrm>
            <a:prstGeom prst="wedgeRoundRectCallout">
              <a:avLst>
                <a:gd name="adj1" fmla="val -20833"/>
                <a:gd name="adj2" fmla="val 59481"/>
                <a:gd name="adj3" fmla="val 16667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906618" y="3441194"/>
              <a:ext cx="2056973" cy="13874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Utvikling</a:t>
              </a:r>
              <a:r>
                <a:rPr lang="en-US" dirty="0" smtClean="0"/>
                <a:t/>
              </a:r>
              <a:br>
                <a:rPr lang="en-US" dirty="0" smtClean="0"/>
              </a:br>
              <a:endParaRPr lang="en-US" sz="800" dirty="0" smtClean="0"/>
            </a:p>
            <a:p>
              <a:pPr marL="177800" indent="-177800">
                <a:buFont typeface="Arial"/>
                <a:buChar char="•"/>
              </a:pPr>
              <a:r>
                <a:rPr lang="en-US" sz="1600" dirty="0" err="1" smtClean="0"/>
                <a:t>Interaksjonsdesign</a:t>
              </a:r>
              <a:endParaRPr lang="en-US" sz="1600" dirty="0" smtClean="0"/>
            </a:p>
            <a:p>
              <a:pPr marL="177800" indent="-177800">
                <a:buFont typeface="Arial"/>
                <a:buChar char="•"/>
              </a:pPr>
              <a:r>
                <a:rPr lang="en-US" sz="1600" dirty="0" err="1" smtClean="0"/>
                <a:t>Grafisk</a:t>
              </a:r>
              <a:r>
                <a:rPr lang="en-US" sz="1600" dirty="0" smtClean="0"/>
                <a:t> design</a:t>
              </a:r>
              <a:endParaRPr lang="en-US" sz="1600" dirty="0"/>
            </a:p>
            <a:p>
              <a:pPr marL="177800" indent="-177800">
                <a:buFont typeface="Arial"/>
                <a:buChar char="•"/>
              </a:pPr>
              <a:r>
                <a:rPr lang="en-US" sz="1600" dirty="0" err="1" smtClean="0"/>
                <a:t>Implementasjon</a:t>
              </a:r>
              <a:endParaRPr lang="en-US" sz="1600" dirty="0" smtClean="0"/>
            </a:p>
            <a:p>
              <a:pPr marL="177800" indent="-177800">
                <a:buFont typeface="Arial"/>
                <a:buChar char="•"/>
              </a:pPr>
              <a:r>
                <a:rPr lang="en-US" sz="1600" dirty="0" err="1" smtClean="0"/>
                <a:t>Brukertest</a:t>
              </a:r>
              <a:endParaRPr lang="en-US" sz="1600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612308" y="3429003"/>
            <a:ext cx="3115072" cy="1831048"/>
            <a:chOff x="5364088" y="3429000"/>
            <a:chExt cx="3456384" cy="1728192"/>
          </a:xfrm>
        </p:grpSpPr>
        <p:sp>
          <p:nvSpPr>
            <p:cNvPr id="30" name="Rounded Rectangular Callout 29"/>
            <p:cNvSpPr/>
            <p:nvPr/>
          </p:nvSpPr>
          <p:spPr bwMode="auto">
            <a:xfrm flipV="1">
              <a:off x="5364088" y="3429000"/>
              <a:ext cx="3456384" cy="1728192"/>
            </a:xfrm>
            <a:prstGeom prst="wedgeRoundRectCallout">
              <a:avLst>
                <a:gd name="adj1" fmla="val -21378"/>
                <a:gd name="adj2" fmla="val 59029"/>
                <a:gd name="adj3" fmla="val 16667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487000" y="3460938"/>
              <a:ext cx="3050725" cy="14233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Testing </a:t>
              </a:r>
              <a:r>
                <a:rPr lang="en-US" dirty="0" err="1" smtClean="0"/>
                <a:t>og</a:t>
              </a:r>
              <a:r>
                <a:rPr lang="en-US" dirty="0" smtClean="0"/>
                <a:t> </a:t>
              </a:r>
              <a:r>
                <a:rPr lang="en-US" dirty="0" err="1" smtClean="0"/>
                <a:t>justering</a:t>
              </a:r>
              <a:endParaRPr lang="en-US" dirty="0" smtClean="0"/>
            </a:p>
            <a:p>
              <a:endParaRPr lang="en-US" sz="800" dirty="0" smtClean="0"/>
            </a:p>
            <a:p>
              <a:pPr marL="177800" indent="-177800">
                <a:buFont typeface="Arial"/>
                <a:buChar char="•"/>
              </a:pPr>
              <a:r>
                <a:rPr lang="en-US" sz="1600" dirty="0" err="1" smtClean="0"/>
                <a:t>Betatest</a:t>
              </a:r>
              <a:r>
                <a:rPr lang="en-US" sz="1600" dirty="0" smtClean="0"/>
                <a:t> </a:t>
              </a:r>
              <a:r>
                <a:rPr lang="en-US" sz="1600" dirty="0"/>
                <a:t>(</a:t>
              </a:r>
              <a:r>
                <a:rPr lang="en-US" sz="1600" dirty="0" err="1" smtClean="0"/>
                <a:t>nettredaktører</a:t>
              </a:r>
              <a:r>
                <a:rPr lang="en-US" sz="1600" dirty="0" smtClean="0"/>
                <a:t>)</a:t>
              </a:r>
            </a:p>
            <a:p>
              <a:pPr marL="177800" indent="-177800">
                <a:buFont typeface="Arial"/>
                <a:buChar char="•"/>
              </a:pPr>
              <a:r>
                <a:rPr lang="en-US" sz="1600" dirty="0" err="1" smtClean="0"/>
                <a:t>Brukertest</a:t>
              </a:r>
              <a:r>
                <a:rPr lang="en-US" sz="1600" dirty="0" smtClean="0"/>
                <a:t> (</a:t>
              </a:r>
              <a:r>
                <a:rPr lang="en-US" sz="1600" dirty="0" err="1" smtClean="0"/>
                <a:t>runde</a:t>
              </a:r>
              <a:r>
                <a:rPr lang="en-US" sz="1600" dirty="0" smtClean="0"/>
                <a:t> 2)</a:t>
              </a:r>
            </a:p>
            <a:p>
              <a:pPr marL="177800" indent="-177800">
                <a:buFont typeface="Arial"/>
                <a:buChar char="•"/>
              </a:pPr>
              <a:r>
                <a:rPr lang="en-US" sz="1600" dirty="0" err="1" smtClean="0"/>
                <a:t>Fintesting</a:t>
              </a:r>
              <a:r>
                <a:rPr lang="en-US" sz="1600" dirty="0" smtClean="0"/>
                <a:t> </a:t>
              </a:r>
              <a:r>
                <a:rPr lang="en-US" sz="1600" dirty="0" err="1"/>
                <a:t>på</a:t>
              </a:r>
              <a:r>
                <a:rPr lang="en-US" sz="1600" dirty="0"/>
                <a:t> </a:t>
              </a:r>
              <a:r>
                <a:rPr lang="en-US" sz="1600" dirty="0" err="1"/>
                <a:t>ulike</a:t>
              </a:r>
              <a:r>
                <a:rPr lang="en-US" sz="1600" dirty="0"/>
                <a:t> </a:t>
              </a:r>
              <a:r>
                <a:rPr lang="en-US" sz="1600" dirty="0" err="1" smtClean="0"/>
                <a:t>mobiler</a:t>
              </a:r>
              <a:endParaRPr lang="en-US" sz="1600" dirty="0" smtClean="0"/>
            </a:p>
            <a:p>
              <a:pPr marL="177800" indent="-177800">
                <a:buFont typeface="Arial"/>
                <a:buChar char="•"/>
              </a:pPr>
              <a:r>
                <a:rPr lang="en-US" sz="1600" dirty="0" err="1" smtClean="0"/>
                <a:t>Justeringer</a:t>
              </a:r>
              <a:endParaRPr lang="en-US" sz="160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02444" y="2276872"/>
            <a:ext cx="2592288" cy="976174"/>
            <a:chOff x="251520" y="2276872"/>
            <a:chExt cx="2592288" cy="976174"/>
          </a:xfrm>
        </p:grpSpPr>
        <p:sp>
          <p:nvSpPr>
            <p:cNvPr id="6" name="TextBox 5"/>
            <p:cNvSpPr txBox="1"/>
            <p:nvPr/>
          </p:nvSpPr>
          <p:spPr>
            <a:xfrm>
              <a:off x="251520" y="2780928"/>
              <a:ext cx="2592288" cy="472118"/>
            </a:xfrm>
            <a:prstGeom prst="chevr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1789" y="2276872"/>
              <a:ext cx="18670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4. </a:t>
              </a:r>
              <a:r>
                <a:rPr lang="en-US" dirty="0" err="1" smtClean="0"/>
                <a:t>kvartal</a:t>
              </a:r>
              <a:r>
                <a:rPr lang="en-US" dirty="0" smtClean="0"/>
                <a:t> 2012</a:t>
              </a:r>
              <a:endParaRPr lang="en-US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894732" y="2276872"/>
            <a:ext cx="2664296" cy="976174"/>
            <a:chOff x="2843808" y="2276872"/>
            <a:chExt cx="2520280" cy="976174"/>
          </a:xfrm>
        </p:grpSpPr>
        <p:sp>
          <p:nvSpPr>
            <p:cNvPr id="14" name="TextBox 13"/>
            <p:cNvSpPr txBox="1"/>
            <p:nvPr/>
          </p:nvSpPr>
          <p:spPr>
            <a:xfrm>
              <a:off x="2843808" y="2780928"/>
              <a:ext cx="2520280" cy="472118"/>
            </a:xfrm>
            <a:prstGeom prst="chevr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915816" y="2276872"/>
              <a:ext cx="166731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Januar</a:t>
              </a:r>
              <a:r>
                <a:rPr lang="en-US" dirty="0" smtClean="0"/>
                <a:t> - </a:t>
              </a:r>
              <a:r>
                <a:rPr lang="en-US" dirty="0" err="1" smtClean="0"/>
                <a:t>Juni</a:t>
              </a:r>
              <a:endParaRPr lang="en-US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542012" y="2276872"/>
            <a:ext cx="3384376" cy="976174"/>
            <a:chOff x="5364088" y="2276872"/>
            <a:chExt cx="2880320" cy="976174"/>
          </a:xfrm>
        </p:grpSpPr>
        <p:sp>
          <p:nvSpPr>
            <p:cNvPr id="15" name="TextBox 14"/>
            <p:cNvSpPr txBox="1"/>
            <p:nvPr/>
          </p:nvSpPr>
          <p:spPr>
            <a:xfrm>
              <a:off x="5364088" y="2780928"/>
              <a:ext cx="2880320" cy="472118"/>
            </a:xfrm>
            <a:prstGeom prst="chevr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436096" y="2276872"/>
              <a:ext cx="214674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Juni</a:t>
              </a:r>
              <a:r>
                <a:rPr lang="en-US" dirty="0" smtClean="0"/>
                <a:t> - </a:t>
              </a:r>
              <a:r>
                <a:rPr lang="en-US" dirty="0"/>
                <a:t>S</a:t>
              </a:r>
              <a:r>
                <a:rPr lang="en-US" dirty="0" smtClean="0"/>
                <a:t>eptember</a:t>
              </a:r>
              <a:endParaRPr lang="en-US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278316" y="2780928"/>
            <a:ext cx="648072" cy="472118"/>
          </a:xfrm>
          <a:prstGeom prst="chevron">
            <a:avLst/>
          </a:prstGeom>
          <a:solidFill>
            <a:srgbClr val="008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068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9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0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8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9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8153400" cy="1143000"/>
          </a:xfrm>
        </p:spPr>
        <p:txBody>
          <a:bodyPr/>
          <a:lstStyle/>
          <a:p>
            <a:r>
              <a:rPr lang="en-US" dirty="0" err="1" smtClean="0"/>
              <a:t>Formål</a:t>
            </a:r>
            <a:r>
              <a:rPr lang="en-US" dirty="0" smtClean="0"/>
              <a:t> </a:t>
            </a:r>
            <a:r>
              <a:rPr lang="en-US" dirty="0" smtClean="0"/>
              <a:t>for </a:t>
            </a:r>
            <a:r>
              <a:rPr lang="en-US" dirty="0" err="1" smtClean="0"/>
              <a:t>første</a:t>
            </a:r>
            <a:r>
              <a:rPr lang="en-US" dirty="0" smtClean="0"/>
              <a:t> </a:t>
            </a:r>
            <a:r>
              <a:rPr lang="en-US" dirty="0" err="1" smtClean="0"/>
              <a:t>brukertest</a:t>
            </a:r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51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Topp</a:t>
            </a:r>
            <a:r>
              <a:rPr lang="en-US" dirty="0" smtClean="0"/>
              <a:t> 5 </a:t>
            </a:r>
            <a:r>
              <a:rPr lang="en-US" dirty="0" err="1" smtClean="0"/>
              <a:t>brukeroppgaver</a:t>
            </a:r>
            <a:endParaRPr lang="en-US" dirty="0" smtClean="0"/>
          </a:p>
          <a:p>
            <a:pPr lvl="1"/>
            <a:r>
              <a:rPr lang="en-US" dirty="0" err="1"/>
              <a:t>Finne</a:t>
            </a:r>
            <a:r>
              <a:rPr lang="en-US" dirty="0"/>
              <a:t> et </a:t>
            </a:r>
            <a:r>
              <a:rPr lang="en-US" dirty="0" err="1" smtClean="0"/>
              <a:t>emne</a:t>
            </a:r>
            <a:endParaRPr lang="en-US" dirty="0" smtClean="0"/>
          </a:p>
          <a:p>
            <a:pPr lvl="1"/>
            <a:r>
              <a:rPr lang="en-US" dirty="0" err="1"/>
              <a:t>Finne</a:t>
            </a:r>
            <a:r>
              <a:rPr lang="en-US" dirty="0"/>
              <a:t> et </a:t>
            </a:r>
            <a:r>
              <a:rPr lang="en-US" dirty="0" smtClean="0"/>
              <a:t>program</a:t>
            </a:r>
          </a:p>
          <a:p>
            <a:pPr lvl="1"/>
            <a:r>
              <a:rPr lang="en-US" dirty="0" err="1"/>
              <a:t>Finne</a:t>
            </a:r>
            <a:r>
              <a:rPr lang="en-US" dirty="0"/>
              <a:t> </a:t>
            </a:r>
            <a:r>
              <a:rPr lang="en-US" dirty="0" smtClean="0"/>
              <a:t>person</a:t>
            </a:r>
          </a:p>
          <a:p>
            <a:pPr lvl="1"/>
            <a:r>
              <a:rPr lang="en-US" dirty="0" err="1"/>
              <a:t>Finne</a:t>
            </a:r>
            <a:r>
              <a:rPr lang="en-US" dirty="0"/>
              <a:t> </a:t>
            </a:r>
            <a:r>
              <a:rPr lang="en-US" dirty="0" err="1" smtClean="0"/>
              <a:t>enhet</a:t>
            </a:r>
            <a:endParaRPr lang="en-US" dirty="0" smtClean="0"/>
          </a:p>
          <a:p>
            <a:pPr lvl="1"/>
            <a:r>
              <a:rPr lang="en-US" dirty="0" err="1"/>
              <a:t>Finne</a:t>
            </a:r>
            <a:r>
              <a:rPr lang="en-US" dirty="0"/>
              <a:t> </a:t>
            </a:r>
            <a:r>
              <a:rPr lang="en-US" dirty="0" err="1"/>
              <a:t>kontaktinformasjon</a:t>
            </a:r>
            <a:endParaRPr lang="en-US" dirty="0"/>
          </a:p>
          <a:p>
            <a:r>
              <a:rPr lang="en-US" dirty="0" smtClean="0"/>
              <a:t>Nye </a:t>
            </a:r>
            <a:r>
              <a:rPr lang="en-US" dirty="0" err="1" smtClean="0"/>
              <a:t>navigasjonselementer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54646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/>
          <p:cNvSpPr>
            <a:spLocks noGrp="1"/>
          </p:cNvSpPr>
          <p:nvPr>
            <p:ph type="title"/>
          </p:nvPr>
        </p:nvSpPr>
        <p:spPr>
          <a:xfrm>
            <a:off x="990600" y="476672"/>
            <a:ext cx="8153400" cy="936104"/>
          </a:xfrm>
        </p:spPr>
        <p:txBody>
          <a:bodyPr/>
          <a:lstStyle/>
          <a:p>
            <a:r>
              <a:rPr lang="en-US" dirty="0" err="1" smtClean="0"/>
              <a:t>Testoppgavene</a:t>
            </a:r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340768"/>
            <a:ext cx="5400600" cy="530675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3851920" y="1340768"/>
            <a:ext cx="1584176" cy="5400600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0083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/>
          <p:cNvSpPr>
            <a:spLocks noGrp="1"/>
          </p:cNvSpPr>
          <p:nvPr>
            <p:ph type="title"/>
          </p:nvPr>
        </p:nvSpPr>
        <p:spPr>
          <a:xfrm>
            <a:off x="959931" y="908720"/>
            <a:ext cx="8153400" cy="936104"/>
          </a:xfrm>
        </p:spPr>
        <p:txBody>
          <a:bodyPr/>
          <a:lstStyle/>
          <a:p>
            <a:r>
              <a:rPr lang="en-US" dirty="0" err="1" smtClean="0"/>
              <a:t>Gjennomføring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testen</a:t>
            </a:r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114800"/>
          </a:xfrm>
        </p:spPr>
        <p:txBody>
          <a:bodyPr/>
          <a:lstStyle/>
          <a:p>
            <a:r>
              <a:rPr lang="en-US" dirty="0" err="1"/>
              <a:t>T</a:t>
            </a:r>
            <a:r>
              <a:rPr lang="en-US" dirty="0" err="1" smtClean="0"/>
              <a:t>estleder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observatør</a:t>
            </a:r>
            <a:endParaRPr lang="en-US" dirty="0" smtClean="0"/>
          </a:p>
          <a:p>
            <a:r>
              <a:rPr lang="en-US" dirty="0" err="1" smtClean="0"/>
              <a:t>Testet</a:t>
            </a:r>
            <a:r>
              <a:rPr lang="en-US" dirty="0" smtClean="0"/>
              <a:t> </a:t>
            </a:r>
            <a:r>
              <a:rPr lang="en-US" dirty="0" err="1" smtClean="0"/>
              <a:t>både</a:t>
            </a:r>
            <a:r>
              <a:rPr lang="en-US" dirty="0" smtClean="0"/>
              <a:t> </a:t>
            </a:r>
            <a:r>
              <a:rPr lang="en-US" dirty="0" err="1" smtClean="0"/>
              <a:t>studenter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ansatte</a:t>
            </a:r>
            <a:endParaRPr lang="en-US" dirty="0" smtClean="0"/>
          </a:p>
          <a:p>
            <a:pPr lvl="1"/>
            <a:r>
              <a:rPr lang="en-US" dirty="0" smtClean="0"/>
              <a:t>I </a:t>
            </a:r>
            <a:r>
              <a:rPr lang="en-US" dirty="0" err="1" smtClean="0"/>
              <a:t>kantina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UB for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få</a:t>
            </a:r>
            <a:r>
              <a:rPr lang="en-US" dirty="0" smtClean="0"/>
              <a:t> </a:t>
            </a:r>
            <a:r>
              <a:rPr lang="en-US" dirty="0" err="1" smtClean="0"/>
              <a:t>tak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studenter</a:t>
            </a:r>
            <a:endParaRPr lang="en-US" dirty="0" smtClean="0"/>
          </a:p>
          <a:p>
            <a:r>
              <a:rPr lang="en-US" dirty="0" smtClean="0"/>
              <a:t>Full </a:t>
            </a:r>
            <a:r>
              <a:rPr lang="en-US" dirty="0" err="1" smtClean="0"/>
              <a:t>versjon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løsningen</a:t>
            </a:r>
            <a:r>
              <a:rPr lang="en-US" dirty="0" smtClean="0"/>
              <a:t> </a:t>
            </a:r>
            <a:r>
              <a:rPr lang="en-US" dirty="0" err="1" smtClean="0"/>
              <a:t>tilgjengelig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testen</a:t>
            </a:r>
            <a:endParaRPr lang="en-US" dirty="0" smtClean="0"/>
          </a:p>
          <a:p>
            <a:r>
              <a:rPr lang="en-US" dirty="0" err="1" smtClean="0"/>
              <a:t>Belønning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testpersonene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Rectangle 2"/>
          <p:cNvSpPr/>
          <p:nvPr/>
        </p:nvSpPr>
        <p:spPr bwMode="auto">
          <a:xfrm>
            <a:off x="899592" y="1916832"/>
            <a:ext cx="7992888" cy="4464496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70000"/>
                </a:schemeClr>
              </a:gs>
              <a:gs pos="100000">
                <a:srgbClr val="000000"/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2996952"/>
            <a:ext cx="2808312" cy="311857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6918024" y="5699566"/>
            <a:ext cx="1549343" cy="287247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60" y="2991092"/>
            <a:ext cx="2777356" cy="339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980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/>
          <p:cNvSpPr>
            <a:spLocks noGrp="1"/>
          </p:cNvSpPr>
          <p:nvPr>
            <p:ph type="title"/>
          </p:nvPr>
        </p:nvSpPr>
        <p:spPr>
          <a:xfrm>
            <a:off x="959931" y="404664"/>
            <a:ext cx="8153400" cy="864096"/>
          </a:xfrm>
        </p:spPr>
        <p:txBody>
          <a:bodyPr/>
          <a:lstStyle/>
          <a:p>
            <a:r>
              <a:rPr lang="en-US" dirty="0" err="1" smtClean="0"/>
              <a:t>Resultater</a:t>
            </a:r>
            <a:r>
              <a:rPr lang="en-US" dirty="0" smtClean="0"/>
              <a:t> </a:t>
            </a:r>
            <a:r>
              <a:rPr lang="en-US" dirty="0" err="1" smtClean="0"/>
              <a:t>fra</a:t>
            </a:r>
            <a:r>
              <a:rPr lang="en-US" dirty="0" smtClean="0"/>
              <a:t> </a:t>
            </a:r>
            <a:r>
              <a:rPr lang="en-US" dirty="0" err="1" smtClean="0"/>
              <a:t>testen</a:t>
            </a:r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268760"/>
            <a:ext cx="4968552" cy="546858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971600" y="2636912"/>
            <a:ext cx="4824536" cy="2160240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1389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/>
          <p:cNvSpPr>
            <a:spLocks noGrp="1"/>
          </p:cNvSpPr>
          <p:nvPr>
            <p:ph type="title"/>
          </p:nvPr>
        </p:nvSpPr>
        <p:spPr>
          <a:xfrm>
            <a:off x="959931" y="1268760"/>
            <a:ext cx="8153400" cy="720080"/>
          </a:xfrm>
        </p:spPr>
        <p:txBody>
          <a:bodyPr/>
          <a:lstStyle/>
          <a:p>
            <a:r>
              <a:rPr lang="en-US" dirty="0" err="1" smtClean="0"/>
              <a:t>Våre</a:t>
            </a:r>
            <a:r>
              <a:rPr lang="en-US" dirty="0" smtClean="0"/>
              <a:t> </a:t>
            </a:r>
            <a:r>
              <a:rPr lang="en-US" dirty="0" err="1" smtClean="0"/>
              <a:t>beste</a:t>
            </a:r>
            <a:r>
              <a:rPr lang="en-US" dirty="0" smtClean="0"/>
              <a:t> tips for </a:t>
            </a:r>
            <a:r>
              <a:rPr lang="en-US" dirty="0" err="1" smtClean="0"/>
              <a:t>høyttenkningstester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114800"/>
          </a:xfrm>
        </p:spPr>
        <p:txBody>
          <a:bodyPr/>
          <a:lstStyle/>
          <a:p>
            <a:r>
              <a:rPr lang="en-US" dirty="0" err="1" smtClean="0"/>
              <a:t>Kjør</a:t>
            </a:r>
            <a:r>
              <a:rPr lang="en-US" dirty="0" smtClean="0"/>
              <a:t> </a:t>
            </a:r>
            <a:r>
              <a:rPr lang="en-US" dirty="0" err="1" smtClean="0"/>
              <a:t>alltid</a:t>
            </a:r>
            <a:r>
              <a:rPr lang="en-US" dirty="0" smtClean="0"/>
              <a:t> en </a:t>
            </a:r>
            <a:r>
              <a:rPr lang="en-US" dirty="0" err="1" smtClean="0"/>
              <a:t>pilottest</a:t>
            </a:r>
            <a:endParaRPr lang="en-US" dirty="0" smtClean="0"/>
          </a:p>
          <a:p>
            <a:r>
              <a:rPr lang="en-US" dirty="0" smtClean="0"/>
              <a:t>Ha et </a:t>
            </a:r>
            <a:r>
              <a:rPr lang="en-US" dirty="0" err="1" smtClean="0"/>
              <a:t>kort</a:t>
            </a:r>
            <a:r>
              <a:rPr lang="en-US" dirty="0" smtClean="0"/>
              <a:t> </a:t>
            </a:r>
            <a:r>
              <a:rPr lang="en-US" dirty="0" err="1" smtClean="0"/>
              <a:t>manus</a:t>
            </a:r>
            <a:r>
              <a:rPr lang="en-US" dirty="0" smtClean="0"/>
              <a:t> for </a:t>
            </a:r>
            <a:r>
              <a:rPr lang="en-US" dirty="0" err="1" smtClean="0"/>
              <a:t>det</a:t>
            </a:r>
            <a:r>
              <a:rPr lang="en-US" dirty="0" smtClean="0"/>
              <a:t> du </a:t>
            </a:r>
            <a:r>
              <a:rPr lang="en-US" dirty="0" err="1" smtClean="0"/>
              <a:t>skal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</a:t>
            </a:r>
            <a:r>
              <a:rPr lang="en-US" dirty="0" err="1" smtClean="0"/>
              <a:t>testperson</a:t>
            </a:r>
            <a:endParaRPr lang="en-US" dirty="0" smtClean="0"/>
          </a:p>
          <a:p>
            <a:r>
              <a:rPr lang="en-US" dirty="0" smtClean="0"/>
              <a:t>Si </a:t>
            </a:r>
            <a:r>
              <a:rPr lang="en-US" dirty="0" err="1" smtClean="0"/>
              <a:t>testoppgavene</a:t>
            </a:r>
            <a:r>
              <a:rPr lang="en-US" dirty="0" smtClean="0"/>
              <a:t>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samme</a:t>
            </a:r>
            <a:r>
              <a:rPr lang="en-US" dirty="0" smtClean="0"/>
              <a:t> </a:t>
            </a:r>
            <a:r>
              <a:rPr lang="en-US" dirty="0" err="1" smtClean="0"/>
              <a:t>måte</a:t>
            </a:r>
            <a:r>
              <a:rPr lang="en-US" dirty="0" smtClean="0"/>
              <a:t> </a:t>
            </a:r>
            <a:r>
              <a:rPr lang="en-US" dirty="0" err="1" smtClean="0"/>
              <a:t>hver</a:t>
            </a:r>
            <a:r>
              <a:rPr lang="en-US" dirty="0" smtClean="0"/>
              <a:t> gang</a:t>
            </a:r>
          </a:p>
          <a:p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viktigste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hva</a:t>
            </a:r>
            <a:r>
              <a:rPr lang="en-US" dirty="0" smtClean="0"/>
              <a:t> de </a:t>
            </a:r>
            <a:r>
              <a:rPr lang="en-US" dirty="0" err="1" smtClean="0"/>
              <a:t>gjør</a:t>
            </a:r>
            <a:r>
              <a:rPr lang="en-US" dirty="0" smtClean="0"/>
              <a:t>, </a:t>
            </a:r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err="1" smtClean="0"/>
              <a:t>hva</a:t>
            </a:r>
            <a:r>
              <a:rPr lang="en-US" dirty="0" smtClean="0"/>
              <a:t> de </a:t>
            </a:r>
            <a:r>
              <a:rPr lang="en-US" dirty="0" err="1" smtClean="0"/>
              <a:t>sier</a:t>
            </a:r>
            <a:endParaRPr lang="en-US" dirty="0" smtClean="0"/>
          </a:p>
          <a:p>
            <a:r>
              <a:rPr lang="en-US" dirty="0" smtClean="0"/>
              <a:t>La </a:t>
            </a:r>
            <a:r>
              <a:rPr lang="en-US" dirty="0" err="1" smtClean="0"/>
              <a:t>testoppgavene</a:t>
            </a:r>
            <a:r>
              <a:rPr lang="en-US" dirty="0" smtClean="0"/>
              <a:t> </a:t>
            </a:r>
            <a:r>
              <a:rPr lang="en-US" dirty="0" err="1" smtClean="0"/>
              <a:t>være</a:t>
            </a:r>
            <a:r>
              <a:rPr lang="en-US" dirty="0" smtClean="0"/>
              <a:t> </a:t>
            </a:r>
            <a:r>
              <a:rPr lang="en-US" dirty="0" err="1" smtClean="0"/>
              <a:t>reelle</a:t>
            </a:r>
            <a:r>
              <a:rPr lang="en-US" dirty="0" smtClean="0"/>
              <a:t> </a:t>
            </a:r>
            <a:r>
              <a:rPr lang="en-US" dirty="0" err="1" smtClean="0"/>
              <a:t>bruksoppgaver</a:t>
            </a:r>
            <a:endParaRPr lang="en-US" dirty="0" smtClean="0"/>
          </a:p>
          <a:p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err="1" smtClean="0"/>
              <a:t>styr</a:t>
            </a:r>
            <a:r>
              <a:rPr lang="en-US" dirty="0" smtClean="0"/>
              <a:t> </a:t>
            </a:r>
            <a:r>
              <a:rPr lang="en-US" dirty="0" err="1" smtClean="0"/>
              <a:t>brukerens</a:t>
            </a:r>
            <a:r>
              <a:rPr lang="en-US" dirty="0" smtClean="0"/>
              <a:t> </a:t>
            </a:r>
            <a:r>
              <a:rPr lang="en-US" dirty="0" err="1" smtClean="0"/>
              <a:t>oppmerksomhet</a:t>
            </a:r>
            <a:r>
              <a:rPr lang="en-US" dirty="0" smtClean="0"/>
              <a:t> under </a:t>
            </a:r>
            <a:r>
              <a:rPr lang="en-US" dirty="0" err="1" smtClean="0"/>
              <a:t>testen</a:t>
            </a:r>
            <a:r>
              <a:rPr lang="en-US" dirty="0" smtClean="0"/>
              <a:t> </a:t>
            </a:r>
            <a:r>
              <a:rPr lang="en-US" dirty="0" err="1" smtClean="0"/>
              <a:t>før</a:t>
            </a:r>
            <a:r>
              <a:rPr lang="en-US" dirty="0" smtClean="0"/>
              <a:t> du </a:t>
            </a:r>
            <a:r>
              <a:rPr lang="en-US" dirty="0" err="1" smtClean="0"/>
              <a:t>absolutt</a:t>
            </a:r>
            <a:r>
              <a:rPr lang="en-US" dirty="0" smtClean="0"/>
              <a:t> </a:t>
            </a:r>
            <a:r>
              <a:rPr lang="en-US" dirty="0" err="1" smtClean="0"/>
              <a:t>må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37949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Nå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vi </a:t>
            </a:r>
            <a:r>
              <a:rPr lang="en-US" dirty="0" err="1" smtClean="0"/>
              <a:t>testet</a:t>
            </a:r>
            <a:r>
              <a:rPr lang="en-US" dirty="0"/>
              <a:t> </a:t>
            </a:r>
            <a:r>
              <a:rPr lang="en-US" dirty="0" smtClean="0"/>
              <a:t>– </a:t>
            </a:r>
            <a:r>
              <a:rPr lang="en-US" dirty="0" err="1" smtClean="0"/>
              <a:t>nå</a:t>
            </a:r>
            <a:r>
              <a:rPr lang="en-US" dirty="0" smtClean="0"/>
              <a:t> </a:t>
            </a:r>
            <a:r>
              <a:rPr lang="en-US" dirty="0" err="1" smtClean="0"/>
              <a:t>bør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vel</a:t>
            </a:r>
            <a:r>
              <a:rPr lang="en-US" dirty="0" smtClean="0"/>
              <a:t> </a:t>
            </a:r>
            <a:r>
              <a:rPr lang="en-US" dirty="0" err="1" smtClean="0"/>
              <a:t>funke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2492896"/>
            <a:ext cx="4392488" cy="38152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7977" y="1844824"/>
            <a:ext cx="2319967" cy="2592288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 bwMode="auto">
          <a:xfrm>
            <a:off x="3491880" y="2492896"/>
            <a:ext cx="4032448" cy="3672408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6537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196753"/>
            <a:ext cx="5972897" cy="532859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1259632" y="3717032"/>
            <a:ext cx="2952328" cy="1656184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1196752"/>
            <a:ext cx="5937866" cy="547260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1200717" y="3311172"/>
            <a:ext cx="2808312" cy="216024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8" y="1196751"/>
            <a:ext cx="5975608" cy="55073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720080"/>
          </a:xfrm>
        </p:spPr>
        <p:txBody>
          <a:bodyPr/>
          <a:lstStyle/>
          <a:p>
            <a:r>
              <a:rPr lang="en-US" dirty="0" err="1" smtClean="0"/>
              <a:t>Eksempel</a:t>
            </a:r>
            <a:r>
              <a:rPr lang="en-US" dirty="0" smtClean="0"/>
              <a:t>: </a:t>
            </a:r>
            <a:r>
              <a:rPr lang="en-US" dirty="0" smtClean="0"/>
              <a:t>Mal-</a:t>
            </a:r>
            <a:r>
              <a:rPr lang="en-US" dirty="0" err="1" smtClean="0"/>
              <a:t>tekster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 flipV="1">
            <a:off x="2339752" y="4869160"/>
            <a:ext cx="2016224" cy="1944216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049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32656"/>
            <a:ext cx="7696200" cy="720080"/>
          </a:xfrm>
        </p:spPr>
        <p:txBody>
          <a:bodyPr/>
          <a:lstStyle/>
          <a:p>
            <a:r>
              <a:rPr lang="en-US" dirty="0" smtClean="0"/>
              <a:t>En </a:t>
            </a:r>
            <a:r>
              <a:rPr lang="en-US" dirty="0" err="1" smtClean="0"/>
              <a:t>mager</a:t>
            </a:r>
            <a:r>
              <a:rPr lang="en-US" dirty="0" smtClean="0"/>
              <a:t> </a:t>
            </a:r>
            <a:r>
              <a:rPr lang="en-US" dirty="0" err="1" smtClean="0"/>
              <a:t>trøst</a:t>
            </a:r>
            <a:r>
              <a:rPr lang="en-US" dirty="0" smtClean="0"/>
              <a:t>: Vi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ikke</a:t>
            </a:r>
            <a:r>
              <a:rPr lang="en-US" dirty="0" smtClean="0"/>
              <a:t> </a:t>
            </a:r>
            <a:r>
              <a:rPr lang="en-US" dirty="0" err="1" smtClean="0"/>
              <a:t>alene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268760"/>
            <a:ext cx="6825172" cy="525531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9219" y="1052736"/>
            <a:ext cx="7174400" cy="49615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592" y="1052736"/>
            <a:ext cx="6572247" cy="54178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7744" y="1340768"/>
            <a:ext cx="6260757" cy="520181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1720" y="1844824"/>
            <a:ext cx="6486999" cy="362627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7624" y="1268760"/>
            <a:ext cx="7603255" cy="523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830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/>
          <p:cNvSpPr>
            <a:spLocks noGrp="1"/>
          </p:cNvSpPr>
          <p:nvPr>
            <p:ph type="title"/>
          </p:nvPr>
        </p:nvSpPr>
        <p:spPr>
          <a:xfrm>
            <a:off x="959931" y="908720"/>
            <a:ext cx="8153400" cy="936104"/>
          </a:xfrm>
        </p:spPr>
        <p:txBody>
          <a:bodyPr/>
          <a:lstStyle/>
          <a:p>
            <a:r>
              <a:rPr lang="en-US" dirty="0" err="1" smtClean="0"/>
              <a:t>Tidlig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 smtClean="0"/>
              <a:t> </a:t>
            </a:r>
            <a:r>
              <a:rPr lang="en-US" dirty="0" err="1" smtClean="0"/>
              <a:t>designprosessen</a:t>
            </a:r>
            <a:r>
              <a:rPr lang="en-US" dirty="0" smtClean="0"/>
              <a:t>: </a:t>
            </a:r>
            <a:r>
              <a:rPr lang="en-US" dirty="0" err="1" smtClean="0"/>
              <a:t>Kartlegg</a:t>
            </a:r>
            <a:r>
              <a:rPr lang="en-US" dirty="0" smtClean="0"/>
              <a:t> de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skal</a:t>
            </a:r>
            <a:r>
              <a:rPr lang="en-US" dirty="0" smtClean="0"/>
              <a:t> </a:t>
            </a:r>
            <a:r>
              <a:rPr lang="en-US" dirty="0" err="1" smtClean="0"/>
              <a:t>forvalte</a:t>
            </a:r>
            <a:r>
              <a:rPr lang="en-US" dirty="0" smtClean="0"/>
              <a:t> </a:t>
            </a:r>
            <a:r>
              <a:rPr lang="en-US" dirty="0" err="1" smtClean="0"/>
              <a:t>løsningen</a:t>
            </a:r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114800"/>
          </a:xfrm>
        </p:spPr>
        <p:txBody>
          <a:bodyPr/>
          <a:lstStyle/>
          <a:p>
            <a:r>
              <a:rPr lang="en-US" dirty="0" err="1" smtClean="0"/>
              <a:t>Hvilke</a:t>
            </a:r>
            <a:r>
              <a:rPr lang="en-US" dirty="0" smtClean="0"/>
              <a:t> </a:t>
            </a:r>
            <a:r>
              <a:rPr lang="en-US" dirty="0" err="1" smtClean="0"/>
              <a:t>personer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Hva</a:t>
            </a:r>
            <a:r>
              <a:rPr lang="en-US" dirty="0" smtClean="0"/>
              <a:t> slags </a:t>
            </a:r>
            <a:r>
              <a:rPr lang="en-US" dirty="0" err="1" smtClean="0"/>
              <a:t>kompetanse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de?</a:t>
            </a:r>
          </a:p>
          <a:p>
            <a:r>
              <a:rPr lang="en-US" dirty="0" err="1" smtClean="0"/>
              <a:t>Hvor</a:t>
            </a:r>
            <a:r>
              <a:rPr lang="en-US" dirty="0" smtClean="0"/>
              <a:t> </a:t>
            </a:r>
            <a:r>
              <a:rPr lang="en-US" dirty="0" err="1" smtClean="0"/>
              <a:t>mye</a:t>
            </a:r>
            <a:r>
              <a:rPr lang="en-US" dirty="0"/>
              <a:t> </a:t>
            </a:r>
            <a:r>
              <a:rPr lang="en-US" dirty="0" err="1" smtClean="0"/>
              <a:t>tid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de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rådighet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Arbeidsprosesser</a:t>
            </a:r>
            <a:r>
              <a:rPr lang="en-US" dirty="0" smtClean="0"/>
              <a:t>, roller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rutiner</a:t>
            </a:r>
            <a:endParaRPr lang="en-US" dirty="0" smtClean="0"/>
          </a:p>
          <a:p>
            <a:r>
              <a:rPr lang="en-US" dirty="0" err="1" smtClean="0"/>
              <a:t>Vilje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evne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endring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7915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/>
          <p:cNvSpPr>
            <a:spLocks noGrp="1"/>
          </p:cNvSpPr>
          <p:nvPr>
            <p:ph type="title"/>
          </p:nvPr>
        </p:nvSpPr>
        <p:spPr>
          <a:xfrm>
            <a:off x="959931" y="908720"/>
            <a:ext cx="8153400" cy="936104"/>
          </a:xfrm>
        </p:spPr>
        <p:txBody>
          <a:bodyPr/>
          <a:lstStyle/>
          <a:p>
            <a:r>
              <a:rPr lang="en-US" dirty="0" err="1" smtClean="0"/>
              <a:t>Når</a:t>
            </a:r>
            <a:r>
              <a:rPr lang="en-US" dirty="0" smtClean="0"/>
              <a:t> du </a:t>
            </a:r>
            <a:r>
              <a:rPr lang="en-US" dirty="0" err="1" smtClean="0"/>
              <a:t>vurderer</a:t>
            </a:r>
            <a:r>
              <a:rPr lang="en-US" dirty="0" smtClean="0"/>
              <a:t> </a:t>
            </a:r>
            <a:r>
              <a:rPr lang="en-US" dirty="0" err="1" smtClean="0"/>
              <a:t>ulike</a:t>
            </a:r>
            <a:r>
              <a:rPr lang="en-US" dirty="0" smtClean="0"/>
              <a:t> alternative </a:t>
            </a:r>
            <a:r>
              <a:rPr lang="en-US" dirty="0" err="1" smtClean="0"/>
              <a:t>retninger</a:t>
            </a:r>
            <a:r>
              <a:rPr lang="en-US" dirty="0" smtClean="0"/>
              <a:t> for </a:t>
            </a:r>
            <a:r>
              <a:rPr lang="en-US" dirty="0" err="1" smtClean="0"/>
              <a:t>interaksjonsdesignet</a:t>
            </a:r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114800"/>
          </a:xfrm>
        </p:spPr>
        <p:txBody>
          <a:bodyPr/>
          <a:lstStyle/>
          <a:p>
            <a:r>
              <a:rPr lang="en-US" dirty="0" err="1" smtClean="0"/>
              <a:t>Vurder</a:t>
            </a:r>
            <a:r>
              <a:rPr lang="en-US" dirty="0" smtClean="0"/>
              <a:t> </a:t>
            </a:r>
            <a:r>
              <a:rPr lang="en-US" dirty="0" err="1" smtClean="0"/>
              <a:t>hvert</a:t>
            </a:r>
            <a:r>
              <a:rPr lang="en-US" dirty="0" smtClean="0"/>
              <a:t> </a:t>
            </a:r>
            <a:r>
              <a:rPr lang="en-US" dirty="0" err="1" smtClean="0"/>
              <a:t>alternativ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forhold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hva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vil</a:t>
            </a:r>
            <a:r>
              <a:rPr lang="en-US" dirty="0" smtClean="0"/>
              <a:t> </a:t>
            </a:r>
            <a:r>
              <a:rPr lang="en-US" dirty="0" err="1" smtClean="0"/>
              <a:t>kreve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organisasjonen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skal</a:t>
            </a:r>
            <a:r>
              <a:rPr lang="en-US" dirty="0" smtClean="0"/>
              <a:t> </a:t>
            </a:r>
            <a:r>
              <a:rPr lang="en-US" dirty="0" err="1" smtClean="0"/>
              <a:t>forvalte</a:t>
            </a:r>
            <a:r>
              <a:rPr lang="en-US" dirty="0" smtClean="0"/>
              <a:t> </a:t>
            </a:r>
            <a:r>
              <a:rPr lang="en-US" dirty="0" err="1" smtClean="0"/>
              <a:t>løsningen</a:t>
            </a:r>
            <a:endParaRPr lang="en-US" dirty="0" smtClean="0"/>
          </a:p>
          <a:p>
            <a:r>
              <a:rPr lang="en-US" dirty="0" err="1" smtClean="0"/>
              <a:t>Hvis</a:t>
            </a:r>
            <a:r>
              <a:rPr lang="en-US" dirty="0" smtClean="0"/>
              <a:t> </a:t>
            </a:r>
            <a:r>
              <a:rPr lang="en-US" dirty="0" err="1" smtClean="0"/>
              <a:t>retningen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velges</a:t>
            </a:r>
            <a:r>
              <a:rPr lang="en-US" dirty="0" smtClean="0"/>
              <a:t> </a:t>
            </a:r>
            <a:r>
              <a:rPr lang="en-US" dirty="0" err="1" smtClean="0"/>
              <a:t>krever</a:t>
            </a:r>
            <a:r>
              <a:rPr lang="en-US" dirty="0" smtClean="0"/>
              <a:t> </a:t>
            </a:r>
            <a:r>
              <a:rPr lang="en-US" dirty="0" err="1" smtClean="0"/>
              <a:t>endringer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organisasjonen</a:t>
            </a:r>
            <a:r>
              <a:rPr lang="en-US" dirty="0" smtClean="0"/>
              <a:t>, lag en plan </a:t>
            </a:r>
            <a:r>
              <a:rPr lang="en-US" dirty="0" err="1" smtClean="0"/>
              <a:t>sammen</a:t>
            </a:r>
            <a:r>
              <a:rPr lang="en-US" dirty="0" smtClean="0"/>
              <a:t> med </a:t>
            </a:r>
            <a:r>
              <a:rPr lang="en-US" dirty="0" err="1" smtClean="0"/>
              <a:t>kunden</a:t>
            </a:r>
            <a:r>
              <a:rPr lang="en-US" dirty="0" smtClean="0"/>
              <a:t> for de </a:t>
            </a:r>
            <a:r>
              <a:rPr lang="en-US" dirty="0" err="1" smtClean="0"/>
              <a:t>endringene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må</a:t>
            </a:r>
            <a:r>
              <a:rPr lang="en-US" dirty="0" smtClean="0"/>
              <a:t> </a:t>
            </a:r>
            <a:r>
              <a:rPr lang="en-US" dirty="0" err="1" smtClean="0"/>
              <a:t>gjøres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34811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Hjelp</a:t>
            </a:r>
            <a:r>
              <a:rPr lang="en-US" dirty="0" smtClean="0"/>
              <a:t> </a:t>
            </a:r>
            <a:r>
              <a:rPr lang="en-US" dirty="0" err="1" smtClean="0"/>
              <a:t>oss</a:t>
            </a:r>
            <a:r>
              <a:rPr lang="en-US" dirty="0" smtClean="0"/>
              <a:t> med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evaluere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 </a:t>
            </a:r>
            <a:r>
              <a:rPr lang="en-US" dirty="0" err="1" smtClean="0"/>
              <a:t>ønsker</a:t>
            </a:r>
            <a:r>
              <a:rPr lang="en-US" dirty="0" smtClean="0"/>
              <a:t>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levere</a:t>
            </a:r>
            <a:r>
              <a:rPr lang="en-US" dirty="0" smtClean="0"/>
              <a:t> </a:t>
            </a:r>
            <a:r>
              <a:rPr lang="en-US" b="1" dirty="0" err="1" smtClean="0"/>
              <a:t>bedre</a:t>
            </a:r>
            <a:r>
              <a:rPr lang="en-US" b="1" dirty="0" smtClean="0"/>
              <a:t> </a:t>
            </a:r>
            <a:r>
              <a:rPr lang="en-US" b="1" dirty="0" err="1" smtClean="0"/>
              <a:t>tjenester</a:t>
            </a:r>
            <a:r>
              <a:rPr lang="en-US" b="1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studenter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ansatte</a:t>
            </a:r>
            <a:endParaRPr lang="en-US" dirty="0" smtClean="0"/>
          </a:p>
          <a:p>
            <a:r>
              <a:rPr lang="en-US" dirty="0" smtClean="0"/>
              <a:t>Vi </a:t>
            </a:r>
            <a:r>
              <a:rPr lang="en-US" dirty="0" err="1" smtClean="0"/>
              <a:t>ønsker</a:t>
            </a:r>
            <a:r>
              <a:rPr lang="en-US" dirty="0" smtClean="0"/>
              <a:t> </a:t>
            </a:r>
            <a:r>
              <a:rPr lang="en-US" dirty="0" err="1" smtClean="0"/>
              <a:t>å</a:t>
            </a:r>
            <a:r>
              <a:rPr lang="en-US" dirty="0" smtClean="0"/>
              <a:t> </a:t>
            </a:r>
            <a:r>
              <a:rPr lang="en-US" dirty="0" err="1" smtClean="0"/>
              <a:t>lage</a:t>
            </a:r>
            <a:r>
              <a:rPr lang="en-US" dirty="0" smtClean="0"/>
              <a:t> de </a:t>
            </a:r>
            <a:r>
              <a:rPr lang="en-US" b="1" dirty="0" err="1" smtClean="0"/>
              <a:t>riktige</a:t>
            </a:r>
            <a:r>
              <a:rPr lang="en-US" b="1" dirty="0" smtClean="0"/>
              <a:t> </a:t>
            </a:r>
            <a:r>
              <a:rPr lang="en-US" b="1" dirty="0" err="1" smtClean="0"/>
              <a:t>tjenestene</a:t>
            </a:r>
            <a:r>
              <a:rPr lang="en-US" b="1" dirty="0"/>
              <a:t> </a:t>
            </a:r>
            <a:r>
              <a:rPr lang="en-US" dirty="0" smtClean="0"/>
              <a:t>– de </a:t>
            </a:r>
            <a:r>
              <a:rPr lang="en-US" dirty="0" err="1" smtClean="0"/>
              <a:t>som</a:t>
            </a:r>
            <a:r>
              <a:rPr lang="en-US" dirty="0" smtClean="0"/>
              <a:t> </a:t>
            </a:r>
            <a:r>
              <a:rPr lang="en-US" dirty="0" err="1" smtClean="0"/>
              <a:t>gir</a:t>
            </a:r>
            <a:r>
              <a:rPr lang="en-US" dirty="0" smtClean="0"/>
              <a:t> </a:t>
            </a:r>
            <a:r>
              <a:rPr lang="en-US" dirty="0" err="1" smtClean="0"/>
              <a:t>størst</a:t>
            </a:r>
            <a:r>
              <a:rPr lang="en-US" dirty="0" smtClean="0"/>
              <a:t> </a:t>
            </a:r>
            <a:r>
              <a:rPr lang="en-US" dirty="0" err="1" smtClean="0"/>
              <a:t>nytteverdi</a:t>
            </a:r>
            <a:r>
              <a:rPr lang="en-US" dirty="0" smtClean="0"/>
              <a:t> for </a:t>
            </a:r>
            <a:r>
              <a:rPr lang="en-US" dirty="0" err="1" smtClean="0"/>
              <a:t>dere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702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Akkurat</a:t>
            </a:r>
            <a:r>
              <a:rPr lang="en-US" dirty="0" smtClean="0"/>
              <a:t> </a:t>
            </a:r>
            <a:r>
              <a:rPr lang="en-US" dirty="0" err="1" smtClean="0"/>
              <a:t>nå</a:t>
            </a:r>
            <a:r>
              <a:rPr lang="en-US" dirty="0" smtClean="0"/>
              <a:t> jobber vi med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Kontinuerlig</a:t>
            </a:r>
            <a:r>
              <a:rPr lang="en-US" dirty="0"/>
              <a:t> </a:t>
            </a:r>
            <a:r>
              <a:rPr lang="en-US" dirty="0" err="1"/>
              <a:t>forbedring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nettsidene</a:t>
            </a:r>
            <a:endParaRPr lang="en-US" dirty="0"/>
          </a:p>
          <a:p>
            <a:r>
              <a:rPr lang="en-US" dirty="0" err="1" smtClean="0"/>
              <a:t>Bedre</a:t>
            </a:r>
            <a:r>
              <a:rPr lang="en-US" dirty="0" smtClean="0"/>
              <a:t> </a:t>
            </a:r>
            <a:r>
              <a:rPr lang="en-US" dirty="0" err="1" smtClean="0"/>
              <a:t>løsning</a:t>
            </a:r>
            <a:r>
              <a:rPr lang="en-US" dirty="0" smtClean="0"/>
              <a:t> for </a:t>
            </a:r>
            <a:r>
              <a:rPr lang="en-US" dirty="0" err="1" smtClean="0"/>
              <a:t>publisering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lyd</a:t>
            </a:r>
            <a:r>
              <a:rPr lang="en-US" dirty="0" smtClean="0"/>
              <a:t>/video</a:t>
            </a:r>
          </a:p>
          <a:p>
            <a:r>
              <a:rPr lang="en-US" dirty="0" err="1" smtClean="0"/>
              <a:t>Ny</a:t>
            </a:r>
            <a:r>
              <a:rPr lang="en-US" dirty="0" smtClean="0"/>
              <a:t> </a:t>
            </a:r>
            <a:r>
              <a:rPr lang="en-US" dirty="0" err="1" smtClean="0"/>
              <a:t>løsning</a:t>
            </a:r>
            <a:r>
              <a:rPr lang="en-US" dirty="0" smtClean="0"/>
              <a:t> for </a:t>
            </a:r>
            <a:r>
              <a:rPr lang="en-US" dirty="0" err="1" smtClean="0"/>
              <a:t>timeplaner</a:t>
            </a:r>
            <a:endParaRPr lang="en-US" dirty="0" smtClean="0"/>
          </a:p>
          <a:p>
            <a:r>
              <a:rPr lang="en-US" dirty="0" smtClean="0"/>
              <a:t>Min side/mine studier </a:t>
            </a:r>
          </a:p>
          <a:p>
            <a:pPr lvl="1"/>
            <a:r>
              <a:rPr lang="en-US" dirty="0" err="1" smtClean="0"/>
              <a:t>Ditt</a:t>
            </a:r>
            <a:r>
              <a:rPr lang="en-US" dirty="0" smtClean="0"/>
              <a:t> program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emner</a:t>
            </a:r>
            <a:endParaRPr lang="en-US" dirty="0" smtClean="0"/>
          </a:p>
          <a:p>
            <a:pPr lvl="1"/>
            <a:r>
              <a:rPr lang="en-US" dirty="0" smtClean="0"/>
              <a:t>Dine </a:t>
            </a:r>
            <a:r>
              <a:rPr lang="en-US" dirty="0" err="1" smtClean="0"/>
              <a:t>beskjeder</a:t>
            </a:r>
            <a:endParaRPr lang="en-US" dirty="0" smtClean="0"/>
          </a:p>
          <a:p>
            <a:pPr lvl="1"/>
            <a:r>
              <a:rPr lang="en-US" dirty="0" err="1" smtClean="0"/>
              <a:t>Personlig</a:t>
            </a:r>
            <a:r>
              <a:rPr lang="en-US" dirty="0" smtClean="0"/>
              <a:t> </a:t>
            </a:r>
            <a:r>
              <a:rPr lang="en-US" dirty="0" err="1" smtClean="0"/>
              <a:t>timeplan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47313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438141"/>
            <a:ext cx="6264696" cy="64862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3603" y="3286602"/>
            <a:ext cx="6262369" cy="355830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1115616" y="404664"/>
            <a:ext cx="6840760" cy="712879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848" y="404664"/>
            <a:ext cx="2664296" cy="1771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38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8124E-6 1.82786E-6 L 0.004 -1.39195 " pathEditMode="relative" rAng="0" ptsTypes="AA">
                                      <p:cBhvr>
                                        <p:cTn id="2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-69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</a:t>
            </a:r>
            <a:r>
              <a:rPr lang="en-US" dirty="0" err="1" smtClean="0"/>
              <a:t>ppgave</a:t>
            </a:r>
            <a:r>
              <a:rPr lang="en-US" dirty="0" smtClean="0"/>
              <a:t> – 10 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Ser</a:t>
            </a:r>
            <a:r>
              <a:rPr lang="en-US" dirty="0" smtClean="0"/>
              <a:t> </a:t>
            </a:r>
            <a:r>
              <a:rPr lang="en-US" dirty="0" err="1" smtClean="0"/>
              <a:t>dette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som</a:t>
            </a:r>
            <a:r>
              <a:rPr lang="en-US" dirty="0" smtClean="0"/>
              <a:t> en </a:t>
            </a:r>
            <a:r>
              <a:rPr lang="en-US" dirty="0" err="1" smtClean="0"/>
              <a:t>nyttig</a:t>
            </a:r>
            <a:r>
              <a:rPr lang="en-US" dirty="0" smtClean="0"/>
              <a:t> </a:t>
            </a:r>
            <a:r>
              <a:rPr lang="en-US" dirty="0" err="1" smtClean="0"/>
              <a:t>tjeneste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Hva</a:t>
            </a:r>
            <a:r>
              <a:rPr lang="en-US" dirty="0" smtClean="0"/>
              <a:t> </a:t>
            </a:r>
            <a:r>
              <a:rPr lang="en-US" dirty="0" err="1" smtClean="0"/>
              <a:t>fungerer</a:t>
            </a:r>
            <a:r>
              <a:rPr lang="en-US" dirty="0" smtClean="0"/>
              <a:t>, </a:t>
            </a:r>
            <a:r>
              <a:rPr lang="en-US" dirty="0" err="1" smtClean="0"/>
              <a:t>hva</a:t>
            </a:r>
            <a:r>
              <a:rPr lang="en-US" dirty="0" smtClean="0"/>
              <a:t> </a:t>
            </a:r>
            <a:r>
              <a:rPr lang="en-US" dirty="0" err="1" smtClean="0"/>
              <a:t>fungerer</a:t>
            </a:r>
            <a:r>
              <a:rPr lang="en-US" dirty="0" smtClean="0"/>
              <a:t> </a:t>
            </a:r>
            <a:r>
              <a:rPr lang="en-US" dirty="0" err="1" smtClean="0"/>
              <a:t>ikke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Hva</a:t>
            </a:r>
            <a:r>
              <a:rPr lang="en-US" dirty="0" smtClean="0"/>
              <a:t> </a:t>
            </a:r>
            <a:r>
              <a:rPr lang="en-US" dirty="0" err="1" smtClean="0"/>
              <a:t>annet</a:t>
            </a:r>
            <a:r>
              <a:rPr lang="en-US" dirty="0" smtClean="0"/>
              <a:t> </a:t>
            </a:r>
            <a:r>
              <a:rPr lang="en-US" dirty="0" err="1" smtClean="0"/>
              <a:t>bør</a:t>
            </a:r>
            <a:r>
              <a:rPr lang="en-US" dirty="0" smtClean="0"/>
              <a:t> en </a:t>
            </a:r>
            <a:r>
              <a:rPr lang="en-US" dirty="0" err="1" smtClean="0"/>
              <a:t>slik</a:t>
            </a:r>
            <a:r>
              <a:rPr lang="en-US" dirty="0" smtClean="0"/>
              <a:t> </a:t>
            </a:r>
            <a:r>
              <a:rPr lang="en-US" dirty="0" err="1" smtClean="0"/>
              <a:t>tjeneste</a:t>
            </a:r>
            <a:r>
              <a:rPr lang="en-US" dirty="0" smtClean="0"/>
              <a:t> </a:t>
            </a:r>
            <a:r>
              <a:rPr lang="en-US" dirty="0" err="1" smtClean="0"/>
              <a:t>inneholde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Skriv</a:t>
            </a:r>
            <a:r>
              <a:rPr lang="en-US" dirty="0" smtClean="0"/>
              <a:t> </a:t>
            </a:r>
            <a:r>
              <a:rPr lang="en-US" dirty="0" err="1" smtClean="0"/>
              <a:t>ned</a:t>
            </a:r>
            <a:r>
              <a:rPr lang="en-US" dirty="0" smtClean="0"/>
              <a:t> </a:t>
            </a:r>
            <a:r>
              <a:rPr lang="en-US" dirty="0" err="1" smtClean="0"/>
              <a:t>deres</a:t>
            </a:r>
            <a:r>
              <a:rPr lang="en-US" dirty="0" smtClean="0"/>
              <a:t> </a:t>
            </a:r>
            <a:r>
              <a:rPr lang="en-US" dirty="0" err="1" smtClean="0"/>
              <a:t>vurdering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send </a:t>
            </a:r>
            <a:r>
              <a:rPr lang="en-US" dirty="0" err="1" smtClean="0"/>
              <a:t>til</a:t>
            </a:r>
            <a:endParaRPr lang="en-US" dirty="0"/>
          </a:p>
          <a:p>
            <a:pPr lvl="1"/>
            <a:r>
              <a:rPr lang="en-US" dirty="0" err="1" smtClean="0"/>
              <a:t>tomm.eriksen@usit.uio.no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30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Videre</a:t>
            </a:r>
            <a:r>
              <a:rPr lang="en-US" dirty="0" smtClean="0"/>
              <a:t> </a:t>
            </a:r>
            <a:r>
              <a:rPr lang="en-US" dirty="0" err="1" smtClean="0"/>
              <a:t>samarbeid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901880" cy="4114800"/>
          </a:xfrm>
        </p:spPr>
        <p:txBody>
          <a:bodyPr/>
          <a:lstStyle/>
          <a:p>
            <a:r>
              <a:rPr lang="en-US" dirty="0" err="1" smtClean="0"/>
              <a:t>Siste</a:t>
            </a:r>
            <a:r>
              <a:rPr lang="en-US" dirty="0" smtClean="0"/>
              <a:t> del </a:t>
            </a:r>
            <a:r>
              <a:rPr lang="en-US" dirty="0" err="1" smtClean="0"/>
              <a:t>av</a:t>
            </a:r>
            <a:r>
              <a:rPr lang="en-US" dirty="0" smtClean="0"/>
              <a:t> en </a:t>
            </a:r>
            <a:r>
              <a:rPr lang="en-US" dirty="0" err="1" smtClean="0"/>
              <a:t>forelesning</a:t>
            </a:r>
            <a:endParaRPr lang="en-US" dirty="0" smtClean="0"/>
          </a:p>
          <a:p>
            <a:r>
              <a:rPr lang="en-US" dirty="0" err="1" smtClean="0"/>
              <a:t>Prosjekter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INF2260 </a:t>
            </a:r>
            <a:r>
              <a:rPr lang="en-US" dirty="0" err="1" smtClean="0"/>
              <a:t>til</a:t>
            </a:r>
            <a:r>
              <a:rPr lang="en-US" dirty="0" smtClean="0"/>
              <a:t> </a:t>
            </a:r>
            <a:r>
              <a:rPr lang="en-US" dirty="0" err="1" smtClean="0"/>
              <a:t>høsten</a:t>
            </a:r>
            <a:endParaRPr lang="en-US" dirty="0" smtClean="0"/>
          </a:p>
          <a:p>
            <a:r>
              <a:rPr lang="en-US" dirty="0" smtClean="0"/>
              <a:t>Andre </a:t>
            </a:r>
            <a:r>
              <a:rPr lang="en-US" dirty="0" err="1" smtClean="0"/>
              <a:t>spørsmål</a:t>
            </a:r>
            <a:r>
              <a:rPr lang="en-US" dirty="0" smtClean="0"/>
              <a:t> </a:t>
            </a:r>
            <a:r>
              <a:rPr lang="en-US" dirty="0" err="1" smtClean="0"/>
              <a:t>eller</a:t>
            </a:r>
            <a:r>
              <a:rPr lang="en-US" dirty="0" smtClean="0"/>
              <a:t> </a:t>
            </a:r>
            <a:r>
              <a:rPr lang="en-US" dirty="0" err="1" smtClean="0"/>
              <a:t>innspill</a:t>
            </a:r>
            <a:r>
              <a:rPr lang="en-US" dirty="0"/>
              <a:t> </a:t>
            </a:r>
            <a:r>
              <a:rPr lang="en-US" dirty="0" smtClean="0"/>
              <a:t>– ta </a:t>
            </a:r>
            <a:r>
              <a:rPr lang="en-US" dirty="0" err="1" smtClean="0"/>
              <a:t>kontakt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917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ヒラギノ角ゴ Pro W3" charset="0"/>
                <a:cs typeface="ヒラギノ角ゴ Pro W3" charset="0"/>
              </a:rPr>
              <a:t>Metode: Heuristisk evaluering</a:t>
            </a:r>
          </a:p>
        </p:txBody>
      </p:sp>
      <p:sp>
        <p:nvSpPr>
          <p:cNvPr id="51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Arial" charset="0"/>
                <a:ea typeface="ヒラギノ角ゴ Pro W3" charset="0"/>
                <a:cs typeface="ヒラギノ角ゴ Pro W3" charset="0"/>
              </a:rPr>
              <a:t>V</a:t>
            </a:r>
            <a:r>
              <a:rPr lang="nb-NO" dirty="0" smtClean="0">
                <a:latin typeface="Arial" charset="0"/>
                <a:ea typeface="ヒラギノ角ゴ Pro W3" charset="0"/>
                <a:cs typeface="ヒラギノ角ゴ Pro W3" charset="0"/>
              </a:rPr>
              <a:t>urdering </a:t>
            </a:r>
            <a:r>
              <a:rPr lang="nb-NO" dirty="0">
                <a:latin typeface="Arial" charset="0"/>
                <a:ea typeface="ヒラギノ角ゴ Pro W3" charset="0"/>
                <a:cs typeface="ヒラギノ角ゴ Pro W3" charset="0"/>
              </a:rPr>
              <a:t>av tjenesten med utgangspunkt i etablerte prinsipper for god brukervennlighet</a:t>
            </a:r>
          </a:p>
          <a:p>
            <a:r>
              <a:rPr lang="nb-NO" dirty="0" smtClean="0">
                <a:latin typeface="Arial" charset="0"/>
                <a:ea typeface="ヒラギノ角ゴ Pro W3" charset="0"/>
                <a:cs typeface="ヒラギノ角ゴ Pro W3" charset="0"/>
              </a:rPr>
              <a:t>Utført av et lite antall fagpersoner</a:t>
            </a:r>
            <a:endParaRPr lang="nb-NO" dirty="0">
              <a:latin typeface="Arial" charset="0"/>
              <a:ea typeface="ヒラギノ角ゴ Pro W3" charset="0"/>
              <a:cs typeface="ヒラギノ角ゴ Pro W3" charset="0"/>
            </a:endParaRPr>
          </a:p>
          <a:p>
            <a:r>
              <a:rPr lang="nb-NO" dirty="0">
                <a:latin typeface="Arial" charset="0"/>
                <a:ea typeface="ヒラギノ角ゴ Pro W3" charset="0"/>
                <a:cs typeface="ヒラギノ角ゴ Pro W3" charset="0"/>
              </a:rPr>
              <a:t>Enkelte ganger referert til som en ”ekspertevaluering”</a:t>
            </a:r>
          </a:p>
        </p:txBody>
      </p:sp>
    </p:spTree>
    <p:extLst>
      <p:ext uri="{BB962C8B-B14F-4D97-AF65-F5344CB8AC3E}">
        <p14:creationId xmlns:p14="http://schemas.microsoft.com/office/powerpoint/2010/main" val="395786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916113"/>
            <a:ext cx="2840038" cy="425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916113"/>
            <a:ext cx="2841625" cy="426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2768600" y="1916113"/>
            <a:ext cx="2863850" cy="4257675"/>
          </a:xfrm>
          <a:prstGeom prst="rect">
            <a:avLst/>
          </a:prstGeom>
          <a:solidFill>
            <a:schemeClr val="bg1">
              <a:lumMod val="85000"/>
              <a:alpha val="88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en-US"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148" name="Title 1"/>
          <p:cNvSpPr>
            <a:spLocks noGrp="1"/>
          </p:cNvSpPr>
          <p:nvPr>
            <p:ph type="title"/>
          </p:nvPr>
        </p:nvSpPr>
        <p:spPr>
          <a:xfrm>
            <a:off x="990600" y="620689"/>
            <a:ext cx="7685088" cy="1080120"/>
          </a:xfrm>
        </p:spPr>
        <p:txBody>
          <a:bodyPr/>
          <a:lstStyle/>
          <a:p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Jakob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Nielsens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 10 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prinsipper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 for design 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av</a:t>
            </a:r>
            <a:r>
              <a:rPr lang="en-US" dirty="0">
                <a:latin typeface="Arial" charset="0"/>
                <a:ea typeface="ヒラギノ角ゴ Pro W3" charset="0"/>
                <a:cs typeface="ヒラギノ角ゴ Pro W3" charset="0"/>
              </a:rPr>
              <a:t> </a:t>
            </a:r>
            <a:r>
              <a:rPr lang="en-US" dirty="0" err="1">
                <a:latin typeface="Arial" charset="0"/>
                <a:ea typeface="ヒラギノ角ゴ Pro W3" charset="0"/>
                <a:cs typeface="ヒラギノ角ゴ Pro W3" charset="0"/>
              </a:rPr>
              <a:t>brukergrensesnitt</a:t>
            </a:r>
            <a:endParaRPr lang="en-US" dirty="0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40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80000"/>
              </a:lnSpc>
              <a:buFontTx/>
              <a:buAutoNum type="arabicPeriod"/>
            </a:pPr>
            <a:r>
              <a:rPr lang="nb-NO" sz="2200" dirty="0">
                <a:latin typeface="Arial" charset="0"/>
                <a:ea typeface="ヒラギノ角ゴ Pro W3" charset="0"/>
                <a:cs typeface="ヒラギノ角ゴ Pro W3" charset="0"/>
              </a:rPr>
              <a:t>Responstid og synliggjøring av status</a:t>
            </a:r>
          </a:p>
          <a:p>
            <a:pPr marL="514350" indent="-514350">
              <a:lnSpc>
                <a:spcPct val="80000"/>
              </a:lnSpc>
              <a:buFontTx/>
              <a:buAutoNum type="arabicPeriod"/>
            </a:pPr>
            <a:r>
              <a:rPr lang="nb-NO" sz="2200" dirty="0">
                <a:latin typeface="Arial" charset="0"/>
                <a:ea typeface="ヒラギノ角ゴ Pro W3" charset="0"/>
                <a:cs typeface="ヒラギノ角ゴ Pro W3" charset="0"/>
              </a:rPr>
              <a:t>Snakk brukerens språk og følg virkelighetens konvensjoner</a:t>
            </a:r>
          </a:p>
          <a:p>
            <a:pPr marL="514350" indent="-514350">
              <a:lnSpc>
                <a:spcPct val="80000"/>
              </a:lnSpc>
              <a:buFontTx/>
              <a:buAutoNum type="arabicPeriod"/>
            </a:pPr>
            <a:r>
              <a:rPr lang="nb-NO" sz="2200" dirty="0">
                <a:latin typeface="Arial" charset="0"/>
                <a:ea typeface="ヒラギノ角ゴ Pro W3" charset="0"/>
                <a:cs typeface="ヒラギノ角ゴ Pro W3" charset="0"/>
              </a:rPr>
              <a:t>Brukerens kontroll og frihet</a:t>
            </a:r>
          </a:p>
          <a:p>
            <a:pPr marL="514350" indent="-514350">
              <a:lnSpc>
                <a:spcPct val="80000"/>
              </a:lnSpc>
              <a:buFontTx/>
              <a:buAutoNum type="arabicPeriod"/>
            </a:pPr>
            <a:r>
              <a:rPr lang="is-IS" sz="2200" dirty="0">
                <a:latin typeface="Arial" charset="0"/>
                <a:ea typeface="ヒラギノ角ゴ Pro W3" charset="0"/>
                <a:cs typeface="ヒラギノ角ゴ Pro W3" charset="0"/>
              </a:rPr>
              <a:t>Konsistens og standarder</a:t>
            </a:r>
          </a:p>
          <a:p>
            <a:pPr marL="514350" indent="-514350">
              <a:lnSpc>
                <a:spcPct val="80000"/>
              </a:lnSpc>
              <a:buFontTx/>
              <a:buAutoNum type="arabicPeriod"/>
            </a:pPr>
            <a:r>
              <a:rPr lang="nb-NO" sz="2200" dirty="0">
                <a:latin typeface="Arial" charset="0"/>
                <a:ea typeface="ヒラギノ角ゴ Pro W3" charset="0"/>
                <a:cs typeface="ヒラギノ角ゴ Pro W3" charset="0"/>
              </a:rPr>
              <a:t>Forebygging av feil</a:t>
            </a:r>
          </a:p>
          <a:p>
            <a:pPr marL="514350" indent="-514350">
              <a:lnSpc>
                <a:spcPct val="80000"/>
              </a:lnSpc>
              <a:buFontTx/>
              <a:buAutoNum type="arabicPeriod"/>
            </a:pPr>
            <a:r>
              <a:rPr lang="nb-NO" sz="2200" dirty="0">
                <a:latin typeface="Arial" charset="0"/>
                <a:ea typeface="ヒラギノ角ゴ Pro W3" charset="0"/>
                <a:cs typeface="ヒラギノ角ゴ Pro W3" charset="0"/>
              </a:rPr>
              <a:t>Gjenkjennelse fremfor avhengighet av hukommelse</a:t>
            </a:r>
          </a:p>
          <a:p>
            <a:pPr marL="514350" indent="-514350">
              <a:lnSpc>
                <a:spcPct val="80000"/>
              </a:lnSpc>
              <a:buFontTx/>
              <a:buAutoNum type="arabicPeriod"/>
            </a:pPr>
            <a:r>
              <a:rPr lang="nb-NO" sz="2200" dirty="0">
                <a:latin typeface="Arial" charset="0"/>
                <a:ea typeface="ヒラギノ角ゴ Pro W3" charset="0"/>
                <a:cs typeface="ヒラギノ角ゴ Pro W3" charset="0"/>
              </a:rPr>
              <a:t>Fleksibilitet og effektivitet i bruk</a:t>
            </a:r>
          </a:p>
          <a:p>
            <a:pPr marL="514350" indent="-514350">
              <a:lnSpc>
                <a:spcPct val="80000"/>
              </a:lnSpc>
              <a:buFontTx/>
              <a:buAutoNum type="arabicPeriod"/>
            </a:pPr>
            <a:r>
              <a:rPr lang="nb-NO" sz="2200" dirty="0">
                <a:latin typeface="Arial" charset="0"/>
                <a:ea typeface="ヒラギノ角ゴ Pro W3" charset="0"/>
                <a:cs typeface="ヒラギノ角ゴ Pro W3" charset="0"/>
              </a:rPr>
              <a:t>Estetisk og minimalistisk design, oversiktlighet og lesbarhet</a:t>
            </a:r>
          </a:p>
          <a:p>
            <a:pPr marL="514350" indent="-514350">
              <a:lnSpc>
                <a:spcPct val="80000"/>
              </a:lnSpc>
              <a:buFontTx/>
              <a:buAutoNum type="arabicPeriod"/>
            </a:pPr>
            <a:r>
              <a:rPr lang="nb-NO" sz="2200" dirty="0">
                <a:latin typeface="Arial" charset="0"/>
                <a:ea typeface="ヒラギノ角ゴ Pro W3" charset="0"/>
                <a:cs typeface="ヒラギノ角ゴ Pro W3" charset="0"/>
              </a:rPr>
              <a:t>Hjelp til å identifisere, diagnostisere og korrigere feil</a:t>
            </a:r>
          </a:p>
          <a:p>
            <a:pPr marL="514350" indent="-514350">
              <a:lnSpc>
                <a:spcPct val="80000"/>
              </a:lnSpc>
              <a:buFontTx/>
              <a:buAutoNum type="arabicPeriod"/>
            </a:pPr>
            <a:r>
              <a:rPr lang="nb-NO" sz="2200" dirty="0">
                <a:latin typeface="Arial" charset="0"/>
                <a:ea typeface="ヒラギノ角ゴ Pro W3" charset="0"/>
                <a:cs typeface="ヒラギノ角ゴ Pro W3" charset="0"/>
              </a:rPr>
              <a:t>Hjelp og dokumentasjon</a:t>
            </a:r>
          </a:p>
        </p:txBody>
      </p:sp>
    </p:spTree>
    <p:extLst>
      <p:ext uri="{BB962C8B-B14F-4D97-AF65-F5344CB8AC3E}">
        <p14:creationId xmlns:p14="http://schemas.microsoft.com/office/powerpoint/2010/main" val="870041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098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100000">
              <a:schemeClr val="bg1">
                <a:alpha val="70000"/>
              </a:schemeClr>
            </a:gs>
            <a:gs pos="100000">
              <a:srgbClr val="000000"/>
            </a:gs>
          </a:gsLst>
          <a:path path="circle">
            <a:fillToRect l="100000" t="100000"/>
          </a:path>
          <a:tileRect r="-100000" b="-100000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8174</TotalTime>
  <Words>2548</Words>
  <Application>Microsoft Macintosh PowerPoint</Application>
  <PresentationFormat>On-screen Show (4:3)</PresentationFormat>
  <Paragraphs>308</Paragraphs>
  <Slides>28</Slides>
  <Notes>28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Blank Presentation</vt:lpstr>
      <vt:lpstr>PowerPoint Presentation</vt:lpstr>
      <vt:lpstr>Hvem er vi?</vt:lpstr>
      <vt:lpstr>Hva jobber vi med?</vt:lpstr>
      <vt:lpstr>Noe av det vi har levert det siste året</vt:lpstr>
      <vt:lpstr>Hvilken testmetode skal jeg velge?</vt:lpstr>
      <vt:lpstr>Hvilke former for evaluering benytter vi?</vt:lpstr>
      <vt:lpstr>A/B-test</vt:lpstr>
      <vt:lpstr>A/B-test: Slik fungerer det</vt:lpstr>
      <vt:lpstr>A/B-tester: Resultater fra testen</vt:lpstr>
      <vt:lpstr>Usability test - høyttenkningstest</vt:lpstr>
      <vt:lpstr>Testing ved innføring av responsive nettsider</vt:lpstr>
      <vt:lpstr>Formål for første brukertest</vt:lpstr>
      <vt:lpstr>Testoppgavene</vt:lpstr>
      <vt:lpstr>Gjennomføring av testen</vt:lpstr>
      <vt:lpstr>Resultater fra testen</vt:lpstr>
      <vt:lpstr>Våre beste tips for høyttenkningstester </vt:lpstr>
      <vt:lpstr>Nå har vi testet – nå bør det vel funke?</vt:lpstr>
      <vt:lpstr>Eksempel: Mal-tekster</vt:lpstr>
      <vt:lpstr>En mager trøst: Vi er ikke alene</vt:lpstr>
      <vt:lpstr>Tidlig i designprosessen: Kartlegg de som skal forvalte løsningen</vt:lpstr>
      <vt:lpstr>Når du vurderer ulike alternative retninger for interaksjonsdesignet</vt:lpstr>
      <vt:lpstr>Hjelp oss med å evaluere </vt:lpstr>
      <vt:lpstr>Akkurat nå jobber vi med</vt:lpstr>
      <vt:lpstr>PowerPoint Presentation</vt:lpstr>
      <vt:lpstr>Oppgave – 10 min</vt:lpstr>
      <vt:lpstr>Videre samarbeid</vt:lpstr>
      <vt:lpstr>Metode: Heuristisk evaluering</vt:lpstr>
      <vt:lpstr>Jakob Nielsens 10 prinsipper for design av brukergrensesnitt</vt:lpstr>
    </vt:vector>
  </TitlesOfParts>
  <Manager/>
  <Company>Webseksjonen, USIT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Hvordan evaluerer vi på UiO?</dc:title>
  <dc:subject/>
  <dc:creator>Tomm Eriksen</dc:creator>
  <cp:keywords/>
  <dc:description/>
  <cp:lastModifiedBy>Tomm Eriksen</cp:lastModifiedBy>
  <cp:revision>1172</cp:revision>
  <cp:lastPrinted>2014-04-01T07:19:37Z</cp:lastPrinted>
  <dcterms:created xsi:type="dcterms:W3CDTF">2011-02-14T11:10:17Z</dcterms:created>
  <dcterms:modified xsi:type="dcterms:W3CDTF">2014-04-01T11:07:53Z</dcterms:modified>
  <cp:category/>
</cp:coreProperties>
</file>