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80" r:id="rId2"/>
    <p:sldId id="281" r:id="rId3"/>
    <p:sldId id="282" r:id="rId4"/>
    <p:sldId id="283" r:id="rId5"/>
    <p:sldId id="288" r:id="rId6"/>
    <p:sldId id="284" r:id="rId7"/>
    <p:sldId id="291" r:id="rId8"/>
    <p:sldId id="286" r:id="rId9"/>
    <p:sldId id="290" r:id="rId10"/>
    <p:sldId id="289" r:id="rId11"/>
    <p:sldId id="292" r:id="rId12"/>
    <p:sldId id="295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270" r:id="rId23"/>
    <p:sldId id="297" r:id="rId24"/>
    <p:sldId id="296" r:id="rId25"/>
    <p:sldId id="298" r:id="rId26"/>
  </p:sldIdLst>
  <p:sldSz cx="9144000" cy="5715000" type="screen16x10"/>
  <p:notesSz cx="6858000" cy="198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98"/>
    <p:restoredTop sz="81787"/>
  </p:normalViewPr>
  <p:slideViewPr>
    <p:cSldViewPr>
      <p:cViewPr varScale="1">
        <p:scale>
          <a:sx n="122" d="100"/>
          <a:sy n="122" d="100"/>
        </p:scale>
        <p:origin x="944" y="184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70" d="100"/>
        <a:sy n="170" d="100"/>
      </p:scale>
      <p:origin x="0" y="0"/>
    </p:cViewPr>
  </p:notesTextViewPr>
  <p:notesViewPr>
    <p:cSldViewPr>
      <p:cViewPr varScale="1">
        <p:scale>
          <a:sx n="250" d="100"/>
          <a:sy n="250" d="100"/>
        </p:scale>
        <p:origin x="160" y="-18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CA26FB2-06C0-4E1A-8652-67F803A5B0B2}" type="datetime1">
              <a:rPr lang="nb-NO" altLang="nb-NO"/>
              <a:pPr>
                <a:defRPr/>
              </a:pPr>
              <a:t>14.04.2021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6291333-8B08-4C36-952B-74E3CD8D48E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705611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1062608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AFE4266F-0816-944F-BD03-3129335C39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8680" y="3176588"/>
            <a:ext cx="5486400" cy="7794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6C4B02-6D7B-A540-A607-F4228B08BD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1881188"/>
            <a:ext cx="2971800" cy="100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D24FA2-C453-704F-BBD2-5EACADC2C1EC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9909527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062038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Presentere oss.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39996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062038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Finansiert</a:t>
            </a:r>
            <a:r>
              <a:rPr lang="en-GB" dirty="0"/>
              <a:t> </a:t>
            </a:r>
            <a:r>
              <a:rPr lang="en-GB" dirty="0" err="1"/>
              <a:t>gjennom</a:t>
            </a:r>
            <a:r>
              <a:rPr lang="en-GB" dirty="0"/>
              <a:t> </a:t>
            </a:r>
            <a:r>
              <a:rPr lang="en-GB" dirty="0" err="1"/>
              <a:t>porteføljemidler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to </a:t>
            </a:r>
            <a:r>
              <a:rPr lang="en-GB" dirty="0" err="1"/>
              <a:t>omganger</a:t>
            </a:r>
            <a:endParaRPr lang="en-GB" dirty="0"/>
          </a:p>
          <a:p>
            <a:r>
              <a:rPr lang="en-GB" dirty="0"/>
              <a:t>1.845.000 + 1.500.000</a:t>
            </a:r>
          </a:p>
          <a:p>
            <a:endParaRPr lang="en-GB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Grundig </a:t>
            </a:r>
            <a:r>
              <a:rPr lang="en-GB" dirty="0" err="1"/>
              <a:t>vurdering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alternative </a:t>
            </a:r>
            <a:r>
              <a:rPr lang="en-GB" dirty="0" err="1"/>
              <a:t>systemer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kunne</a:t>
            </a:r>
            <a:r>
              <a:rPr lang="en-GB" dirty="0"/>
              <a:t> </a:t>
            </a:r>
            <a:r>
              <a:rPr lang="en-GB" dirty="0" err="1"/>
              <a:t>dekke</a:t>
            </a:r>
            <a:r>
              <a:rPr lang="en-GB" dirty="0"/>
              <a:t> </a:t>
            </a:r>
            <a:r>
              <a:rPr lang="en-GB" dirty="0" err="1"/>
              <a:t>behovet</a:t>
            </a:r>
            <a:r>
              <a:rPr lang="en-GB" dirty="0"/>
              <a:t>, </a:t>
            </a:r>
            <a:r>
              <a:rPr lang="en-GB" dirty="0" err="1"/>
              <a:t>som</a:t>
            </a:r>
            <a:r>
              <a:rPr lang="en-GB" dirty="0"/>
              <a:t> Cristin, </a:t>
            </a:r>
            <a:r>
              <a:rPr lang="en-GB" dirty="0" err="1"/>
              <a:t>eReg</a:t>
            </a:r>
            <a:r>
              <a:rPr lang="en-GB" dirty="0"/>
              <a:t>, </a:t>
            </a:r>
            <a:r>
              <a:rPr lang="en-GB" dirty="0" err="1"/>
              <a:t>ForPro</a:t>
            </a:r>
            <a:r>
              <a:rPr lang="en-GB" dirty="0"/>
              <a:t>, </a:t>
            </a:r>
            <a:r>
              <a:rPr lang="en-GB" dirty="0" err="1"/>
              <a:t>Eutro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Forskningsdatabasen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FHI. </a:t>
            </a:r>
            <a:r>
              <a:rPr lang="en-GB" dirty="0" err="1"/>
              <a:t>Selv</a:t>
            </a:r>
            <a:r>
              <a:rPr lang="en-GB" dirty="0"/>
              <a:t> med </a:t>
            </a:r>
            <a:r>
              <a:rPr lang="en-GB" dirty="0" err="1"/>
              <a:t>enkle</a:t>
            </a:r>
            <a:r>
              <a:rPr lang="en-GB" dirty="0"/>
              <a:t> </a:t>
            </a:r>
            <a:r>
              <a:rPr lang="en-GB" dirty="0" err="1"/>
              <a:t>krav</a:t>
            </a:r>
            <a:r>
              <a:rPr lang="en-GB" dirty="0"/>
              <a:t> </a:t>
            </a:r>
            <a:r>
              <a:rPr lang="en-GB" dirty="0" err="1"/>
              <a:t>så</a:t>
            </a:r>
            <a:r>
              <a:rPr lang="en-GB" dirty="0"/>
              <a:t> </a:t>
            </a:r>
            <a:r>
              <a:rPr lang="en-GB" dirty="0" err="1"/>
              <a:t>dekket</a:t>
            </a:r>
            <a:r>
              <a:rPr lang="en-GB" dirty="0"/>
              <a:t> de 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behovene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skape</a:t>
            </a:r>
            <a:r>
              <a:rPr lang="en-GB" dirty="0"/>
              <a:t> </a:t>
            </a:r>
            <a:r>
              <a:rPr lang="en-GB" dirty="0" err="1"/>
              <a:t>oversikt</a:t>
            </a:r>
            <a:r>
              <a:rPr lang="en-GB" dirty="0"/>
              <a:t>. </a:t>
            </a:r>
            <a:r>
              <a:rPr lang="en-GB" dirty="0" err="1"/>
              <a:t>Behovene</a:t>
            </a:r>
            <a:r>
              <a:rPr lang="en-GB" dirty="0"/>
              <a:t> </a:t>
            </a:r>
            <a:r>
              <a:rPr lang="en-GB" dirty="0" err="1"/>
              <a:t>våre</a:t>
            </a:r>
            <a:r>
              <a:rPr lang="en-GB" dirty="0"/>
              <a:t> var </a:t>
            </a:r>
            <a:r>
              <a:rPr lang="en-GB" dirty="0" err="1"/>
              <a:t>drevet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tilsynsmyndighetene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at de </a:t>
            </a:r>
            <a:r>
              <a:rPr lang="en-GB" dirty="0" err="1"/>
              <a:t>ville</a:t>
            </a:r>
            <a:r>
              <a:rPr lang="en-GB" dirty="0"/>
              <a:t> be om </a:t>
            </a:r>
            <a:r>
              <a:rPr lang="en-GB" dirty="0" err="1"/>
              <a:t>ved</a:t>
            </a:r>
            <a:r>
              <a:rPr lang="en-GB" dirty="0"/>
              <a:t> et </a:t>
            </a:r>
            <a:r>
              <a:rPr lang="en-GB" dirty="0" err="1"/>
              <a:t>tilsyn</a:t>
            </a:r>
            <a:r>
              <a:rPr lang="en-GB" dirty="0"/>
              <a:t>. </a:t>
            </a:r>
            <a:r>
              <a:rPr lang="en-GB" dirty="0" err="1"/>
              <a:t>Hadde</a:t>
            </a:r>
            <a:r>
              <a:rPr lang="en-GB" dirty="0"/>
              <a:t> </a:t>
            </a:r>
            <a:r>
              <a:rPr lang="en-GB" dirty="0" err="1"/>
              <a:t>flere</a:t>
            </a:r>
            <a:r>
              <a:rPr lang="en-GB" dirty="0"/>
              <a:t> </a:t>
            </a:r>
            <a:r>
              <a:rPr lang="en-GB" dirty="0" err="1"/>
              <a:t>møter</a:t>
            </a:r>
            <a:r>
              <a:rPr lang="en-GB" dirty="0"/>
              <a:t> med </a:t>
            </a:r>
            <a:r>
              <a:rPr lang="en-GB" dirty="0" err="1"/>
              <a:t>bl.a</a:t>
            </a:r>
            <a:r>
              <a:rPr lang="en-GB" dirty="0"/>
              <a:t>. </a:t>
            </a:r>
            <a:r>
              <a:rPr lang="en-GB" dirty="0" err="1"/>
              <a:t>Datatilsynet</a:t>
            </a:r>
            <a:r>
              <a:rPr lang="en-GB" dirty="0"/>
              <a:t> </a:t>
            </a:r>
            <a:r>
              <a:rPr lang="en-GB" dirty="0" err="1"/>
              <a:t>hvor</a:t>
            </a:r>
            <a:r>
              <a:rPr lang="en-GB" dirty="0"/>
              <a:t> vi </a:t>
            </a:r>
            <a:r>
              <a:rPr lang="en-GB" dirty="0" err="1"/>
              <a:t>hadde</a:t>
            </a:r>
            <a:r>
              <a:rPr lang="en-GB" dirty="0"/>
              <a:t> </a:t>
            </a:r>
            <a:r>
              <a:rPr lang="en-GB" dirty="0" err="1"/>
              <a:t>dette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fokus</a:t>
            </a:r>
            <a:r>
              <a:rPr lang="en-GB" dirty="0"/>
              <a:t>. </a:t>
            </a:r>
          </a:p>
          <a:p>
            <a:endParaRPr lang="en-GB" dirty="0"/>
          </a:p>
          <a:p>
            <a:r>
              <a:rPr lang="en-GB" dirty="0" err="1"/>
              <a:t>Utviklet</a:t>
            </a:r>
            <a:r>
              <a:rPr lang="en-GB" dirty="0"/>
              <a:t> inhouse med </a:t>
            </a:r>
            <a:r>
              <a:rPr lang="en-GB" dirty="0" err="1"/>
              <a:t>tverrfaglig</a:t>
            </a:r>
            <a:r>
              <a:rPr lang="en-GB" dirty="0"/>
              <a:t> </a:t>
            </a:r>
            <a:r>
              <a:rPr lang="en-GB" dirty="0" err="1"/>
              <a:t>utviklingsteam</a:t>
            </a:r>
            <a:r>
              <a:rPr lang="en-GB" dirty="0"/>
              <a:t>, </a:t>
            </a:r>
            <a:r>
              <a:rPr lang="en-GB" dirty="0" err="1"/>
              <a:t>brukervennlighetsfokus</a:t>
            </a:r>
            <a:r>
              <a:rPr lang="en-GB" dirty="0"/>
              <a:t> med </a:t>
            </a:r>
            <a:r>
              <a:rPr lang="en-GB" dirty="0" err="1"/>
              <a:t>flere</a:t>
            </a:r>
            <a:r>
              <a:rPr lang="en-GB" dirty="0"/>
              <a:t> </a:t>
            </a:r>
            <a:r>
              <a:rPr lang="en-GB" dirty="0" err="1"/>
              <a:t>runder</a:t>
            </a:r>
            <a:r>
              <a:rPr lang="en-GB" dirty="0"/>
              <a:t> med </a:t>
            </a:r>
            <a:r>
              <a:rPr lang="en-GB" dirty="0" err="1"/>
              <a:t>brukertesting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justering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løsning</a:t>
            </a:r>
            <a:r>
              <a:rPr lang="en-GB" dirty="0"/>
              <a:t>. </a:t>
            </a:r>
            <a:r>
              <a:rPr lang="en-GB" dirty="0" err="1"/>
              <a:t>Viktig</a:t>
            </a:r>
            <a:r>
              <a:rPr lang="en-GB" dirty="0"/>
              <a:t> at </a:t>
            </a:r>
            <a:r>
              <a:rPr lang="en-GB" dirty="0" err="1"/>
              <a:t>skjemaet</a:t>
            </a:r>
            <a:r>
              <a:rPr lang="en-GB" dirty="0"/>
              <a:t> var </a:t>
            </a:r>
            <a:r>
              <a:rPr lang="en-GB" dirty="0" err="1"/>
              <a:t>så</a:t>
            </a:r>
            <a:r>
              <a:rPr lang="en-GB" dirty="0"/>
              <a:t> </a:t>
            </a:r>
            <a:r>
              <a:rPr lang="en-GB" dirty="0" err="1"/>
              <a:t>forståelig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mulig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minimere</a:t>
            </a:r>
            <a:r>
              <a:rPr lang="en-GB" dirty="0"/>
              <a:t> </a:t>
            </a:r>
            <a:r>
              <a:rPr lang="en-GB" dirty="0" err="1"/>
              <a:t>arbeid</a:t>
            </a:r>
            <a:r>
              <a:rPr lang="en-GB" dirty="0"/>
              <a:t> for </a:t>
            </a:r>
            <a:r>
              <a:rPr lang="en-GB" dirty="0" err="1"/>
              <a:t>forskeren</a:t>
            </a:r>
            <a:r>
              <a:rPr lang="en-GB" dirty="0"/>
              <a:t>,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sikre</a:t>
            </a:r>
            <a:r>
              <a:rPr lang="en-GB" dirty="0"/>
              <a:t> data med </a:t>
            </a:r>
            <a:r>
              <a:rPr lang="en-GB" dirty="0" err="1"/>
              <a:t>høy</a:t>
            </a:r>
            <a:r>
              <a:rPr lang="en-GB" dirty="0"/>
              <a:t> </a:t>
            </a:r>
            <a:r>
              <a:rPr lang="en-GB" dirty="0" err="1"/>
              <a:t>kvalitet</a:t>
            </a:r>
            <a:r>
              <a:rPr lang="en-GB" dirty="0"/>
              <a:t>.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 err="1"/>
              <a:t>Obligatorisk</a:t>
            </a:r>
            <a:r>
              <a:rPr lang="en-GB" dirty="0"/>
              <a:t> for alle </a:t>
            </a:r>
            <a:r>
              <a:rPr lang="en-GB" dirty="0" err="1"/>
              <a:t>prosjekter</a:t>
            </a:r>
            <a:r>
              <a:rPr lang="en-GB" dirty="0"/>
              <a:t> </a:t>
            </a:r>
            <a:r>
              <a:rPr lang="en-GB" dirty="0" err="1"/>
              <a:t>ved</a:t>
            </a:r>
            <a:r>
              <a:rPr lang="en-GB" dirty="0"/>
              <a:t> </a:t>
            </a:r>
            <a:r>
              <a:rPr lang="en-GB" dirty="0" err="1"/>
              <a:t>enkelte</a:t>
            </a:r>
            <a:r>
              <a:rPr lang="en-GB" dirty="0"/>
              <a:t> </a:t>
            </a:r>
            <a:r>
              <a:rPr lang="en-GB" dirty="0" err="1"/>
              <a:t>fakulteter</a:t>
            </a:r>
            <a:r>
              <a:rPr lang="en-GB" dirty="0"/>
              <a:t>, </a:t>
            </a:r>
            <a:r>
              <a:rPr lang="en-GB" dirty="0" err="1"/>
              <a:t>kun</a:t>
            </a:r>
            <a:r>
              <a:rPr lang="en-GB" dirty="0"/>
              <a:t> for </a:t>
            </a:r>
            <a:r>
              <a:rPr lang="en-GB" dirty="0" err="1"/>
              <a:t>utvalgte</a:t>
            </a:r>
            <a:r>
              <a:rPr lang="en-GB" dirty="0"/>
              <a:t> </a:t>
            </a:r>
            <a:r>
              <a:rPr lang="en-GB" dirty="0" err="1"/>
              <a:t>prosjekter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andre</a:t>
            </a:r>
            <a:r>
              <a:rPr lang="en-GB" dirty="0"/>
              <a:t> </a:t>
            </a:r>
          </a:p>
          <a:p>
            <a:r>
              <a:rPr lang="en-NO" dirty="0"/>
              <a:t>Laget med standard konsepter </a:t>
            </a:r>
            <a:r>
              <a:rPr lang="en-GB" dirty="0" err="1"/>
              <a:t>i</a:t>
            </a:r>
            <a:r>
              <a:rPr lang="en-GB" dirty="0"/>
              <a:t> Vortex, </a:t>
            </a:r>
            <a:r>
              <a:rPr lang="en-GB" dirty="0" err="1"/>
              <a:t>dokumentmaler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skreddersydde</a:t>
            </a:r>
            <a:r>
              <a:rPr lang="en-GB" dirty="0"/>
              <a:t> </a:t>
            </a:r>
            <a:r>
              <a:rPr lang="en-GB" dirty="0" err="1"/>
              <a:t>opplistinger</a:t>
            </a:r>
            <a:r>
              <a:rPr lang="en-GB" dirty="0"/>
              <a:t> </a:t>
            </a:r>
            <a:r>
              <a:rPr lang="en-GB" dirty="0" err="1"/>
              <a:t>tilsvarende</a:t>
            </a:r>
            <a:r>
              <a:rPr lang="en-GB" dirty="0"/>
              <a:t> vi </a:t>
            </a:r>
            <a:r>
              <a:rPr lang="en-GB" dirty="0" err="1"/>
              <a:t>gjør</a:t>
            </a:r>
            <a:r>
              <a:rPr lang="en-GB" dirty="0"/>
              <a:t> for </a:t>
            </a:r>
            <a:r>
              <a:rPr lang="en-GB" dirty="0" err="1"/>
              <a:t>studieprogrammer</a:t>
            </a:r>
            <a:r>
              <a:rPr lang="en-GB" dirty="0"/>
              <a:t>, </a:t>
            </a:r>
            <a:r>
              <a:rPr lang="en-GB" dirty="0" err="1"/>
              <a:t>emner</a:t>
            </a:r>
            <a:r>
              <a:rPr lang="en-GB" dirty="0"/>
              <a:t>, etc. 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57582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50638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062038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Fragmentering av lagringsløsninger, dropbox, Office 365, Google Drive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tillegg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tradisjonelle</a:t>
            </a:r>
            <a:r>
              <a:rPr lang="en-GB" dirty="0"/>
              <a:t> </a:t>
            </a:r>
            <a:r>
              <a:rPr lang="en-GB" dirty="0" err="1"/>
              <a:t>løsningene</a:t>
            </a:r>
            <a:r>
              <a:rPr lang="en-GB" dirty="0"/>
              <a:t>.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24FA2-C453-704F-BBD2-5EACADC2C1EC}" type="slidenum">
              <a:rPr lang="en-NO" smtClean="0"/>
              <a:t>5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70943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062038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21647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062038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Starter med at brukeren får en e-post. </a:t>
            </a:r>
          </a:p>
          <a:p>
            <a:endParaRPr lang="en-NO" dirty="0"/>
          </a:p>
          <a:p>
            <a:r>
              <a:rPr lang="en-NO" dirty="0"/>
              <a:t>Også mulig å knytte et allerede registrert Forskpro-prosjekt til NSD, slik at data hentes derfra isteden for manuell utfylling. </a:t>
            </a:r>
          </a:p>
          <a:p>
            <a:endParaRPr lang="en-NO" dirty="0"/>
          </a:p>
          <a:p>
            <a:r>
              <a:rPr lang="en-NO" dirty="0"/>
              <a:t>Siden prosjektet behandler personopplysninger så dukker det opp en egen fane for godkjenninger.</a:t>
            </a:r>
          </a:p>
          <a:p>
            <a:endParaRPr lang="en-NO" dirty="0"/>
          </a:p>
          <a:p>
            <a:r>
              <a:rPr lang="en-NO" dirty="0"/>
              <a:t>Bruker er logget inn, og har naturlig nok tilgang til eget prosjekt, kan derfor se vedlegg.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24FA2-C453-704F-BBD2-5EACADC2C1EC}" type="slidenum">
              <a:rPr lang="en-NO" smtClean="0"/>
              <a:t>9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730213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r>
              <a:rPr lang="en-NO" sz="1000" dirty="0"/>
              <a:t>Forsiden</a:t>
            </a:r>
          </a:p>
          <a:p>
            <a:pPr lvl="1"/>
            <a:r>
              <a:rPr lang="en-NO" sz="1000" dirty="0"/>
              <a:t>Bla på enheter</a:t>
            </a:r>
          </a:p>
          <a:p>
            <a:pPr lvl="1"/>
            <a:r>
              <a:rPr lang="en-NO" sz="1000" dirty="0"/>
              <a:t>Søkefelt</a:t>
            </a:r>
          </a:p>
          <a:p>
            <a:pPr lvl="1"/>
            <a:r>
              <a:rPr lang="en-NO" sz="1000" dirty="0"/>
              <a:t>Liste av prosjekter med sorteringer</a:t>
            </a:r>
          </a:p>
          <a:p>
            <a:r>
              <a:rPr lang="en-NO" sz="1000" dirty="0"/>
              <a:t>Gå til psykologisk institutt</a:t>
            </a:r>
          </a:p>
          <a:p>
            <a:pPr lvl="1"/>
            <a:r>
              <a:rPr lang="en-NO" sz="1000" dirty="0"/>
              <a:t>Gå inn på filtre og velg</a:t>
            </a:r>
          </a:p>
          <a:p>
            <a:pPr lvl="2"/>
            <a:r>
              <a:rPr lang="en-NO" sz="1000" dirty="0"/>
              <a:t>Phd-prosjekt</a:t>
            </a:r>
          </a:p>
          <a:p>
            <a:pPr lvl="2"/>
            <a:r>
              <a:rPr lang="en-NO" sz="1000" dirty="0"/>
              <a:t>Helsefaglig</a:t>
            </a:r>
          </a:p>
          <a:p>
            <a:pPr lvl="2"/>
            <a:r>
              <a:rPr lang="en-NO" sz="1000" dirty="0"/>
              <a:t>Pågående</a:t>
            </a:r>
          </a:p>
          <a:p>
            <a:r>
              <a:rPr lang="en-NO" sz="1000" dirty="0"/>
              <a:t>Søk etter “lillehammer”</a:t>
            </a:r>
          </a:p>
          <a:p>
            <a:pPr lvl="1"/>
            <a:r>
              <a:rPr lang="en-NO" sz="1000" dirty="0"/>
              <a:t>Gå ned til vedlegg og godkjenninger og opp til “logg inn”-knappen</a:t>
            </a:r>
          </a:p>
          <a:p>
            <a:endParaRPr lang="en-NO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204375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Oppgaver er hentet fra Kvalitetssystem</a:t>
            </a:r>
            <a:r>
              <a:rPr lang="nb-NO" baseline="0" dirty="0"/>
              <a:t> for medisinsk og helsefaglig forskning. Fordi </a:t>
            </a:r>
            <a:r>
              <a:rPr lang="nb-NO" baseline="0" dirty="0" err="1"/>
              <a:t>Forskpro</a:t>
            </a:r>
            <a:r>
              <a:rPr lang="nb-NO" baseline="0" dirty="0"/>
              <a:t> nå benyttes for alle prosjekter, bortsett fra dyreforsøk, vil eksempelvis punktene om </a:t>
            </a:r>
            <a:r>
              <a:rPr lang="nb-NO" baseline="0" dirty="0" err="1"/>
              <a:t>forskningsbiobanker</a:t>
            </a:r>
            <a:r>
              <a:rPr lang="nb-NO" baseline="0" dirty="0"/>
              <a:t> og forsikring ikke være relevant for alle ledere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5E8E05E-0B3B-DC45-A447-8D65331DC10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5896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Leders oppfølging av oppgavene 1-5 er anbefalt fremgangsmåte og det kan være at enkelte enheter benytter</a:t>
            </a:r>
            <a:r>
              <a:rPr lang="nb-NO" baseline="0" dirty="0"/>
              <a:t> </a:t>
            </a:r>
            <a:r>
              <a:rPr lang="nb-NO" baseline="0" dirty="0" err="1"/>
              <a:t>Forskpro</a:t>
            </a:r>
            <a:r>
              <a:rPr lang="nb-NO" baseline="0" dirty="0"/>
              <a:t> til oppfølging av forskningsprosjekter på andre måter.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5E8E05E-0B3B-DC45-A447-8D65331DC10E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2747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Prosjektleders oppgaver er beskrevet</a:t>
            </a:r>
            <a:r>
              <a:rPr lang="nb-NO" baseline="0" dirty="0"/>
              <a:t> i kvalitetssystem for medisinsk og helsefaglig forskning og skal benytte rutine 2 i kvalitetssystemet for prosjekter med REK-godkjenning. Når det gjelder forskning etter annet regelverk enn helseforskningsloven er ikke prosjektleders oppgaver beskrevet i lov og forskrift, men i UiOs interne retningslinjer som presenteres på UiOs nettside: https://www.uio.no/for-ansatte/arbeidsstotte/fa/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5E8E05E-0B3B-DC45-A447-8D65331DC10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7573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Eksempel: Dialog mellom forskningsgrupper og ledere om forskningsprosjekter</a:t>
            </a:r>
            <a:r>
              <a:rPr lang="nb-NO" baseline="0" dirty="0"/>
              <a:t> og innhenting av råd fra UiOs forskerstøtte.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5E8E05E-0B3B-DC45-A447-8D65331DC10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9730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5E8E05E-0B3B-DC45-A447-8D65331DC10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6170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062038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Planer for videreutvikling høsten 2021, legger planer og budsjettet denne våren. Antagelig på samme nivå som tidligere runder.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24FA2-C453-704F-BBD2-5EACADC2C1EC}" type="slidenum">
              <a:rPr lang="en-NO" smtClean="0"/>
              <a:t>24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4386230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062038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Middels</a:t>
            </a:r>
            <a:r>
              <a:rPr lang="en-GB" dirty="0"/>
              <a:t>/</a:t>
            </a:r>
            <a:r>
              <a:rPr lang="en-GB" dirty="0" err="1"/>
              <a:t>stort</a:t>
            </a:r>
            <a:r>
              <a:rPr lang="en-GB" dirty="0"/>
              <a:t> </a:t>
            </a:r>
            <a:r>
              <a:rPr lang="en-GB" dirty="0" err="1"/>
              <a:t>nettsted</a:t>
            </a:r>
            <a:r>
              <a:rPr lang="en-GB" dirty="0"/>
              <a:t> 120k/200k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året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drift/</a:t>
            </a:r>
            <a:r>
              <a:rPr lang="en-GB" dirty="0" err="1"/>
              <a:t>forvaltning</a:t>
            </a:r>
            <a:r>
              <a:rPr lang="en-GB" dirty="0"/>
              <a:t> </a:t>
            </a:r>
            <a:r>
              <a:rPr lang="en-GB" dirty="0" err="1"/>
              <a:t>avhengig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antall</a:t>
            </a:r>
            <a:r>
              <a:rPr lang="en-GB" dirty="0"/>
              <a:t> </a:t>
            </a:r>
            <a:r>
              <a:rPr lang="en-GB" dirty="0" err="1"/>
              <a:t>ansatte</a:t>
            </a:r>
            <a:r>
              <a:rPr lang="en-GB" dirty="0"/>
              <a:t>/</a:t>
            </a:r>
            <a:r>
              <a:rPr lang="en-GB" dirty="0" err="1"/>
              <a:t>publisister</a:t>
            </a:r>
            <a:r>
              <a:rPr lang="en-GB" dirty="0"/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Avhengig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midler</a:t>
            </a:r>
            <a:r>
              <a:rPr lang="en-GB" dirty="0"/>
              <a:t> </a:t>
            </a:r>
            <a:r>
              <a:rPr lang="en-GB" dirty="0" err="1"/>
              <a:t>digitaliseringstyret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etableringsfase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kunne</a:t>
            </a:r>
            <a:r>
              <a:rPr lang="en-GB" dirty="0"/>
              <a:t> </a:t>
            </a:r>
            <a:r>
              <a:rPr lang="en-GB" dirty="0" err="1"/>
              <a:t>bygge</a:t>
            </a:r>
            <a:r>
              <a:rPr lang="en-GB" dirty="0"/>
              <a:t> </a:t>
            </a:r>
            <a:r>
              <a:rPr lang="en-GB" dirty="0" err="1"/>
              <a:t>opp</a:t>
            </a:r>
            <a:r>
              <a:rPr lang="en-GB" dirty="0"/>
              <a:t> et </a:t>
            </a:r>
            <a:r>
              <a:rPr lang="en-GB" dirty="0" err="1"/>
              <a:t>tjenestetilbud</a:t>
            </a:r>
            <a:r>
              <a:rPr lang="en-GB" dirty="0"/>
              <a:t> </a:t>
            </a:r>
            <a:r>
              <a:rPr lang="en-GB" dirty="0" err="1"/>
              <a:t>rundt</a:t>
            </a:r>
            <a:r>
              <a:rPr lang="en-GB" dirty="0"/>
              <a:t> </a:t>
            </a:r>
            <a:r>
              <a:rPr lang="en-GB" dirty="0" err="1"/>
              <a:t>forskpro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sektoren</a:t>
            </a:r>
            <a:r>
              <a:rPr lang="en-GB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25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43330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39045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5ACD5-0D42-42F7-B111-2AEA8F2C363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89160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916B1-5B0A-4BA8-8794-3D037D7341E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0866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70C7C-F512-42E6-8D6D-37AF1A34489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0451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7D392-29E3-4CFE-AAF3-CCFF333B8D9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92286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4946C-0E64-4CCE-ACA9-014E45EFACA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33006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7EC78-B924-4ED5-87EC-7C85B98860F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9025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6B3B4-F556-4108-A2D4-15BB0371DD5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82204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DAC4C-845E-4338-8CA4-94A3E81CFC1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22211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6C22D38-D347-4E0B-8AE2-2CF1C622780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51405-FDD7-914A-BF5B-EAC1F5927C7B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NO" dirty="0"/>
              <a:t>14. </a:t>
            </a:r>
            <a:r>
              <a:rPr lang="en-GB" dirty="0"/>
              <a:t>a</a:t>
            </a:r>
            <a:r>
              <a:rPr lang="en-NO" dirty="0"/>
              <a:t>pril 2021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AF4FE4-A14C-8B49-B21E-FB141A04D331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NO" sz="3000" dirty="0"/>
              <a:t>Presentasjon av UiOs Forskpro </a:t>
            </a:r>
          </a:p>
          <a:p>
            <a:endParaRPr lang="en-NO" sz="3000" dirty="0"/>
          </a:p>
          <a:p>
            <a:r>
              <a:rPr lang="en-NO" sz="1600" dirty="0"/>
              <a:t>Katrine Ore v/Det medisinske fakultet</a:t>
            </a:r>
          </a:p>
          <a:p>
            <a:r>
              <a:rPr lang="en-NO" sz="1600" dirty="0"/>
              <a:t>Tomm Eriksen v/USIT</a:t>
            </a:r>
          </a:p>
        </p:txBody>
      </p:sp>
    </p:spTree>
    <p:extLst>
      <p:ext uri="{BB962C8B-B14F-4D97-AF65-F5344CB8AC3E}">
        <p14:creationId xmlns:p14="http://schemas.microsoft.com/office/powerpoint/2010/main" val="432886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37D29-EE61-BD40-BEFE-5E252B0C0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Kort historikk og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73167-24CA-504E-9744-CC6EAF820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Helseforsk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Forskpro</a:t>
            </a:r>
            <a:r>
              <a:rPr lang="en-GB" dirty="0"/>
              <a:t> (2016 - 2021)</a:t>
            </a:r>
          </a:p>
          <a:p>
            <a:r>
              <a:rPr lang="en-GB" dirty="0" err="1"/>
              <a:t>Obligatorisk</a:t>
            </a:r>
            <a:r>
              <a:rPr lang="en-GB" dirty="0"/>
              <a:t> for alle </a:t>
            </a:r>
            <a:r>
              <a:rPr lang="en-GB" dirty="0" err="1"/>
              <a:t>helseforskningsprosjekter</a:t>
            </a:r>
            <a:r>
              <a:rPr lang="en-GB" dirty="0"/>
              <a:t>, men </a:t>
            </a:r>
            <a:r>
              <a:rPr lang="en-GB" dirty="0" err="1"/>
              <a:t>tilpasset</a:t>
            </a:r>
            <a:r>
              <a:rPr lang="en-GB" dirty="0"/>
              <a:t> for </a:t>
            </a:r>
            <a:r>
              <a:rPr lang="en-GB" dirty="0" err="1"/>
              <a:t>bruk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alle </a:t>
            </a:r>
            <a:r>
              <a:rPr lang="en-GB" dirty="0" err="1"/>
              <a:t>typer</a:t>
            </a:r>
            <a:r>
              <a:rPr lang="en-GB" dirty="0"/>
              <a:t> </a:t>
            </a:r>
            <a:r>
              <a:rPr lang="en-GB" dirty="0" err="1"/>
              <a:t>forskningsprosjekter</a:t>
            </a:r>
            <a:endParaRPr lang="en-GB" dirty="0"/>
          </a:p>
          <a:p>
            <a:r>
              <a:rPr lang="en-GB" dirty="0"/>
              <a:t>I </a:t>
            </a:r>
            <a:r>
              <a:rPr lang="en-GB" dirty="0" err="1"/>
              <a:t>bruk</a:t>
            </a:r>
            <a:r>
              <a:rPr lang="en-GB" dirty="0"/>
              <a:t> </a:t>
            </a:r>
            <a:r>
              <a:rPr lang="en-GB" dirty="0" err="1"/>
              <a:t>ved</a:t>
            </a:r>
            <a:r>
              <a:rPr lang="en-GB" dirty="0"/>
              <a:t> alle </a:t>
            </a:r>
            <a:r>
              <a:rPr lang="en-GB" dirty="0" err="1"/>
              <a:t>fakulteter</a:t>
            </a:r>
            <a:r>
              <a:rPr lang="en-GB" dirty="0"/>
              <a:t> </a:t>
            </a:r>
            <a:r>
              <a:rPr lang="en-GB" dirty="0" err="1"/>
              <a:t>ved</a:t>
            </a:r>
            <a:r>
              <a:rPr lang="en-GB" dirty="0"/>
              <a:t> </a:t>
            </a:r>
            <a:r>
              <a:rPr lang="en-GB" dirty="0" err="1"/>
              <a:t>UiO</a:t>
            </a:r>
            <a:r>
              <a:rPr lang="en-GB" dirty="0"/>
              <a:t> </a:t>
            </a:r>
            <a:r>
              <a:rPr lang="en-GB" dirty="0" err="1"/>
              <a:t>bortsett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Det </a:t>
            </a:r>
            <a:r>
              <a:rPr lang="en-GB" dirty="0" err="1"/>
              <a:t>juridiske</a:t>
            </a:r>
            <a:r>
              <a:rPr lang="en-GB" dirty="0"/>
              <a:t> </a:t>
            </a:r>
            <a:r>
              <a:rPr lang="en-GB" dirty="0" err="1"/>
              <a:t>fakultet</a:t>
            </a:r>
            <a:endParaRPr lang="en-GB" dirty="0"/>
          </a:p>
          <a:p>
            <a:r>
              <a:rPr lang="en-GB" dirty="0" err="1"/>
              <a:t>Måten</a:t>
            </a:r>
            <a:r>
              <a:rPr lang="en-GB" dirty="0"/>
              <a:t> det </a:t>
            </a:r>
            <a:r>
              <a:rPr lang="en-GB" dirty="0" err="1"/>
              <a:t>brukes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omfanget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bruken</a:t>
            </a:r>
            <a:r>
              <a:rPr lang="en-GB" dirty="0"/>
              <a:t> </a:t>
            </a:r>
            <a:r>
              <a:rPr lang="en-GB" dirty="0" err="1"/>
              <a:t>varierer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</a:t>
            </a:r>
            <a:r>
              <a:rPr lang="en-GB" dirty="0" err="1"/>
              <a:t>fakultet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fakultet</a:t>
            </a:r>
            <a:endParaRPr lang="en-GB" dirty="0"/>
          </a:p>
          <a:p>
            <a:r>
              <a:rPr lang="en-GB" dirty="0"/>
              <a:t>Ca. 2200 </a:t>
            </a:r>
            <a:r>
              <a:rPr lang="en-GB" dirty="0" err="1"/>
              <a:t>prosjekter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systemet</a:t>
            </a:r>
            <a:r>
              <a:rPr lang="en-GB" dirty="0"/>
              <a:t> per 1. </a:t>
            </a:r>
            <a:r>
              <a:rPr lang="en-GB" dirty="0" err="1"/>
              <a:t>april</a:t>
            </a:r>
            <a:r>
              <a:rPr lang="en-GB" dirty="0"/>
              <a:t> 2021</a:t>
            </a:r>
          </a:p>
          <a:p>
            <a:r>
              <a:rPr lang="en-GB" dirty="0" err="1"/>
              <a:t>Systemet</a:t>
            </a:r>
            <a:r>
              <a:rPr lang="en-GB" dirty="0"/>
              <a:t> er </a:t>
            </a:r>
            <a:r>
              <a:rPr lang="en-GB" dirty="0" err="1"/>
              <a:t>bygget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Vortex, </a:t>
            </a:r>
            <a:r>
              <a:rPr lang="en-GB" dirty="0" err="1"/>
              <a:t>UiOs</a:t>
            </a:r>
            <a:r>
              <a:rPr lang="en-GB" dirty="0"/>
              <a:t> </a:t>
            </a:r>
            <a:r>
              <a:rPr lang="en-GB" dirty="0" err="1"/>
              <a:t>nettplatform</a:t>
            </a:r>
            <a:endParaRPr lang="en-GB" dirty="0"/>
          </a:p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842B2F-F16A-7849-9742-FD6D9E150A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349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39910-9CE7-9B41-8C22-405B57F9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Hva får du med Forskpro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2AB01E-30C6-3D45-9F92-5DF4E1EE68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68A68E-F251-9B4F-A24B-38E766607E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A8916B1-5B0A-4BA8-8794-3D037D7341E7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54944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AD209-A1EE-9443-8E7F-6EF91A977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Institusjon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87F50-46B6-3741-A03A-ED1914718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7904" y="1662112"/>
            <a:ext cx="4978896" cy="3417887"/>
          </a:xfrm>
        </p:spPr>
        <p:txBody>
          <a:bodyPr/>
          <a:lstStyle/>
          <a:p>
            <a:r>
              <a:rPr lang="en-GB" dirty="0" err="1"/>
              <a:t>Fleksibelt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brukervennlig</a:t>
            </a:r>
            <a:r>
              <a:rPr lang="en-GB" dirty="0"/>
              <a:t> system for </a:t>
            </a:r>
            <a:r>
              <a:rPr lang="en-GB" dirty="0" err="1"/>
              <a:t>egenregistering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prosjekter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krever</a:t>
            </a:r>
            <a:r>
              <a:rPr lang="en-GB" dirty="0"/>
              <a:t> </a:t>
            </a:r>
            <a:r>
              <a:rPr lang="en-GB" dirty="0" err="1"/>
              <a:t>minimalt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tid</a:t>
            </a:r>
            <a:r>
              <a:rPr lang="en-GB" dirty="0"/>
              <a:t> for den </a:t>
            </a:r>
            <a:r>
              <a:rPr lang="en-GB" dirty="0" err="1"/>
              <a:t>enkelte</a:t>
            </a:r>
            <a:r>
              <a:rPr lang="en-GB" dirty="0"/>
              <a:t> </a:t>
            </a:r>
            <a:r>
              <a:rPr lang="en-GB" dirty="0" err="1"/>
              <a:t>forsker</a:t>
            </a:r>
            <a:r>
              <a:rPr lang="en-GB" dirty="0"/>
              <a:t>/</a:t>
            </a:r>
            <a:r>
              <a:rPr lang="en-GB" dirty="0" err="1"/>
              <a:t>prosjektleder</a:t>
            </a:r>
            <a:endParaRPr lang="en-GB" dirty="0"/>
          </a:p>
          <a:p>
            <a:r>
              <a:rPr lang="en-GB" dirty="0" err="1"/>
              <a:t>Løpende</a:t>
            </a:r>
            <a:r>
              <a:rPr lang="en-GB" dirty="0"/>
              <a:t> </a:t>
            </a:r>
            <a:r>
              <a:rPr lang="en-GB" dirty="0" err="1"/>
              <a:t>oversikt</a:t>
            </a:r>
            <a:r>
              <a:rPr lang="en-GB" dirty="0"/>
              <a:t> over </a:t>
            </a:r>
            <a:r>
              <a:rPr lang="en-GB" dirty="0" err="1"/>
              <a:t>pågående</a:t>
            </a:r>
            <a:r>
              <a:rPr lang="en-GB" dirty="0"/>
              <a:t> </a:t>
            </a:r>
            <a:r>
              <a:rPr lang="en-GB" dirty="0" err="1"/>
              <a:t>forskingsprosjekter</a:t>
            </a:r>
            <a:r>
              <a:rPr lang="en-GB" dirty="0"/>
              <a:t>, </a:t>
            </a:r>
            <a:r>
              <a:rPr lang="en-GB" dirty="0" err="1"/>
              <a:t>både</a:t>
            </a:r>
            <a:r>
              <a:rPr lang="en-GB" dirty="0"/>
              <a:t> samlet for </a:t>
            </a:r>
            <a:r>
              <a:rPr lang="en-GB" dirty="0" err="1"/>
              <a:t>institusjonen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den </a:t>
            </a:r>
            <a:r>
              <a:rPr lang="en-GB" dirty="0" err="1"/>
              <a:t>enkelte</a:t>
            </a:r>
            <a:r>
              <a:rPr lang="en-GB" dirty="0"/>
              <a:t> </a:t>
            </a:r>
            <a:r>
              <a:rPr lang="en-GB" dirty="0" err="1"/>
              <a:t>enhet</a:t>
            </a:r>
            <a:r>
              <a:rPr lang="en-GB" dirty="0"/>
              <a:t>/</a:t>
            </a:r>
            <a:r>
              <a:rPr lang="en-GB" dirty="0" err="1"/>
              <a:t>avdeling</a:t>
            </a:r>
            <a:r>
              <a:rPr lang="en-GB" dirty="0"/>
              <a:t>/</a:t>
            </a:r>
            <a:r>
              <a:rPr lang="en-GB" dirty="0" err="1"/>
              <a:t>forskergruppe</a:t>
            </a:r>
            <a:endParaRPr lang="en-GB" dirty="0"/>
          </a:p>
          <a:p>
            <a:pPr marL="0" indent="0">
              <a:buNone/>
            </a:pPr>
            <a:endParaRPr lang="en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DD7225-B7A9-2340-87DF-368CC89BE4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  <p:sp>
        <p:nvSpPr>
          <p:cNvPr id="7" name="Shape 120">
            <a:extLst>
              <a:ext uri="{FF2B5EF4-FFF2-40B4-BE49-F238E27FC236}">
                <a16:creationId xmlns:a16="http://schemas.microsoft.com/office/drawing/2014/main" id="{8B8C94BE-83D8-E742-B12A-E09116A988D1}"/>
              </a:ext>
            </a:extLst>
          </p:cNvPr>
          <p:cNvSpPr/>
          <p:nvPr/>
        </p:nvSpPr>
        <p:spPr>
          <a:xfrm>
            <a:off x="762000" y="3250199"/>
            <a:ext cx="1694375" cy="287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400"/>
            </a:lvl1pPr>
          </a:lstStyle>
          <a:p>
            <a:r>
              <a:rPr lang="nb-NO" sz="1400" dirty="0"/>
              <a:t>Universitet/høgskole</a:t>
            </a:r>
            <a:endParaRPr sz="1400" dirty="0"/>
          </a:p>
        </p:txBody>
      </p:sp>
      <p:pic>
        <p:nvPicPr>
          <p:cNvPr id="1026" name="Picture 2" descr="Science University Icon | Windows 8 Iconset | Icons8">
            <a:extLst>
              <a:ext uri="{FF2B5EF4-FFF2-40B4-BE49-F238E27FC236}">
                <a16:creationId xmlns:a16="http://schemas.microsoft.com/office/drawing/2014/main" id="{C54394F5-C89E-034B-9D42-27FC22996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14" y="1918326"/>
            <a:ext cx="1217578" cy="1217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06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AD209-A1EE-9443-8E7F-6EF91A977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Prosjektleder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87F50-46B6-3741-A03A-ED1914718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7904" y="1662112"/>
            <a:ext cx="4978896" cy="3417887"/>
          </a:xfrm>
        </p:spPr>
        <p:txBody>
          <a:bodyPr/>
          <a:lstStyle/>
          <a:p>
            <a:r>
              <a:rPr lang="en-GB" dirty="0" err="1"/>
              <a:t>Enkelt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brukervennlig</a:t>
            </a:r>
            <a:r>
              <a:rPr lang="en-GB" dirty="0"/>
              <a:t> </a:t>
            </a:r>
            <a:r>
              <a:rPr lang="en-GB" dirty="0" err="1"/>
              <a:t>registrering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prosjektinfo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et </a:t>
            </a:r>
            <a:r>
              <a:rPr lang="en-GB" dirty="0" err="1"/>
              <a:t>nettskjema</a:t>
            </a:r>
            <a:r>
              <a:rPr lang="en-GB" dirty="0"/>
              <a:t> </a:t>
            </a:r>
            <a:r>
              <a:rPr lang="en-GB" dirty="0" err="1"/>
              <a:t>tilpasset</a:t>
            </a:r>
            <a:r>
              <a:rPr lang="en-GB" dirty="0"/>
              <a:t> </a:t>
            </a:r>
            <a:r>
              <a:rPr lang="en-GB" dirty="0" err="1"/>
              <a:t>både</a:t>
            </a:r>
            <a:r>
              <a:rPr lang="en-GB" dirty="0"/>
              <a:t> </a:t>
            </a:r>
            <a:r>
              <a:rPr lang="en-GB" dirty="0" err="1"/>
              <a:t>mobil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desktop.</a:t>
            </a:r>
          </a:p>
          <a:p>
            <a:r>
              <a:rPr lang="en-GB" dirty="0" err="1"/>
              <a:t>Manuell</a:t>
            </a:r>
            <a:r>
              <a:rPr lang="en-GB" dirty="0"/>
              <a:t> </a:t>
            </a:r>
            <a:r>
              <a:rPr lang="en-GB" dirty="0" err="1"/>
              <a:t>utfylling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/</a:t>
            </a:r>
            <a:r>
              <a:rPr lang="en-GB" dirty="0" err="1"/>
              <a:t>eller</a:t>
            </a:r>
            <a:r>
              <a:rPr lang="en-GB" dirty="0"/>
              <a:t> </a:t>
            </a:r>
            <a:r>
              <a:rPr lang="en-GB" dirty="0" err="1"/>
              <a:t>automatisk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NSD</a:t>
            </a:r>
          </a:p>
          <a:p>
            <a:r>
              <a:rPr lang="en-GB" dirty="0" err="1"/>
              <a:t>Enkel</a:t>
            </a:r>
            <a:r>
              <a:rPr lang="en-GB" dirty="0"/>
              <a:t> </a:t>
            </a:r>
            <a:r>
              <a:rPr lang="en-GB" dirty="0" err="1"/>
              <a:t>gjenfinning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trygg</a:t>
            </a:r>
            <a:r>
              <a:rPr lang="en-GB" dirty="0"/>
              <a:t> </a:t>
            </a:r>
            <a:r>
              <a:rPr lang="en-GB" dirty="0" err="1"/>
              <a:t>lagring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viktige</a:t>
            </a:r>
            <a:r>
              <a:rPr lang="en-GB" dirty="0"/>
              <a:t> </a:t>
            </a:r>
            <a:r>
              <a:rPr lang="en-GB" dirty="0" err="1"/>
              <a:t>dokumenter</a:t>
            </a:r>
            <a:r>
              <a:rPr lang="en-GB" dirty="0"/>
              <a:t> for </a:t>
            </a:r>
            <a:r>
              <a:rPr lang="en-GB" dirty="0" err="1"/>
              <a:t>sitt</a:t>
            </a:r>
            <a:r>
              <a:rPr lang="en-GB" dirty="0"/>
              <a:t> </a:t>
            </a:r>
            <a:r>
              <a:rPr lang="en-GB" dirty="0" err="1"/>
              <a:t>prosjekt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f.eks</a:t>
            </a:r>
            <a:r>
              <a:rPr lang="en-GB" dirty="0"/>
              <a:t>. </a:t>
            </a:r>
            <a:r>
              <a:rPr lang="en-GB" dirty="0" err="1"/>
              <a:t>godkjenninger</a:t>
            </a:r>
            <a:r>
              <a:rPr lang="en-GB" dirty="0"/>
              <a:t>, </a:t>
            </a:r>
            <a:r>
              <a:rPr lang="en-GB" dirty="0" err="1"/>
              <a:t>vedtaksbrev</a:t>
            </a:r>
            <a:r>
              <a:rPr lang="en-GB" dirty="0"/>
              <a:t>, </a:t>
            </a:r>
            <a:r>
              <a:rPr lang="en-GB" dirty="0" err="1"/>
              <a:t>informasjonskriv</a:t>
            </a:r>
            <a:r>
              <a:rPr lang="en-GB" dirty="0"/>
              <a:t> etc</a:t>
            </a:r>
            <a:endParaRPr lang="en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DD7225-B7A9-2340-87DF-368CC89BE4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  <p:pic>
        <p:nvPicPr>
          <p:cNvPr id="6" name="pasted-image.png">
            <a:extLst>
              <a:ext uri="{FF2B5EF4-FFF2-40B4-BE49-F238E27FC236}">
                <a16:creationId xmlns:a16="http://schemas.microsoft.com/office/drawing/2014/main" id="{B82948D8-476B-2241-A820-D2E01E808D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636" y="2025586"/>
            <a:ext cx="1306950" cy="1306949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120">
            <a:extLst>
              <a:ext uri="{FF2B5EF4-FFF2-40B4-BE49-F238E27FC236}">
                <a16:creationId xmlns:a16="http://schemas.microsoft.com/office/drawing/2014/main" id="{8B8C94BE-83D8-E742-B12A-E09116A988D1}"/>
              </a:ext>
            </a:extLst>
          </p:cNvPr>
          <p:cNvSpPr/>
          <p:nvPr/>
        </p:nvSpPr>
        <p:spPr>
          <a:xfrm>
            <a:off x="856464" y="3375998"/>
            <a:ext cx="1117294" cy="287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400"/>
            </a:lvl1pPr>
          </a:lstStyle>
          <a:p>
            <a:r>
              <a:rPr lang="nb-NO" sz="1400" dirty="0"/>
              <a:t>Prosjektleder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413457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73A32-145C-5146-A644-8B981B381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Forskningsledelsen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AF479-5353-D744-8F75-D0F4CB519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3928" y="1651000"/>
            <a:ext cx="5040560" cy="3078708"/>
          </a:xfrm>
        </p:spPr>
        <p:txBody>
          <a:bodyPr/>
          <a:lstStyle/>
          <a:p>
            <a:r>
              <a:rPr lang="en-GB" dirty="0" err="1"/>
              <a:t>Enkelt</a:t>
            </a:r>
            <a:r>
              <a:rPr lang="en-GB" dirty="0"/>
              <a:t>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holde</a:t>
            </a:r>
            <a:r>
              <a:rPr lang="en-GB" dirty="0"/>
              <a:t> </a:t>
            </a:r>
            <a:r>
              <a:rPr lang="en-GB" dirty="0" err="1"/>
              <a:t>oversikt</a:t>
            </a:r>
            <a:r>
              <a:rPr lang="en-GB" dirty="0"/>
              <a:t> over </a:t>
            </a:r>
            <a:r>
              <a:rPr lang="en-GB" dirty="0" err="1"/>
              <a:t>enhetens</a:t>
            </a:r>
            <a:r>
              <a:rPr lang="en-GB" dirty="0"/>
              <a:t> </a:t>
            </a:r>
            <a:r>
              <a:rPr lang="en-GB" dirty="0" err="1"/>
              <a:t>prosjektportefølje</a:t>
            </a:r>
            <a:r>
              <a:rPr lang="en-GB" dirty="0"/>
              <a:t> </a:t>
            </a:r>
          </a:p>
          <a:p>
            <a:r>
              <a:rPr lang="en-GB" dirty="0" err="1"/>
              <a:t>Mulig</a:t>
            </a:r>
            <a:r>
              <a:rPr lang="en-GB" dirty="0"/>
              <a:t>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sortere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filtrere</a:t>
            </a:r>
            <a:r>
              <a:rPr lang="en-GB" dirty="0"/>
              <a:t> </a:t>
            </a:r>
            <a:r>
              <a:rPr lang="en-GB" dirty="0" err="1"/>
              <a:t>enhetens</a:t>
            </a:r>
            <a:r>
              <a:rPr lang="en-GB" dirty="0"/>
              <a:t> </a:t>
            </a:r>
            <a:r>
              <a:rPr lang="en-GB" dirty="0" err="1"/>
              <a:t>portefølje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ulike</a:t>
            </a:r>
            <a:r>
              <a:rPr lang="en-GB" dirty="0"/>
              <a:t> </a:t>
            </a:r>
            <a:r>
              <a:rPr lang="en-GB" dirty="0" err="1"/>
              <a:t>egenskaper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f.eks</a:t>
            </a:r>
            <a:r>
              <a:rPr lang="en-GB" dirty="0"/>
              <a:t>. </a:t>
            </a:r>
            <a:r>
              <a:rPr lang="en-GB" dirty="0" err="1"/>
              <a:t>godkjenninger</a:t>
            </a:r>
            <a:r>
              <a:rPr lang="en-GB" dirty="0"/>
              <a:t>, start/</a:t>
            </a:r>
            <a:r>
              <a:rPr lang="en-GB" dirty="0" err="1"/>
              <a:t>slutt-dato</a:t>
            </a:r>
            <a:r>
              <a:rPr lang="en-GB" dirty="0"/>
              <a:t>, status </a:t>
            </a:r>
            <a:r>
              <a:rPr lang="en-GB" dirty="0" err="1"/>
              <a:t>og</a:t>
            </a:r>
            <a:r>
              <a:rPr lang="en-GB" dirty="0"/>
              <a:t> sist </a:t>
            </a:r>
            <a:r>
              <a:rPr lang="en-GB" dirty="0" err="1"/>
              <a:t>oppdatert</a:t>
            </a:r>
            <a:endParaRPr lang="en-GB" dirty="0"/>
          </a:p>
          <a:p>
            <a:r>
              <a:rPr lang="en-GB" dirty="0"/>
              <a:t>Lett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sjekke</a:t>
            </a:r>
            <a:r>
              <a:rPr lang="en-GB" dirty="0"/>
              <a:t> </a:t>
            </a:r>
            <a:r>
              <a:rPr lang="en-GB" dirty="0" err="1"/>
              <a:t>nøkkelinformasjon</a:t>
            </a:r>
            <a:r>
              <a:rPr lang="en-GB" dirty="0"/>
              <a:t> om det </a:t>
            </a:r>
            <a:r>
              <a:rPr lang="en-GB" dirty="0" err="1"/>
              <a:t>enkelte</a:t>
            </a:r>
            <a:r>
              <a:rPr lang="en-GB" dirty="0"/>
              <a:t> </a:t>
            </a:r>
            <a:r>
              <a:rPr lang="en-GB" dirty="0" err="1"/>
              <a:t>prosjekt</a:t>
            </a:r>
            <a:r>
              <a:rPr lang="en-GB" dirty="0"/>
              <a:t>, </a:t>
            </a:r>
            <a:r>
              <a:rPr lang="en-GB" dirty="0" err="1"/>
              <a:t>f.eks</a:t>
            </a:r>
            <a:r>
              <a:rPr lang="en-GB" dirty="0"/>
              <a:t>. </a:t>
            </a:r>
            <a:r>
              <a:rPr lang="en-GB" dirty="0" err="1"/>
              <a:t>deltagere</a:t>
            </a:r>
            <a:r>
              <a:rPr lang="en-GB" dirty="0"/>
              <a:t>, </a:t>
            </a:r>
            <a:r>
              <a:rPr lang="en-GB" dirty="0" err="1"/>
              <a:t>godkjenninger</a:t>
            </a:r>
            <a:r>
              <a:rPr lang="en-GB" dirty="0"/>
              <a:t>, </a:t>
            </a:r>
            <a:r>
              <a:rPr lang="en-GB" dirty="0" err="1"/>
              <a:t>prosjektbeskrivelse</a:t>
            </a:r>
            <a:r>
              <a:rPr lang="en-GB" dirty="0"/>
              <a:t>, </a:t>
            </a:r>
            <a:r>
              <a:rPr lang="en-GB" dirty="0" err="1"/>
              <a:t>samarbeidsavtaler</a:t>
            </a:r>
            <a:r>
              <a:rPr lang="en-GB" dirty="0"/>
              <a:t> etc.</a:t>
            </a:r>
            <a:endParaRPr lang="en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71869D-678E-4E40-9015-DCC83AC184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  <p:sp>
        <p:nvSpPr>
          <p:cNvPr id="6" name="Shape 120">
            <a:extLst>
              <a:ext uri="{FF2B5EF4-FFF2-40B4-BE49-F238E27FC236}">
                <a16:creationId xmlns:a16="http://schemas.microsoft.com/office/drawing/2014/main" id="{DD5B3016-E133-974C-B88D-29C6BDBAE50D}"/>
              </a:ext>
            </a:extLst>
          </p:cNvPr>
          <p:cNvSpPr/>
          <p:nvPr/>
        </p:nvSpPr>
        <p:spPr>
          <a:xfrm>
            <a:off x="774713" y="3378888"/>
            <a:ext cx="1663918" cy="287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400"/>
            </a:lvl1pPr>
          </a:lstStyle>
          <a:p>
            <a:r>
              <a:rPr sz="1400"/>
              <a:t>Forskningsansvarlig</a:t>
            </a:r>
          </a:p>
        </p:txBody>
      </p:sp>
      <p:pic>
        <p:nvPicPr>
          <p:cNvPr id="7" name="pasted-image.png">
            <a:extLst>
              <a:ext uri="{FF2B5EF4-FFF2-40B4-BE49-F238E27FC236}">
                <a16:creationId xmlns:a16="http://schemas.microsoft.com/office/drawing/2014/main" id="{45DD5BEA-55D0-2C4D-96AE-AB7CB3A24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93" y="2063122"/>
            <a:ext cx="1266523" cy="126652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7652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39910-9CE7-9B41-8C22-405B57F9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Slik fungerer forskpro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2AB01E-30C6-3D45-9F92-5DF4E1EE68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68A68E-F251-9B4F-A24B-38E766607E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A8916B1-5B0A-4BA8-8794-3D037D7341E7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48937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gistrering-av-enkelt-forskningsprosjekt-i-forskpro.mp4" descr="registrering-av-enkelt-forskningsprosjekt-i-forskpro.mp4">
            <a:hlinkClick r:id="" action="ppaction://media"/>
            <a:extLst>
              <a:ext uri="{FF2B5EF4-FFF2-40B4-BE49-F238E27FC236}">
                <a16:creationId xmlns:a16="http://schemas.microsoft.com/office/drawing/2014/main" id="{4C595869-BF37-C84C-8AD9-CA7ABED27B7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0711" y="708025"/>
            <a:ext cx="7932914" cy="4462264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4E9A14-9A9D-8F40-9633-E0B7CB7142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6449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88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portering-fra-nsd-til-forskpro.mp4" descr="importering-fra-nsd-til-forskpro.mp4">
            <a:hlinkClick r:id="" action="ppaction://media"/>
            <a:extLst>
              <a:ext uri="{FF2B5EF4-FFF2-40B4-BE49-F238E27FC236}">
                <a16:creationId xmlns:a16="http://schemas.microsoft.com/office/drawing/2014/main" id="{C19B17CB-DA97-C84A-9A6B-0AAEC7FDAD6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9235" y="769268"/>
            <a:ext cx="7936882" cy="4464496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2E0EE3-678C-354F-8FE7-3CF8900F8F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390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7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4E9A14-9A9D-8F40-9633-E0B7CB7142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  <p:pic>
        <p:nvPicPr>
          <p:cNvPr id="7" name="registrere-helseforskningsprosjekt-i-forskpro.mp4" descr="registrere-helseforskningsprosjekt-i-forskpro.mp4">
            <a:hlinkClick r:id="" action="ppaction://media"/>
            <a:extLst>
              <a:ext uri="{FF2B5EF4-FFF2-40B4-BE49-F238E27FC236}">
                <a16:creationId xmlns:a16="http://schemas.microsoft.com/office/drawing/2014/main" id="{107D54CE-942C-4D4D-BC28-EBC2D8A252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8825" y="700826"/>
            <a:ext cx="7930540" cy="446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664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5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orskningsledelsen-forskpro.mov" descr="forskningsledelsen-forskpro.mov">
            <a:hlinkClick r:id="" action="ppaction://media"/>
            <a:extLst>
              <a:ext uri="{FF2B5EF4-FFF2-40B4-BE49-F238E27FC236}">
                <a16:creationId xmlns:a16="http://schemas.microsoft.com/office/drawing/2014/main" id="{836F24B4-B733-6A42-A746-DB37BE7B835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63688" y="481236"/>
            <a:ext cx="5884292" cy="4953263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1E87F4-24E7-DF4B-821A-20BF8A9456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1864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260FB-94B4-284E-BB67-DFCC93B88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2" y="3672418"/>
            <a:ext cx="8242175" cy="1135063"/>
          </a:xfrm>
        </p:spPr>
        <p:txBody>
          <a:bodyPr/>
          <a:lstStyle/>
          <a:p>
            <a:r>
              <a:rPr lang="en-NO" dirty="0"/>
              <a:t>forskpro hos det medisinske fakultet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B72FE-473B-1C44-93DE-092227E25F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7F63BC-2B5E-2448-9967-D3B5E556AD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A8916B1-5B0A-4BA8-8794-3D037D7341E7}" type="slidenum">
              <a:rPr lang="en-US" altLang="nb-NO" smtClean="0"/>
              <a:pPr>
                <a:defRPr/>
              </a:pPr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18583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1627" y="698500"/>
            <a:ext cx="6789373" cy="778847"/>
          </a:xfrm>
        </p:spPr>
        <p:txBody>
          <a:bodyPr/>
          <a:lstStyle/>
          <a:p>
            <a:r>
              <a:rPr lang="nb-NO" dirty="0"/>
              <a:t>Hvem skal bruke </a:t>
            </a:r>
            <a:r>
              <a:rPr lang="nb-NO" dirty="0" err="1"/>
              <a:t>Forskpro</a:t>
            </a:r>
            <a:r>
              <a:rPr lang="nb-NO" dirty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1607" y="1417340"/>
            <a:ext cx="7140793" cy="3780420"/>
          </a:xfrm>
        </p:spPr>
        <p:txBody>
          <a:bodyPr/>
          <a:lstStyle/>
          <a:p>
            <a:pPr marL="0" indent="0">
              <a:buNone/>
            </a:pPr>
            <a:r>
              <a:rPr lang="nb-NO" sz="1667" dirty="0"/>
              <a:t>1. </a:t>
            </a:r>
            <a:r>
              <a:rPr lang="nb-NO" sz="1667" b="1" dirty="0"/>
              <a:t>Prosjektleder</a:t>
            </a:r>
            <a:r>
              <a:rPr lang="nb-NO" sz="1667" dirty="0"/>
              <a:t>- Prosjektleder skal selv registrere prosjektene sine i system for oversikt. </a:t>
            </a:r>
            <a:br>
              <a:rPr lang="nb-NO" sz="1667" dirty="0"/>
            </a:br>
            <a:endParaRPr lang="nb-NO" sz="1667" dirty="0"/>
          </a:p>
          <a:p>
            <a:pPr marL="0" indent="0">
              <a:buNone/>
            </a:pPr>
            <a:r>
              <a:rPr lang="nb-NO" sz="1667" dirty="0"/>
              <a:t>2. </a:t>
            </a:r>
            <a:r>
              <a:rPr lang="nb-NO" sz="1667" b="1" dirty="0"/>
              <a:t>Ledere i faglig linje </a:t>
            </a:r>
            <a:r>
              <a:rPr lang="nb-NO" sz="1667" dirty="0"/>
              <a:t>– Dekan, Instituttledere og avdelingsledere/forskningsledere </a:t>
            </a:r>
          </a:p>
          <a:p>
            <a:pPr marL="0" indent="0">
              <a:buNone/>
            </a:pPr>
            <a:r>
              <a:rPr lang="nb-NO" sz="1667" dirty="0"/>
              <a:t>Ledere skal følge opp at enhetens prosjekter gjennomføres i henhold til regelverk og gjeldende retningslinjer ved UiO.</a:t>
            </a:r>
            <a:br>
              <a:rPr lang="nb-NO" sz="1667" dirty="0"/>
            </a:br>
            <a:endParaRPr lang="nb-NO" sz="1667" dirty="0"/>
          </a:p>
          <a:p>
            <a:pPr marL="0" indent="0">
              <a:buNone/>
            </a:pPr>
            <a:r>
              <a:rPr lang="nb-NO" sz="1667" dirty="0"/>
              <a:t>3. </a:t>
            </a:r>
            <a:r>
              <a:rPr lang="nb-NO" sz="1667" b="1" dirty="0"/>
              <a:t>Administrative </a:t>
            </a:r>
            <a:r>
              <a:rPr lang="nb-NO" sz="1667" dirty="0"/>
              <a:t>– Forskningsadministrasjon ved instituttene får to måter å bruke systemet: Lederstøtte og Forskerstøtte</a:t>
            </a:r>
            <a:br>
              <a:rPr lang="nb-NO" sz="1667" dirty="0"/>
            </a:br>
            <a:endParaRPr lang="nb-NO" sz="1667" dirty="0"/>
          </a:p>
          <a:p>
            <a:pPr marL="0" indent="0">
              <a:buNone/>
            </a:pPr>
            <a:r>
              <a:rPr lang="en-US" sz="1667" dirty="0"/>
              <a:t>4. </a:t>
            </a:r>
            <a:r>
              <a:rPr lang="en-US" sz="1667" b="1" dirty="0" err="1"/>
              <a:t>Brukerstøtte</a:t>
            </a:r>
            <a:r>
              <a:rPr lang="en-US" sz="1667" b="1" dirty="0"/>
              <a:t> </a:t>
            </a:r>
            <a:r>
              <a:rPr lang="en-US" sz="1667" dirty="0"/>
              <a:t>– </a:t>
            </a:r>
            <a:r>
              <a:rPr lang="en-US" sz="1667" dirty="0" err="1"/>
              <a:t>teknisk</a:t>
            </a:r>
            <a:r>
              <a:rPr lang="en-US" sz="1667" dirty="0"/>
              <a:t> </a:t>
            </a:r>
            <a:r>
              <a:rPr lang="en-US" sz="1667" dirty="0" err="1"/>
              <a:t>bistand</a:t>
            </a:r>
            <a:r>
              <a:rPr lang="en-US" sz="1667" dirty="0"/>
              <a:t> for retting </a:t>
            </a:r>
            <a:r>
              <a:rPr lang="en-US" sz="1667" dirty="0" err="1"/>
              <a:t>av</a:t>
            </a:r>
            <a:r>
              <a:rPr lang="en-US" sz="1667" dirty="0"/>
              <a:t> </a:t>
            </a:r>
            <a:r>
              <a:rPr lang="en-US" sz="1667" dirty="0" err="1"/>
              <a:t>tekniske</a:t>
            </a:r>
            <a:r>
              <a:rPr lang="en-US" sz="1667" dirty="0"/>
              <a:t> </a:t>
            </a:r>
            <a:r>
              <a:rPr lang="en-US" sz="1667" dirty="0" err="1"/>
              <a:t>feil</a:t>
            </a:r>
            <a:r>
              <a:rPr lang="en-US" sz="1667" dirty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>
              <a:defRPr/>
            </a:pPr>
            <a:fld id="{19F0915D-8190-1645-BD32-3D0FAC24AE7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796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613" y="698500"/>
            <a:ext cx="6909387" cy="418807"/>
          </a:xfrm>
        </p:spPr>
        <p:txBody>
          <a:bodyPr/>
          <a:lstStyle/>
          <a:p>
            <a:r>
              <a:rPr lang="nb-NO" dirty="0"/>
              <a:t> Leder i faglig linje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1613" y="1237320"/>
            <a:ext cx="6909387" cy="3842680"/>
          </a:xfrm>
        </p:spPr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u="sng" dirty="0"/>
              <a:t>Formelle krav:</a:t>
            </a:r>
            <a:r>
              <a:rPr lang="nb-NO" b="1" dirty="0"/>
              <a:t> </a:t>
            </a:r>
          </a:p>
          <a:p>
            <a:pPr marL="0" indent="0">
              <a:buNone/>
            </a:pPr>
            <a:br>
              <a:rPr lang="nb-NO" b="1" dirty="0"/>
            </a:br>
            <a:r>
              <a:rPr lang="nb-NO" dirty="0"/>
              <a:t>Leder har fått </a:t>
            </a:r>
            <a:r>
              <a:rPr lang="nb-NO" b="1" u="sng" dirty="0"/>
              <a:t>delegert</a:t>
            </a:r>
            <a:r>
              <a:rPr lang="nb-NO" dirty="0"/>
              <a:t> oppgaven med å følge opp at forskningsprosjekter ved sin enhet/avdeling/klinikk/senter gjennomføres i henhold til kvalitetssystemets rutiner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>
              <a:defRPr/>
            </a:pPr>
            <a:fld id="{19F0915D-8190-1645-BD32-3D0FAC24AE7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182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620" y="517240"/>
            <a:ext cx="6849380" cy="480053"/>
          </a:xfrm>
        </p:spPr>
        <p:txBody>
          <a:bodyPr/>
          <a:lstStyle/>
          <a:p>
            <a:br>
              <a:rPr lang="nb-NO" dirty="0"/>
            </a:br>
            <a:r>
              <a:rPr lang="nb-NO" dirty="0"/>
              <a:t>Leder i faglig linjes oppgaver: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1620" y="997293"/>
            <a:ext cx="6849380" cy="4200467"/>
          </a:xfrm>
        </p:spPr>
        <p:txBody>
          <a:bodyPr/>
          <a:lstStyle/>
          <a:p>
            <a:pPr marL="0" indent="0">
              <a:buNone/>
            </a:pPr>
            <a:r>
              <a:rPr lang="nb-NO" sz="1500" dirty="0"/>
              <a:t>1. Intern fremleggelse skal vurdere følgende punkter:</a:t>
            </a:r>
            <a:endParaRPr lang="en-US" sz="1500" dirty="0"/>
          </a:p>
          <a:p>
            <a:pPr marL="0" indent="0">
              <a:buNone/>
            </a:pPr>
            <a:r>
              <a:rPr lang="nb-NO" sz="1167" dirty="0"/>
              <a:t>a. Prosjektleders kvalifikasjoner for det aktuelle prosjektet</a:t>
            </a:r>
            <a:endParaRPr lang="en-US" sz="1167" dirty="0"/>
          </a:p>
          <a:p>
            <a:pPr marL="0" indent="0">
              <a:buNone/>
            </a:pPr>
            <a:r>
              <a:rPr lang="nb-NO" sz="1167" dirty="0"/>
              <a:t>b. Gjennomgang av prosjektleders selvstendige forsvarlighetsvurdering av prosjektet</a:t>
            </a:r>
            <a:endParaRPr lang="en-US" sz="1167" dirty="0"/>
          </a:p>
          <a:p>
            <a:pPr marL="0" indent="0">
              <a:buNone/>
            </a:pPr>
            <a:r>
              <a:rPr lang="nb-NO" sz="1167" dirty="0"/>
              <a:t>c. Om enheten har ressurser for mottak av prosjektet</a:t>
            </a:r>
            <a:endParaRPr lang="en-US" sz="1167" dirty="0"/>
          </a:p>
          <a:p>
            <a:pPr marL="0" indent="0">
              <a:buNone/>
            </a:pPr>
            <a:r>
              <a:rPr lang="nb-NO" sz="1167" dirty="0"/>
              <a:t>d. Om prosjektet er i samsvar med enhetens forskningsstrategi</a:t>
            </a:r>
            <a:br>
              <a:rPr lang="nb-NO" sz="1167" dirty="0"/>
            </a:br>
            <a:r>
              <a:rPr lang="nb-NO" sz="1167" dirty="0"/>
              <a:t>(Intern fremleggelse skal dokumenteres i system for oversikt)</a:t>
            </a:r>
            <a:endParaRPr lang="en-US" sz="1167" dirty="0"/>
          </a:p>
          <a:p>
            <a:pPr marL="0" indent="0">
              <a:buNone/>
            </a:pPr>
            <a:endParaRPr lang="nb-NO" sz="1500" dirty="0"/>
          </a:p>
          <a:p>
            <a:pPr marL="0" indent="0">
              <a:buNone/>
            </a:pPr>
            <a:r>
              <a:rPr lang="nb-NO" sz="1500" dirty="0"/>
              <a:t>2. Løpende oversikt over alle medisinske og helsefaglige forskningsprosjekter som involverer mennesker, humant materiale eller helseopplysninger</a:t>
            </a:r>
            <a:endParaRPr lang="en-US" sz="1500" dirty="0"/>
          </a:p>
          <a:p>
            <a:pPr marL="0" indent="0">
              <a:buNone/>
            </a:pPr>
            <a:endParaRPr lang="nb-NO" sz="1500" dirty="0"/>
          </a:p>
          <a:p>
            <a:pPr marL="0" indent="0">
              <a:buNone/>
            </a:pPr>
            <a:r>
              <a:rPr lang="nb-NO" sz="1500" dirty="0"/>
              <a:t>3. Forsvarlig behandling av forskningsdata og humant biologisk materiale</a:t>
            </a:r>
            <a:endParaRPr lang="en-US" sz="1500" dirty="0"/>
          </a:p>
          <a:p>
            <a:pPr marL="0" indent="0">
              <a:buNone/>
            </a:pPr>
            <a:endParaRPr lang="nb-NO" sz="1500" dirty="0"/>
          </a:p>
          <a:p>
            <a:pPr marL="0" indent="0">
              <a:buNone/>
            </a:pPr>
            <a:r>
              <a:rPr lang="nb-NO" sz="1500" dirty="0"/>
              <a:t>4. Skal påse at </a:t>
            </a:r>
            <a:r>
              <a:rPr lang="nb-NO" sz="1500" dirty="0" err="1"/>
              <a:t>forskningsbiobanker</a:t>
            </a:r>
            <a:r>
              <a:rPr lang="nb-NO" sz="1500" dirty="0"/>
              <a:t> har ansvarshavende og føring av register over </a:t>
            </a:r>
            <a:r>
              <a:rPr lang="nb-NO" sz="1500" dirty="0" err="1"/>
              <a:t>biobanker</a:t>
            </a:r>
            <a:endParaRPr lang="en-US" sz="1500" dirty="0"/>
          </a:p>
          <a:p>
            <a:pPr marL="0" indent="0">
              <a:buNone/>
            </a:pPr>
            <a:endParaRPr lang="nb-NO" sz="1500" dirty="0"/>
          </a:p>
          <a:p>
            <a:pPr marL="0" indent="0">
              <a:buNone/>
            </a:pPr>
            <a:r>
              <a:rPr lang="nb-NO" sz="1500" dirty="0"/>
              <a:t>5. Nødvendig forsikring av forskningsdeltakere må foreligge for de prosjektene der dette er påkrevd</a:t>
            </a:r>
            <a:endParaRPr lang="en-US" sz="15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>
              <a:defRPr/>
            </a:pPr>
            <a:fld id="{19F0915D-8190-1645-BD32-3D0FAC24AE7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487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607" y="698500"/>
            <a:ext cx="6969393" cy="418807"/>
          </a:xfrm>
        </p:spPr>
        <p:txBody>
          <a:bodyPr/>
          <a:lstStyle/>
          <a:p>
            <a:r>
              <a:rPr lang="nb-NO" dirty="0"/>
              <a:t>Leders oppfølging av oppgavene 1-5: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1613" y="1177313"/>
            <a:ext cx="7020780" cy="3960440"/>
          </a:xfrm>
        </p:spPr>
        <p:txBody>
          <a:bodyPr/>
          <a:lstStyle/>
          <a:p>
            <a:pPr marL="380985" indent="-380985">
              <a:buAutoNum type="arabicPeriod"/>
            </a:pPr>
            <a:r>
              <a:rPr lang="nb-NO" sz="1667" b="1" dirty="0"/>
              <a:t>Gjennomgang av enhetens portefølje en gang i halvåret</a:t>
            </a:r>
            <a:r>
              <a:rPr lang="nb-NO" sz="1667" dirty="0"/>
              <a:t> </a:t>
            </a:r>
            <a:br>
              <a:rPr lang="nb-NO" sz="1667" dirty="0"/>
            </a:br>
            <a:r>
              <a:rPr lang="nb-NO" sz="1667" dirty="0"/>
              <a:t>a) e-post til enhetens forskere om at alle må oppdatere informasjon om sine prosjekter i system for oversikt innen en gitt frist</a:t>
            </a:r>
            <a:br>
              <a:rPr lang="nb-NO" sz="1667" dirty="0"/>
            </a:br>
            <a:r>
              <a:rPr lang="nb-NO" sz="1667" dirty="0"/>
              <a:t>b) Leder bruker systemets oversikt for gjennomgang av enhetens portefølje</a:t>
            </a:r>
            <a:br>
              <a:rPr lang="nb-NO" sz="1667" dirty="0"/>
            </a:br>
            <a:r>
              <a:rPr lang="nb-NO" sz="1667" dirty="0"/>
              <a:t>c) Prosjekter med mangelfull informasjon skal følges opp av leder og prosjektleder</a:t>
            </a:r>
            <a:br>
              <a:rPr lang="nb-NO" sz="1667" dirty="0"/>
            </a:br>
            <a:r>
              <a:rPr lang="nb-NO" sz="1667" dirty="0"/>
              <a:t>d) Om avvik oppdages ved leders gjennomgang skal rutine for håndtering av avvik benyttes</a:t>
            </a:r>
            <a:br>
              <a:rPr lang="nb-NO" sz="1667" dirty="0"/>
            </a:br>
            <a:br>
              <a:rPr lang="nb-NO" sz="1667" dirty="0"/>
            </a:br>
            <a:endParaRPr lang="nb-NO" sz="1667" dirty="0"/>
          </a:p>
          <a:p>
            <a:pPr marL="380985" indent="-380985">
              <a:buAutoNum type="arabicPeriod"/>
            </a:pPr>
            <a:r>
              <a:rPr lang="nb-NO" sz="1667" b="1" dirty="0"/>
              <a:t>Leders gjennomgang av oversikt er tema på enhetens møter (avdelingsmøte)</a:t>
            </a:r>
            <a:r>
              <a:rPr lang="nb-NO" sz="1667" dirty="0"/>
              <a:t> </a:t>
            </a:r>
            <a:br>
              <a:rPr lang="nb-NO" sz="1667" dirty="0"/>
            </a:br>
            <a:r>
              <a:rPr lang="nb-NO" sz="1667" dirty="0"/>
              <a:t>Positive og negative funn diskuteres for forbedring </a:t>
            </a:r>
            <a:endParaRPr lang="en-US" sz="1667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>
              <a:defRPr/>
            </a:pPr>
            <a:fld id="{19F0915D-8190-1645-BD32-3D0FAC24AE7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814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1627" y="517240"/>
            <a:ext cx="6413500" cy="952500"/>
          </a:xfrm>
        </p:spPr>
        <p:txBody>
          <a:bodyPr/>
          <a:lstStyle/>
          <a:p>
            <a:r>
              <a:rPr lang="nb-NO" dirty="0"/>
              <a:t>Prosjektleder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1620" y="1477347"/>
            <a:ext cx="6849380" cy="3600400"/>
          </a:xfrm>
        </p:spPr>
        <p:txBody>
          <a:bodyPr/>
          <a:lstStyle/>
          <a:p>
            <a:pPr marL="0" indent="0">
              <a:buNone/>
            </a:pPr>
            <a:r>
              <a:rPr lang="nb-NO" sz="2000" b="1" u="sng" dirty="0"/>
              <a:t>Formelle krav:</a:t>
            </a:r>
            <a:r>
              <a:rPr lang="nb-NO" sz="2000" dirty="0"/>
              <a:t> Ansvar for den daglige driften av forskningsprosjekt og informasjon til forskningsansvarlig/behandlingsansvarlig og sørge for at prosjektet har relevante godkjenninger. 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nb-NO" sz="2000" b="1" dirty="0"/>
              <a:t>Krav til prosjektleder i kvalitetssystemet: </a:t>
            </a:r>
            <a:br>
              <a:rPr lang="nb-NO" sz="2000" dirty="0"/>
            </a:br>
            <a:r>
              <a:rPr lang="nb-NO" sz="2000" dirty="0"/>
              <a:t>Prosjektleder: en fysisk person med ansvar for den daglige driften av forskningsprosjektet, og som har de nødvendige forskningskvalifikasjonene og erfaringer for å kunne oppfylle prosjektlederens plikter. </a:t>
            </a:r>
          </a:p>
          <a:p>
            <a:pPr marL="0" indent="0">
              <a:buNone/>
            </a:pPr>
            <a:r>
              <a:rPr lang="nb-NO" sz="2000" dirty="0"/>
              <a:t>(definisjonen står i helseforskningsloven § 4f)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>
              <a:defRPr/>
            </a:pPr>
            <a:fld id="{19F0915D-8190-1645-BD32-3D0FAC24AE7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60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607" y="397227"/>
            <a:ext cx="6840760" cy="600067"/>
          </a:xfrm>
        </p:spPr>
        <p:txBody>
          <a:bodyPr/>
          <a:lstStyle/>
          <a:p>
            <a:r>
              <a:rPr lang="nb-NO" dirty="0"/>
              <a:t>Prosjektleders oppgaver: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877280"/>
            <a:ext cx="7260807" cy="4500500"/>
          </a:xfrm>
        </p:spPr>
        <p:txBody>
          <a:bodyPr/>
          <a:lstStyle/>
          <a:p>
            <a:pPr marL="0" indent="0">
              <a:buNone/>
            </a:pPr>
            <a:r>
              <a:rPr lang="nb-NO" sz="1333" b="1" dirty="0"/>
              <a:t>1. Registrere prosjektet i system for oversikt </a:t>
            </a:r>
            <a:endParaRPr lang="en-US" sz="1333" dirty="0"/>
          </a:p>
          <a:p>
            <a:pPr marL="0" indent="0">
              <a:buNone/>
            </a:pPr>
            <a:r>
              <a:rPr lang="en-US" sz="1333" dirty="0"/>
              <a:t>- </a:t>
            </a:r>
            <a:r>
              <a:rPr lang="nb-NO" sz="1333" dirty="0"/>
              <a:t>Prosjektet registreres når prosjektleder har en prosjektbeskrivelse/ forskningsprotokoll</a:t>
            </a:r>
            <a:endParaRPr lang="en-US" sz="1333" dirty="0"/>
          </a:p>
          <a:p>
            <a:pPr marL="0" indent="0">
              <a:buNone/>
            </a:pPr>
            <a:r>
              <a:rPr lang="nb-NO" sz="1333" dirty="0"/>
              <a:t>- For doktorgradsprosjekt og studentprosjekt (MA/BA/oppgave medisinerstudiet) er veileder prosjektleder. </a:t>
            </a:r>
            <a:br>
              <a:rPr lang="nb-NO" sz="1333" b="1" dirty="0"/>
            </a:br>
            <a:endParaRPr lang="en-US" sz="1333" dirty="0"/>
          </a:p>
          <a:p>
            <a:pPr marL="0" indent="0">
              <a:buNone/>
            </a:pPr>
            <a:r>
              <a:rPr lang="nb-NO" sz="1333" b="1" dirty="0"/>
              <a:t>2. Intern fremleggelse skal registreres i system for oversikt</a:t>
            </a:r>
            <a:br>
              <a:rPr lang="nb-NO" sz="1333" b="1" dirty="0"/>
            </a:br>
            <a:r>
              <a:rPr lang="nb-NO" sz="1333" dirty="0"/>
              <a:t>Prosjektleders selvstendige forsvarlighetsvurdering skal vurderes av enhetens leder</a:t>
            </a:r>
            <a:br>
              <a:rPr lang="nb-NO" sz="1333" dirty="0"/>
            </a:br>
            <a:endParaRPr lang="en-US" sz="1333" dirty="0"/>
          </a:p>
          <a:p>
            <a:pPr marL="0" indent="0">
              <a:buNone/>
            </a:pPr>
            <a:r>
              <a:rPr lang="nb-NO" sz="1333" b="1" dirty="0"/>
              <a:t>3. Registrere relevante vedlegg når de foreligger</a:t>
            </a:r>
            <a:br>
              <a:rPr lang="nb-NO" sz="1333" b="1" dirty="0"/>
            </a:br>
            <a:r>
              <a:rPr lang="nb-NO" sz="1333" dirty="0"/>
              <a:t>- Informasjonsskriv når det foreligger </a:t>
            </a:r>
            <a:br>
              <a:rPr lang="nb-NO" sz="1333" dirty="0"/>
            </a:br>
            <a:r>
              <a:rPr lang="nb-NO" sz="1333" dirty="0"/>
              <a:t>- Godkjenninger når de foreligger</a:t>
            </a:r>
            <a:br>
              <a:rPr lang="nb-NO" sz="1333" dirty="0"/>
            </a:br>
            <a:r>
              <a:rPr lang="nb-NO" sz="1333" dirty="0"/>
              <a:t>- Avtaler når de foreligger</a:t>
            </a:r>
            <a:br>
              <a:rPr lang="nb-NO" sz="1333" dirty="0"/>
            </a:br>
            <a:r>
              <a:rPr lang="nb-NO" sz="1333" dirty="0"/>
              <a:t>- Datahåndteringsplan når den foreligger</a:t>
            </a:r>
            <a:br>
              <a:rPr lang="nb-NO" sz="1333" dirty="0"/>
            </a:br>
            <a:endParaRPr lang="en-US" sz="1333" dirty="0"/>
          </a:p>
          <a:p>
            <a:pPr marL="0" indent="0">
              <a:buNone/>
            </a:pPr>
            <a:r>
              <a:rPr lang="nb-NO" sz="1333" b="1" dirty="0"/>
              <a:t>4. Gjennomføre prosjektet i henhold til forskningsprotokoll, godkjenninger og avtaler</a:t>
            </a:r>
            <a:br>
              <a:rPr lang="nb-NO" sz="1333" b="1" dirty="0"/>
            </a:br>
            <a:endParaRPr lang="en-US" sz="1333" dirty="0"/>
          </a:p>
          <a:p>
            <a:pPr marL="0" indent="0">
              <a:buNone/>
            </a:pPr>
            <a:r>
              <a:rPr lang="nb-NO" sz="1333" b="1" dirty="0"/>
              <a:t>5. Registrere endringer i prosjektet og laste opp vedlegg som viser endringene (sette på ny sluttdato)</a:t>
            </a:r>
            <a:br>
              <a:rPr lang="nb-NO" sz="1333" b="1" dirty="0"/>
            </a:br>
            <a:endParaRPr lang="en-US" sz="1333" dirty="0"/>
          </a:p>
          <a:p>
            <a:pPr marL="0" indent="0">
              <a:buNone/>
            </a:pPr>
            <a:r>
              <a:rPr lang="nb-NO" sz="1333" b="1" dirty="0"/>
              <a:t>6. Avslutte prosjektet i henhold til godkjenninger og avtale</a:t>
            </a:r>
            <a:r>
              <a:rPr lang="nb-NO" sz="1333" dirty="0"/>
              <a:t>r</a:t>
            </a:r>
            <a:endParaRPr lang="en-US" sz="1333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>
              <a:defRPr/>
            </a:pPr>
            <a:fld id="{19F0915D-8190-1645-BD32-3D0FAC24AE7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627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1627" y="698500"/>
            <a:ext cx="6789373" cy="598827"/>
          </a:xfrm>
        </p:spPr>
        <p:txBody>
          <a:bodyPr/>
          <a:lstStyle/>
          <a:p>
            <a:r>
              <a:rPr lang="nb-NO" dirty="0"/>
              <a:t>Forskningsadministrasjon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1627" y="1297327"/>
            <a:ext cx="6840760" cy="3900433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Forskningsadministrasjon ved instituttene skal bruke systemet på to måter:</a:t>
            </a:r>
            <a:r>
              <a:rPr lang="nb-NO" b="1" dirty="0"/>
              <a:t> </a:t>
            </a:r>
            <a:br>
              <a:rPr lang="nb-NO" b="1" dirty="0"/>
            </a:br>
            <a:endParaRPr lang="en-US" dirty="0"/>
          </a:p>
          <a:p>
            <a:pPr marL="0" indent="0">
              <a:buNone/>
            </a:pPr>
            <a:r>
              <a:rPr lang="nb-NO" b="1" dirty="0"/>
              <a:t>1. Forskerstøtte</a:t>
            </a:r>
            <a:r>
              <a:rPr lang="nb-NO" dirty="0"/>
              <a:t> – Veilede forskere i utførelse av deres oppgaver knyttet til system for oversikt</a:t>
            </a:r>
            <a:br>
              <a:rPr lang="nb-NO" dirty="0"/>
            </a:br>
            <a:br>
              <a:rPr lang="nb-NO" b="1" dirty="0"/>
            </a:br>
            <a:r>
              <a:rPr lang="nb-NO" b="1" dirty="0"/>
              <a:t>2. Lederstøtte</a:t>
            </a:r>
            <a:r>
              <a:rPr lang="nb-NO" dirty="0"/>
              <a:t> – Bistå ledere i utførelse av deres oppgaver knyttet til system for oversikt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>
              <a:defRPr/>
            </a:pPr>
            <a:fld id="{19F0915D-8190-1645-BD32-3D0FAC24AE7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5016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620" y="697260"/>
            <a:ext cx="6849380" cy="953740"/>
          </a:xfrm>
        </p:spPr>
        <p:txBody>
          <a:bodyPr/>
          <a:lstStyle/>
          <a:p>
            <a:pPr algn="ctr"/>
            <a:r>
              <a:rPr lang="nb-NO" dirty="0"/>
              <a:t>Nyttig med oversikt?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1537353"/>
            <a:ext cx="6669360" cy="3542647"/>
          </a:xfrm>
        </p:spPr>
        <p:txBody>
          <a:bodyPr/>
          <a:lstStyle/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Forebygge</a:t>
            </a:r>
            <a:r>
              <a:rPr lang="en-US" dirty="0"/>
              <a:t> </a:t>
            </a:r>
            <a:r>
              <a:rPr lang="en-US" dirty="0" err="1"/>
              <a:t>manglende</a:t>
            </a:r>
            <a:r>
              <a:rPr lang="en-US" dirty="0"/>
              <a:t> </a:t>
            </a:r>
            <a:r>
              <a:rPr lang="en-US" dirty="0" err="1"/>
              <a:t>etterlevelse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gjeldende</a:t>
            </a:r>
            <a:r>
              <a:rPr lang="en-US" dirty="0"/>
              <a:t> </a:t>
            </a:r>
            <a:r>
              <a:rPr lang="en-US" dirty="0" err="1"/>
              <a:t>regler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retningslinjer</a:t>
            </a:r>
            <a:r>
              <a:rPr lang="en-US" dirty="0"/>
              <a:t> for </a:t>
            </a:r>
            <a:r>
              <a:rPr lang="en-US" dirty="0" err="1"/>
              <a:t>planlegging</a:t>
            </a:r>
            <a:r>
              <a:rPr lang="en-US" dirty="0"/>
              <a:t>, </a:t>
            </a:r>
            <a:r>
              <a:rPr lang="en-US" dirty="0" err="1"/>
              <a:t>gjennomføring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avslutning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forskningsprosjekter</a:t>
            </a:r>
            <a:r>
              <a:rPr lang="en-US" dirty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>
              <a:defRPr/>
            </a:pPr>
            <a:fld id="{19F0915D-8190-1645-BD32-3D0FAC24AE7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528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Nyttig med oversikt?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Bedre</a:t>
            </a:r>
            <a:r>
              <a:rPr lang="en-US" dirty="0"/>
              <a:t> </a:t>
            </a:r>
            <a:r>
              <a:rPr lang="en-US" dirty="0" err="1"/>
              <a:t>oppfølging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forskningsprosjekter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økt</a:t>
            </a:r>
            <a:r>
              <a:rPr lang="en-US" dirty="0"/>
              <a:t> </a:t>
            </a:r>
            <a:r>
              <a:rPr lang="en-US" dirty="0" err="1"/>
              <a:t>bevissthet</a:t>
            </a:r>
            <a:r>
              <a:rPr lang="en-US" dirty="0"/>
              <a:t> om </a:t>
            </a:r>
            <a:r>
              <a:rPr lang="en-US" dirty="0" err="1"/>
              <a:t>forskers</a:t>
            </a:r>
            <a:r>
              <a:rPr lang="en-US" dirty="0"/>
              <a:t> </a:t>
            </a:r>
            <a:r>
              <a:rPr lang="en-US" dirty="0" err="1"/>
              <a:t>ansvarsoppgaver</a:t>
            </a:r>
            <a:r>
              <a:rPr lang="en-US" dirty="0"/>
              <a:t> </a:t>
            </a:r>
            <a:r>
              <a:rPr lang="en-US" dirty="0" err="1"/>
              <a:t>relatert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planlegging</a:t>
            </a:r>
            <a:r>
              <a:rPr lang="en-US" dirty="0"/>
              <a:t>, </a:t>
            </a:r>
            <a:r>
              <a:rPr lang="en-US" dirty="0" err="1"/>
              <a:t>gjennomføring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avslutning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forskningsprosjekter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Avgjørende</a:t>
            </a:r>
            <a:r>
              <a:rPr lang="en-US" dirty="0"/>
              <a:t> for </a:t>
            </a:r>
            <a:r>
              <a:rPr lang="en-US" dirty="0" err="1"/>
              <a:t>nytten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et system for </a:t>
            </a:r>
            <a:r>
              <a:rPr lang="en-US" dirty="0" err="1"/>
              <a:t>oversikt</a:t>
            </a:r>
            <a:r>
              <a:rPr lang="en-US" dirty="0"/>
              <a:t> over </a:t>
            </a:r>
            <a:r>
              <a:rPr lang="en-US" dirty="0" err="1"/>
              <a:t>forskningsprosjekter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ledelsesinvolvering</a:t>
            </a:r>
            <a:r>
              <a:rPr lang="en-US" dirty="0"/>
              <a:t> i </a:t>
            </a:r>
            <a:r>
              <a:rPr lang="en-US" dirty="0" err="1"/>
              <a:t>etterlevelse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regler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retningslinjer</a:t>
            </a:r>
            <a:r>
              <a:rPr lang="en-US" dirty="0"/>
              <a:t>.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>
              <a:defRPr/>
            </a:pPr>
            <a:fld id="{19F0915D-8190-1645-BD32-3D0FAC24AE7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580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E77301C-9F95-EB40-A5DC-2CFFFD2A8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Fremtidige planer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74D6498-BCD0-AB48-B74B-E2D6123D9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815877-72B0-9E4F-9E2F-D0199316CC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22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615932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BE6A0-97AE-B345-AB5F-87A73E53D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Tilsyn fra statens helsetilsyn </a:t>
            </a:r>
            <a:r>
              <a:rPr lang="en-GB" dirty="0" err="1"/>
              <a:t>i</a:t>
            </a:r>
            <a:r>
              <a:rPr lang="en-GB" dirty="0"/>
              <a:t> 2020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31F8F-7E1A-7140-9EAC-A74BED5E2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Statens</a:t>
            </a:r>
            <a:r>
              <a:rPr lang="en-GB" dirty="0"/>
              <a:t> </a:t>
            </a:r>
            <a:r>
              <a:rPr lang="en-GB" dirty="0" err="1"/>
              <a:t>helsetilsyn</a:t>
            </a:r>
            <a:r>
              <a:rPr lang="en-GB" dirty="0"/>
              <a:t> </a:t>
            </a:r>
            <a:r>
              <a:rPr lang="en-GB" dirty="0" err="1"/>
              <a:t>gjorde</a:t>
            </a:r>
            <a:r>
              <a:rPr lang="en-GB" dirty="0"/>
              <a:t> </a:t>
            </a:r>
            <a:r>
              <a:rPr lang="en-GB" dirty="0" err="1"/>
              <a:t>tilsyn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samtykkebaserte</a:t>
            </a:r>
            <a:r>
              <a:rPr lang="en-GB" dirty="0"/>
              <a:t> </a:t>
            </a:r>
            <a:r>
              <a:rPr lang="en-GB" dirty="0" err="1"/>
              <a:t>helseforskningsprosjekter</a:t>
            </a:r>
            <a:r>
              <a:rPr lang="en-GB" dirty="0"/>
              <a:t> </a:t>
            </a:r>
            <a:r>
              <a:rPr lang="en-GB" dirty="0" err="1"/>
              <a:t>ved</a:t>
            </a:r>
            <a:r>
              <a:rPr lang="en-GB" dirty="0"/>
              <a:t> </a:t>
            </a:r>
            <a:r>
              <a:rPr lang="en-GB" dirty="0" err="1"/>
              <a:t>UiO</a:t>
            </a:r>
            <a:endParaRPr lang="en-GB" dirty="0"/>
          </a:p>
          <a:p>
            <a:r>
              <a:rPr lang="en-GB" dirty="0" err="1"/>
              <a:t>Egen</a:t>
            </a:r>
            <a:r>
              <a:rPr lang="en-GB" dirty="0"/>
              <a:t> </a:t>
            </a:r>
            <a:r>
              <a:rPr lang="en-GB" dirty="0" err="1"/>
              <a:t>undersøkelse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regi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internrevisjon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oppfølgning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2021</a:t>
            </a:r>
          </a:p>
          <a:p>
            <a:r>
              <a:rPr lang="en-GB" dirty="0" err="1"/>
              <a:t>Revisjonen</a:t>
            </a:r>
            <a:r>
              <a:rPr lang="en-GB" dirty="0"/>
              <a:t> </a:t>
            </a:r>
            <a:r>
              <a:rPr lang="en-GB" dirty="0" err="1"/>
              <a:t>peker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behov</a:t>
            </a:r>
            <a:r>
              <a:rPr lang="en-GB" dirty="0"/>
              <a:t> for </a:t>
            </a:r>
            <a:r>
              <a:rPr lang="en-GB" dirty="0" err="1"/>
              <a:t>sterkere</a:t>
            </a:r>
            <a:r>
              <a:rPr lang="en-GB" dirty="0"/>
              <a:t> </a:t>
            </a:r>
            <a:r>
              <a:rPr lang="en-GB" dirty="0" err="1"/>
              <a:t>føringer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større</a:t>
            </a:r>
            <a:r>
              <a:rPr lang="en-GB" dirty="0"/>
              <a:t> grad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standardisering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prosesser</a:t>
            </a:r>
            <a:r>
              <a:rPr lang="en-GB" dirty="0"/>
              <a:t> for </a:t>
            </a:r>
            <a:r>
              <a:rPr lang="en-GB" dirty="0" err="1"/>
              <a:t>helseforskning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tvers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enheter</a:t>
            </a:r>
            <a:endParaRPr lang="en-GB" dirty="0"/>
          </a:p>
          <a:p>
            <a:r>
              <a:rPr lang="en-GB" dirty="0" err="1"/>
              <a:t>Foreslår</a:t>
            </a:r>
            <a:r>
              <a:rPr lang="en-GB" dirty="0"/>
              <a:t> </a:t>
            </a:r>
            <a:r>
              <a:rPr lang="en-GB" dirty="0" err="1"/>
              <a:t>videreutvikling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Forskpro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understøtte</a:t>
            </a:r>
            <a:r>
              <a:rPr lang="en-GB" dirty="0"/>
              <a:t> </a:t>
            </a:r>
            <a:r>
              <a:rPr lang="en-GB" dirty="0" err="1"/>
              <a:t>dette</a:t>
            </a:r>
            <a:endParaRPr lang="en-GB" dirty="0"/>
          </a:p>
          <a:p>
            <a:endParaRPr lang="en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E36CC1-E12D-A947-AD45-E45C8E4348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046534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ED3DC-E447-B947-B4ED-96B742156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Aktuelle områder for videreutvikling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E2551-DE86-3D48-9650-34CFBEF20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Bedre</a:t>
            </a:r>
            <a:r>
              <a:rPr lang="en-GB" dirty="0"/>
              <a:t> </a:t>
            </a:r>
            <a:r>
              <a:rPr lang="en-GB" dirty="0" err="1"/>
              <a:t>støtte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oppfølging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prosjekter</a:t>
            </a:r>
            <a:r>
              <a:rPr lang="en-GB" dirty="0"/>
              <a:t> (</a:t>
            </a:r>
            <a:r>
              <a:rPr lang="en-GB" dirty="0" err="1"/>
              <a:t>varsler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prosesstøtte</a:t>
            </a:r>
            <a:r>
              <a:rPr lang="en-GB" dirty="0"/>
              <a:t> for intern </a:t>
            </a:r>
            <a:r>
              <a:rPr lang="en-GB" dirty="0" err="1"/>
              <a:t>godkjenning</a:t>
            </a:r>
            <a:r>
              <a:rPr lang="en-GB" dirty="0"/>
              <a:t>)</a:t>
            </a:r>
          </a:p>
          <a:p>
            <a:r>
              <a:rPr lang="en-GB" dirty="0" err="1"/>
              <a:t>Flere</a:t>
            </a:r>
            <a:r>
              <a:rPr lang="en-GB" dirty="0"/>
              <a:t> system-</a:t>
            </a:r>
            <a:r>
              <a:rPr lang="en-GB" dirty="0" err="1"/>
              <a:t>integrasjoner</a:t>
            </a:r>
            <a:r>
              <a:rPr lang="en-GB" dirty="0"/>
              <a:t> (Biobanker, Cristin, TSD)</a:t>
            </a:r>
          </a:p>
          <a:p>
            <a:r>
              <a:rPr lang="en-GB" dirty="0" err="1"/>
              <a:t>Uttak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rapporter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flere</a:t>
            </a:r>
            <a:r>
              <a:rPr lang="en-GB" dirty="0"/>
              <a:t> </a:t>
            </a:r>
            <a:r>
              <a:rPr lang="en-GB" dirty="0" err="1"/>
              <a:t>formater</a:t>
            </a:r>
            <a:r>
              <a:rPr lang="en-GB" dirty="0"/>
              <a:t> (</a:t>
            </a:r>
            <a:r>
              <a:rPr lang="en-GB" dirty="0" err="1"/>
              <a:t>f.eks</a:t>
            </a:r>
            <a:r>
              <a:rPr lang="en-GB" dirty="0"/>
              <a:t>. </a:t>
            </a:r>
            <a:r>
              <a:rPr lang="en-GB" dirty="0" err="1"/>
              <a:t>til</a:t>
            </a:r>
            <a:r>
              <a:rPr lang="en-GB" dirty="0"/>
              <a:t> Excel)</a:t>
            </a:r>
          </a:p>
          <a:p>
            <a:r>
              <a:rPr lang="en-GB" dirty="0" err="1"/>
              <a:t>Automatisk</a:t>
            </a:r>
            <a:r>
              <a:rPr lang="en-GB" dirty="0"/>
              <a:t> </a:t>
            </a:r>
            <a:r>
              <a:rPr lang="en-GB" dirty="0" err="1"/>
              <a:t>høsting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 </a:t>
            </a:r>
            <a:r>
              <a:rPr lang="en-GB" dirty="0" err="1"/>
              <a:t>arkiv</a:t>
            </a:r>
            <a:endParaRPr lang="en-GB" dirty="0"/>
          </a:p>
          <a:p>
            <a:r>
              <a:rPr lang="en-GB" dirty="0" err="1"/>
              <a:t>Sammenheng</a:t>
            </a:r>
            <a:r>
              <a:rPr lang="en-GB" dirty="0"/>
              <a:t> </a:t>
            </a:r>
            <a:r>
              <a:rPr lang="en-GB" dirty="0" err="1"/>
              <a:t>UiO-prosjektsider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Forskpro-prosjektsider</a:t>
            </a:r>
            <a:endParaRPr lang="en-GB" dirty="0"/>
          </a:p>
          <a:p>
            <a:r>
              <a:rPr lang="en-GB" dirty="0" err="1"/>
              <a:t>Kobling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FAIR-</a:t>
            </a:r>
            <a:r>
              <a:rPr lang="en-GB" dirty="0" err="1"/>
              <a:t>arbeidet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UiO</a:t>
            </a:r>
            <a:endParaRPr lang="en-GB" dirty="0"/>
          </a:p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19FC99-B985-5546-A88E-44124449A0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24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6051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2D7C3-D049-9246-88A2-ADADFB095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Modell for samarbeid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DE1FB-5A97-0846-B2B9-E310EB0754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Grad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skreddersøm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enkelte</a:t>
            </a:r>
            <a:r>
              <a:rPr lang="en-GB" dirty="0"/>
              <a:t> </a:t>
            </a:r>
            <a:r>
              <a:rPr lang="en-GB" dirty="0" err="1"/>
              <a:t>institusjon</a:t>
            </a:r>
            <a:endParaRPr lang="en-GB" dirty="0"/>
          </a:p>
          <a:p>
            <a:r>
              <a:rPr lang="en-GB" dirty="0" err="1"/>
              <a:t>Mulighet</a:t>
            </a:r>
            <a:r>
              <a:rPr lang="en-GB" dirty="0"/>
              <a:t> for </a:t>
            </a:r>
            <a:r>
              <a:rPr lang="en-GB" dirty="0" err="1"/>
              <a:t>eget</a:t>
            </a:r>
            <a:r>
              <a:rPr lang="en-GB" dirty="0"/>
              <a:t> design</a:t>
            </a:r>
          </a:p>
          <a:p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eget</a:t>
            </a:r>
            <a:r>
              <a:rPr lang="en-GB" dirty="0"/>
              <a:t> (sub)</a:t>
            </a:r>
            <a:r>
              <a:rPr lang="en-GB" dirty="0" err="1"/>
              <a:t>domene</a:t>
            </a:r>
            <a:r>
              <a:rPr lang="en-GB" dirty="0"/>
              <a:t> </a:t>
            </a:r>
            <a:r>
              <a:rPr lang="en-GB" dirty="0" err="1"/>
              <a:t>f.eks</a:t>
            </a:r>
            <a:r>
              <a:rPr lang="en-GB" dirty="0"/>
              <a:t>.:</a:t>
            </a:r>
          </a:p>
          <a:p>
            <a:pPr lvl="1"/>
            <a:r>
              <a:rPr lang="en-GB" dirty="0" err="1"/>
              <a:t>forskpro.uis.no</a:t>
            </a:r>
            <a:r>
              <a:rPr lang="en-GB" dirty="0"/>
              <a:t>, </a:t>
            </a:r>
            <a:r>
              <a:rPr lang="en-GB" dirty="0" err="1"/>
              <a:t>forskpro.nord.no</a:t>
            </a:r>
            <a:r>
              <a:rPr lang="en-GB" dirty="0"/>
              <a:t> </a:t>
            </a:r>
            <a:r>
              <a:rPr lang="en-GB" dirty="0" err="1"/>
              <a:t>osv</a:t>
            </a:r>
            <a:r>
              <a:rPr lang="en-GB" dirty="0"/>
              <a:t>.</a:t>
            </a:r>
          </a:p>
          <a:p>
            <a:r>
              <a:rPr lang="en-GB" dirty="0" err="1"/>
              <a:t>Bruk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lokal</a:t>
            </a:r>
            <a:r>
              <a:rPr lang="en-GB" dirty="0"/>
              <a:t> LDAP for </a:t>
            </a:r>
            <a:r>
              <a:rPr lang="en-GB" dirty="0" err="1"/>
              <a:t>personer</a:t>
            </a:r>
            <a:r>
              <a:rPr lang="en-GB" dirty="0"/>
              <a:t>/</a:t>
            </a:r>
            <a:r>
              <a:rPr lang="en-GB" dirty="0" err="1"/>
              <a:t>grupper</a:t>
            </a:r>
            <a:endParaRPr lang="en-GB" dirty="0"/>
          </a:p>
          <a:p>
            <a:pPr lvl="1"/>
            <a:r>
              <a:rPr lang="en-GB" dirty="0" err="1"/>
              <a:t>Alternativt</a:t>
            </a:r>
            <a:r>
              <a:rPr lang="en-GB" dirty="0"/>
              <a:t> </a:t>
            </a:r>
            <a:r>
              <a:rPr lang="en-GB" dirty="0" err="1"/>
              <a:t>annen</a:t>
            </a:r>
            <a:r>
              <a:rPr lang="en-GB" dirty="0"/>
              <a:t> </a:t>
            </a:r>
            <a:r>
              <a:rPr lang="en-GB" dirty="0" err="1"/>
              <a:t>kilde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data om </a:t>
            </a:r>
            <a:r>
              <a:rPr lang="en-GB" dirty="0" err="1"/>
              <a:t>organisasjon</a:t>
            </a:r>
            <a:r>
              <a:rPr lang="en-GB" dirty="0"/>
              <a:t>/</a:t>
            </a:r>
            <a:r>
              <a:rPr lang="en-GB" dirty="0" err="1"/>
              <a:t>personer</a:t>
            </a:r>
            <a:endParaRPr lang="en-GB" dirty="0"/>
          </a:p>
          <a:p>
            <a:r>
              <a:rPr lang="en-NO" dirty="0"/>
              <a:t>Spleise på drift og videreutvikling</a:t>
            </a:r>
          </a:p>
          <a:p>
            <a:r>
              <a:rPr lang="en-NO" dirty="0"/>
              <a:t>En mulig modell å se på, er den vi er etablert for samarbeid om nettsider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D4BEDC-6552-DC48-A321-6D7494D053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25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37198729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UIONorsk16-10</Template>
  <TotalTime>8709</TotalTime>
  <Words>1606</Words>
  <Application>Microsoft Macintosh PowerPoint</Application>
  <PresentationFormat>On-screen Show (16:10)</PresentationFormat>
  <Paragraphs>180</Paragraphs>
  <Slides>25</Slides>
  <Notes>14</Notes>
  <HiddenSlides>2</HiddenSlides>
  <MMClips>4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Arial</vt:lpstr>
      <vt:lpstr>UIONorsk16-10</vt:lpstr>
      <vt:lpstr>14. april 2021</vt:lpstr>
      <vt:lpstr>Kort historikk og status</vt:lpstr>
      <vt:lpstr>Hva får du med Forskpro</vt:lpstr>
      <vt:lpstr>Institusjon</vt:lpstr>
      <vt:lpstr>Prosjektleder</vt:lpstr>
      <vt:lpstr>Forskningsledelsen</vt:lpstr>
      <vt:lpstr>Slik fungerer forskpro</vt:lpstr>
      <vt:lpstr>PowerPoint Presentation</vt:lpstr>
      <vt:lpstr>PowerPoint Presentation</vt:lpstr>
      <vt:lpstr>PowerPoint Presentation</vt:lpstr>
      <vt:lpstr>PowerPoint Presentation</vt:lpstr>
      <vt:lpstr>forskpro hos det medisinske fakultet</vt:lpstr>
      <vt:lpstr>Hvem skal bruke Forskpro?</vt:lpstr>
      <vt:lpstr> Leder i faglig linje</vt:lpstr>
      <vt:lpstr> Leder i faglig linjes oppgaver:  </vt:lpstr>
      <vt:lpstr>Leders oppfølging av oppgavene 1-5:</vt:lpstr>
      <vt:lpstr>Prosjektleder</vt:lpstr>
      <vt:lpstr>Prosjektleders oppgaver: </vt:lpstr>
      <vt:lpstr>Forskningsadministrasjon</vt:lpstr>
      <vt:lpstr>Nyttig med oversikt?</vt:lpstr>
      <vt:lpstr>Nyttig med oversikt?</vt:lpstr>
      <vt:lpstr>Fremtidige planer</vt:lpstr>
      <vt:lpstr>Tilsyn fra statens helsetilsyn i 2020</vt:lpstr>
      <vt:lpstr>Aktuelle områder for videreutvikling</vt:lpstr>
      <vt:lpstr>Modell for samarbeid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r.j.foss-pedersen@usit.uio.no</dc:creator>
  <cp:lastModifiedBy>Tomm Eriksen</cp:lastModifiedBy>
  <cp:revision>237</cp:revision>
  <dcterms:created xsi:type="dcterms:W3CDTF">2019-04-24T11:13:02Z</dcterms:created>
  <dcterms:modified xsi:type="dcterms:W3CDTF">2021-04-14T07:57:39Z</dcterms:modified>
</cp:coreProperties>
</file>