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59"/>
  </p:notesMasterIdLst>
  <p:handoutMasterIdLst>
    <p:handoutMasterId r:id="rId60"/>
  </p:handoutMasterIdLst>
  <p:sldIdLst>
    <p:sldId id="257" r:id="rId5"/>
    <p:sldId id="438" r:id="rId6"/>
    <p:sldId id="358" r:id="rId7"/>
    <p:sldId id="359" r:id="rId8"/>
    <p:sldId id="362" r:id="rId9"/>
    <p:sldId id="803" r:id="rId10"/>
    <p:sldId id="355" r:id="rId11"/>
    <p:sldId id="804" r:id="rId12"/>
    <p:sldId id="805" r:id="rId13"/>
    <p:sldId id="373" r:id="rId14"/>
    <p:sldId id="2146849491" r:id="rId15"/>
    <p:sldId id="2146849492" r:id="rId16"/>
    <p:sldId id="376" r:id="rId17"/>
    <p:sldId id="374" r:id="rId18"/>
    <p:sldId id="555" r:id="rId19"/>
    <p:sldId id="778" r:id="rId20"/>
    <p:sldId id="626" r:id="rId21"/>
    <p:sldId id="2146849446" r:id="rId22"/>
    <p:sldId id="2146849489" r:id="rId23"/>
    <p:sldId id="2146849481" r:id="rId24"/>
    <p:sldId id="2146849490" r:id="rId25"/>
    <p:sldId id="2146849482" r:id="rId26"/>
    <p:sldId id="266" r:id="rId27"/>
    <p:sldId id="2146849493" r:id="rId28"/>
    <p:sldId id="2146849494" r:id="rId29"/>
    <p:sldId id="782" r:id="rId30"/>
    <p:sldId id="2146849495" r:id="rId31"/>
    <p:sldId id="360" r:id="rId32"/>
    <p:sldId id="361" r:id="rId33"/>
    <p:sldId id="365" r:id="rId34"/>
    <p:sldId id="363" r:id="rId35"/>
    <p:sldId id="404" r:id="rId36"/>
    <p:sldId id="627" r:id="rId37"/>
    <p:sldId id="779" r:id="rId38"/>
    <p:sldId id="2146849496" r:id="rId39"/>
    <p:sldId id="442" r:id="rId40"/>
    <p:sldId id="381" r:id="rId41"/>
    <p:sldId id="382" r:id="rId42"/>
    <p:sldId id="383" r:id="rId43"/>
    <p:sldId id="258" r:id="rId44"/>
    <p:sldId id="261" r:id="rId45"/>
    <p:sldId id="781" r:id="rId46"/>
    <p:sldId id="279" r:id="rId47"/>
    <p:sldId id="276" r:id="rId48"/>
    <p:sldId id="287" r:id="rId49"/>
    <p:sldId id="278" r:id="rId50"/>
    <p:sldId id="280" r:id="rId51"/>
    <p:sldId id="281" r:id="rId52"/>
    <p:sldId id="284" r:id="rId53"/>
    <p:sldId id="440" r:id="rId54"/>
    <p:sldId id="406" r:id="rId55"/>
    <p:sldId id="441" r:id="rId56"/>
    <p:sldId id="408" r:id="rId57"/>
    <p:sldId id="407" r:id="rId58"/>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84EC"/>
    <a:srgbClr val="0000FF"/>
    <a:srgbClr val="FFFF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49" autoAdjust="0"/>
    <p:restoredTop sz="81370"/>
  </p:normalViewPr>
  <p:slideViewPr>
    <p:cSldViewPr snapToGrid="0">
      <p:cViewPr varScale="1">
        <p:scale>
          <a:sx n="102" d="100"/>
          <a:sy n="102" d="100"/>
        </p:scale>
        <p:origin x="1016" y="184"/>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10/9/24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mn.uio.no/ifi/personer/vit/tone/index.html" TargetMode="External"/><Relationship Id="rId2" Type="http://schemas.openxmlformats.org/officeDocument/2006/relationships/slide" Target="../slides/slide39.xml"/><Relationship Id="rId1" Type="http://schemas.openxmlformats.org/officeDocument/2006/relationships/notesMaster" Target="../notesMasters/notesMaster1.xml"/><Relationship Id="rId5" Type="http://schemas.openxmlformats.org/officeDocument/2006/relationships/hyperlink" Target="https://www.uio.no/ritmo/english/projects/micro/" TargetMode="External"/><Relationship Id="rId4" Type="http://schemas.openxmlformats.org/officeDocument/2006/relationships/hyperlink" Target="https://www.mn.uio.no/ifi/forskning/grupper/design/publikasjoner/"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3018605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Samarbeidsseminarer</a:t>
            </a:r>
          </a:p>
          <a:p>
            <a:endParaRPr lang="nb-NO"/>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1399254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309185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461795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Studieprogramforside – enkelte info elementer kommer fra FS</a:t>
            </a:r>
            <a:endParaRPr lang="en-NO" dirty="0"/>
          </a:p>
        </p:txBody>
      </p:sp>
      <p:sp>
        <p:nvSpPr>
          <p:cNvPr id="4" name="Slide Number Placeholder 3"/>
          <p:cNvSpPr>
            <a:spLocks noGrp="1"/>
          </p:cNvSpPr>
          <p:nvPr>
            <p:ph type="sldNum" sz="quarter" idx="5"/>
          </p:nvPr>
        </p:nvSpPr>
        <p:spPr/>
        <p:txBody>
          <a:bodyPr/>
          <a:lstStyle/>
          <a:p>
            <a:fld id="{3A1FCDC9-089B-254D-BFC4-B9317BA6CC08}" type="slidenum">
              <a:rPr lang="en-NO" smtClean="0"/>
              <a:pPr/>
              <a:t>7</a:t>
            </a:fld>
            <a:endParaRPr lang="en-NO"/>
          </a:p>
        </p:txBody>
      </p:sp>
    </p:spTree>
    <p:extLst>
      <p:ext uri="{BB962C8B-B14F-4D97-AF65-F5344CB8AC3E}">
        <p14:creationId xmlns:p14="http://schemas.microsoft.com/office/powerpoint/2010/main" val="316404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Studieplaner, all informasjon kommer fra FS. </a:t>
            </a:r>
          </a:p>
        </p:txBody>
      </p:sp>
      <p:sp>
        <p:nvSpPr>
          <p:cNvPr id="4" name="Plassholder for lysbildenumm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393847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NO"/>
              <a:t>Studiemodell som viser oppbygning av studiet. </a:t>
            </a:r>
          </a:p>
          <a:p>
            <a:endParaRPr lang="en-NO"/>
          </a:p>
          <a:p>
            <a:r>
              <a:rPr lang="en-NO"/>
              <a:t>Alt hentet fra FS. </a:t>
            </a:r>
          </a:p>
          <a:p>
            <a:endParaRPr lang="en-NO"/>
          </a:p>
          <a:p>
            <a:r>
              <a:rPr lang="en-NO"/>
              <a:t>Grundig usability-testet. </a:t>
            </a:r>
          </a:p>
          <a:p>
            <a:endParaRPr lang="en-NO"/>
          </a:p>
          <a:p>
            <a:r>
              <a:rPr lang="en-NO"/>
              <a:t>Robust løsning, viser cachet versjon av siden hvis FS er nede.</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819238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Emnebeskrivelser hentes fra FS. Skrives inn med EPN og autoopprettes og publiseres </a:t>
            </a:r>
            <a:r>
              <a:rPr lang="en-GB" dirty="0" err="1"/>
              <a:t>i</a:t>
            </a:r>
            <a:r>
              <a:rPr lang="en-GB" dirty="0"/>
              <a:t> Vortex. </a:t>
            </a:r>
            <a:endParaRPr lang="en-NO" dirty="0"/>
          </a:p>
        </p:txBody>
      </p:sp>
      <p:sp>
        <p:nvSpPr>
          <p:cNvPr id="4" name="Slide Number Placeholder 3"/>
          <p:cNvSpPr>
            <a:spLocks noGrp="1"/>
          </p:cNvSpPr>
          <p:nvPr>
            <p:ph type="sldNum" sz="quarter" idx="5"/>
          </p:nvPr>
        </p:nvSpPr>
        <p:spPr/>
        <p:txBody>
          <a:bodyPr/>
          <a:lstStyle/>
          <a:p>
            <a:fld id="{3A1FCDC9-089B-254D-BFC4-B9317BA6CC08}" type="slidenum">
              <a:rPr lang="en-NO" smtClean="0"/>
              <a:pPr/>
              <a:t>10</a:t>
            </a:fld>
            <a:endParaRPr lang="en-NO"/>
          </a:p>
        </p:txBody>
      </p:sp>
    </p:spTree>
    <p:extLst>
      <p:ext uri="{BB962C8B-B14F-4D97-AF65-F5344CB8AC3E}">
        <p14:creationId xmlns:p14="http://schemas.microsoft.com/office/powerpoint/2010/main" val="1466944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1050643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NO" dirty="0"/>
              <a:t>En annen tjeneste vi jobber med er “Mine studier”. Tett samarbeid mellom studie- og kommunikasjonsavdelingen.</a:t>
            </a:r>
          </a:p>
          <a:p>
            <a:r>
              <a:rPr lang="en-NO" dirty="0"/>
              <a:t>Vår studentportal. “Inngangsvei til det digitale læringsmiljøet” som vi liker å kalle det. </a:t>
            </a:r>
          </a:p>
          <a:p>
            <a:r>
              <a:rPr lang="en-NO" dirty="0"/>
              <a:t>Bakgrunnen for at vi lager Mine studier, er de alt for mange tilbakemeldinger fra studentene om at studiehverdagen deres består av et mylder av tjenester/verktøy/kanaler som er vanskelig å orientere seg </a:t>
            </a:r>
            <a:r>
              <a:rPr lang="en-GB" dirty="0" err="1"/>
              <a:t>i</a:t>
            </a:r>
            <a:r>
              <a:rPr lang="en-GB" dirty="0"/>
              <a:t> </a:t>
            </a:r>
            <a:r>
              <a:rPr lang="en-GB" dirty="0" err="1"/>
              <a:t>og</a:t>
            </a:r>
            <a:r>
              <a:rPr lang="en-GB" dirty="0"/>
              <a:t> </a:t>
            </a:r>
            <a:r>
              <a:rPr lang="en-GB" dirty="0" err="1"/>
              <a:t>holde</a:t>
            </a:r>
            <a:r>
              <a:rPr lang="en-GB" dirty="0"/>
              <a:t> seg </a:t>
            </a:r>
            <a:r>
              <a:rPr lang="en-GB" dirty="0" err="1"/>
              <a:t>oppdatert</a:t>
            </a:r>
            <a:r>
              <a:rPr lang="en-GB" dirty="0"/>
              <a:t> </a:t>
            </a:r>
            <a:r>
              <a:rPr lang="en-GB" dirty="0" err="1"/>
              <a:t>på</a:t>
            </a:r>
            <a:r>
              <a:rPr lang="en-GB" dirty="0"/>
              <a:t>. </a:t>
            </a:r>
            <a:endParaRPr lang="en-NO" dirty="0"/>
          </a:p>
          <a:p>
            <a:endParaRPr lang="en-NO" dirty="0"/>
          </a:p>
        </p:txBody>
      </p:sp>
      <p:sp>
        <p:nvSpPr>
          <p:cNvPr id="4" name="Slide Number Placeholder 3"/>
          <p:cNvSpPr>
            <a:spLocks noGrp="1"/>
          </p:cNvSpPr>
          <p:nvPr>
            <p:ph type="sldNum" sz="quarter" idx="5"/>
          </p:nvPr>
        </p:nvSpPr>
        <p:spPr/>
        <p:txBody>
          <a:bodyPr/>
          <a:lstStyle/>
          <a:p>
            <a:fld id="{3A1FCDC9-089B-254D-BFC4-B9317BA6CC08}" type="slidenum">
              <a:rPr lang="en-NO" smtClean="0"/>
              <a:pPr/>
              <a:t>14</a:t>
            </a:fld>
            <a:endParaRPr lang="en-NO"/>
          </a:p>
        </p:txBody>
      </p:sp>
    </p:spTree>
    <p:extLst>
      <p:ext uri="{BB962C8B-B14F-4D97-AF65-F5344CB8AC3E}">
        <p14:creationId xmlns:p14="http://schemas.microsoft.com/office/powerpoint/2010/main" val="3315475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3430736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Shape 1461"/>
          <p:cNvSpPr>
            <a:spLocks noGrp="1" noRot="1" noChangeAspect="1"/>
          </p:cNvSpPr>
          <p:nvPr>
            <p:ph type="sldImg"/>
          </p:nvPr>
        </p:nvSpPr>
        <p:spPr>
          <a:xfrm>
            <a:off x="381000" y="685800"/>
            <a:ext cx="6096000" cy="3429000"/>
          </a:xfrm>
          <a:prstGeom prst="rect">
            <a:avLst/>
          </a:prstGeom>
        </p:spPr>
        <p:txBody>
          <a:bodyPr/>
          <a:lstStyle/>
          <a:p>
            <a:endParaRPr/>
          </a:p>
        </p:txBody>
      </p:sp>
      <p:sp>
        <p:nvSpPr>
          <p:cNvPr id="1462" name="Shape 1462"/>
          <p:cNvSpPr>
            <a:spLocks noGrp="1"/>
          </p:cNvSpPr>
          <p:nvPr>
            <p:ph type="body" sz="quarter" idx="1"/>
          </p:nvPr>
        </p:nvSpPr>
        <p:spPr>
          <a:prstGeom prst="rect">
            <a:avLst/>
          </a:prstGeom>
        </p:spPr>
        <p:txBody>
          <a:bodyPr/>
          <a:lstStyle/>
          <a:p>
            <a:r>
              <a:rPr lang="nb-NO"/>
              <a:t>Det som er spesielt markant forskjellig fra brukerreisen fra forrige innsiktsarbeid fra studiestart H22 er dette grå feltet som visualiserer studentenes bruk og forhold til Mine studier. Blant annet så står det her</a:t>
            </a:r>
          </a:p>
          <a:p>
            <a:r>
              <a:rPr lang="nb-NO"/>
              <a:t> </a:t>
            </a:r>
            <a:endParaRPr/>
          </a:p>
        </p:txBody>
      </p:sp>
    </p:spTree>
    <p:extLst>
      <p:ext uri="{BB962C8B-B14F-4D97-AF65-F5344CB8AC3E}">
        <p14:creationId xmlns:p14="http://schemas.microsoft.com/office/powerpoint/2010/main" val="2699898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EA72985F-36CD-4D87-8C89-674A558E8057}" type="slidenum">
              <a:rPr lang="en-US" smtClean="0"/>
              <a:t>17</a:t>
            </a:fld>
            <a:endParaRPr lang="en-US"/>
          </a:p>
        </p:txBody>
      </p:sp>
    </p:spTree>
    <p:extLst>
      <p:ext uri="{BB962C8B-B14F-4D97-AF65-F5344CB8AC3E}">
        <p14:creationId xmlns:p14="http://schemas.microsoft.com/office/powerpoint/2010/main" val="2465513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1688815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utvikler løsningen basert på tre hovedfunn fra innsikten, tillit, treffsikkerhet og Oversikt. </a:t>
            </a: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6069EAAB-A23E-402B-8FBE-2CF7BDCE6F8E}" type="slidenum">
              <a:rPr lang="nb-NO"/>
              <a:t>19</a:t>
            </a:fld>
            <a:endParaRPr lang="nb-NO"/>
          </a:p>
        </p:txBody>
      </p:sp>
    </p:spTree>
    <p:extLst>
      <p:ext uri="{BB962C8B-B14F-4D97-AF65-F5344CB8AC3E}">
        <p14:creationId xmlns:p14="http://schemas.microsoft.com/office/powerpoint/2010/main" val="38080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Det første hovedfunnet handler om tillit. Beskjedene blir sendt riktig og når riktig mottaker. Løsningen skal skape tillit ved at studentene vet hvor de får beskjeder, og ansatte vet at studentene har fått dem. De ansatte vil få bekreftelse gjennom kvittering på at beskjeder er sendt og statistikk over hvor mange som har åpnet en beskjed eller har på varsel. </a:t>
            </a:r>
          </a:p>
          <a:p>
            <a:endParaRPr lang="nb-NO">
              <a:cs typeface="Calibri"/>
            </a:endParaRPr>
          </a:p>
        </p:txBody>
      </p:sp>
      <p:sp>
        <p:nvSpPr>
          <p:cNvPr id="4" name="Plassholder for lysbildenummer 3"/>
          <p:cNvSpPr>
            <a:spLocks noGrp="1"/>
          </p:cNvSpPr>
          <p:nvPr>
            <p:ph type="sldNum" sz="quarter" idx="5"/>
          </p:nvPr>
        </p:nvSpPr>
        <p:spPr/>
        <p:txBody>
          <a:bodyPr/>
          <a:lstStyle/>
          <a:p>
            <a:fld id="{6069EAAB-A23E-402B-8FBE-2CF7BDCE6F8E}" type="slidenum">
              <a:rPr lang="nb-NO"/>
              <a:t>20</a:t>
            </a:fld>
            <a:endParaRPr lang="nb-NO"/>
          </a:p>
        </p:txBody>
      </p:sp>
    </p:spTree>
    <p:extLst>
      <p:ext uri="{BB962C8B-B14F-4D97-AF65-F5344CB8AC3E}">
        <p14:creationId xmlns:p14="http://schemas.microsoft.com/office/powerpoint/2010/main" val="2327231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Treffsikkerhet. Vi jobber med at grensesnittet og tilgjengelig data skal gjøre det enkelt å sende beskjeder til riktig gruppe studenter, slik at studentene får beskjeder som er relevante for seg.</a:t>
            </a:r>
            <a:br>
              <a:rPr lang="nb-NO" dirty="0">
                <a:cs typeface="+mn-lt"/>
              </a:rPr>
            </a:br>
            <a:br>
              <a:rPr lang="nb-NO" dirty="0">
                <a:cs typeface="+mn-lt"/>
              </a:rPr>
            </a:br>
            <a:r>
              <a:rPr lang="nb-NO" dirty="0">
                <a:ea typeface="Calibri"/>
                <a:cs typeface="Calibri"/>
              </a:rPr>
              <a:t>Vi skal gjøre det mulig å nå mange nivåer med samme beskjed. </a:t>
            </a:r>
          </a:p>
          <a:p>
            <a:endParaRPr lang="nb-NO" dirty="0">
              <a:ea typeface="Calibri"/>
              <a:cs typeface="Calibri"/>
            </a:endParaRPr>
          </a:p>
          <a:p>
            <a:r>
              <a:rPr lang="nb-NO" dirty="0">
                <a:ea typeface="Calibri"/>
                <a:cs typeface="Calibri"/>
              </a:rPr>
              <a:t>Unngå dobbeltpublisering, ved at de slipper å sende en beskjed på programsiden for så å purre på e-post fordi de er usikre på om studentene får med seg beskjeden. </a:t>
            </a:r>
          </a:p>
        </p:txBody>
      </p:sp>
      <p:sp>
        <p:nvSpPr>
          <p:cNvPr id="4" name="Plassholder for lysbildenummer 3"/>
          <p:cNvSpPr>
            <a:spLocks noGrp="1"/>
          </p:cNvSpPr>
          <p:nvPr>
            <p:ph type="sldNum" sz="quarter" idx="5"/>
          </p:nvPr>
        </p:nvSpPr>
        <p:spPr/>
        <p:txBody>
          <a:bodyPr/>
          <a:lstStyle/>
          <a:p>
            <a:fld id="{6069EAAB-A23E-402B-8FBE-2CF7BDCE6F8E}" type="slidenum">
              <a:rPr lang="nb-NO"/>
              <a:t>21</a:t>
            </a:fld>
            <a:endParaRPr lang="nb-NO"/>
          </a:p>
        </p:txBody>
      </p:sp>
    </p:spTree>
    <p:extLst>
      <p:ext uri="{BB962C8B-B14F-4D97-AF65-F5344CB8AC3E}">
        <p14:creationId xmlns:p14="http://schemas.microsoft.com/office/powerpoint/2010/main" val="4234535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a typeface="Calibri"/>
                <a:cs typeface="Calibri"/>
              </a:rPr>
              <a:t>Og til slutt oversikt. beskjeder i Mine studier skal gi både studenter og de ansatte oversikt. De ansatte får oversikt over alle beskjeder som er sendt til studenten, og studentene får bedre kategorisert visning i Mine studier som er raskt </a:t>
            </a:r>
            <a:r>
              <a:rPr lang="nb-NO" dirty="0" err="1">
                <a:ea typeface="Calibri"/>
                <a:cs typeface="Calibri"/>
              </a:rPr>
              <a:t>scanbar</a:t>
            </a:r>
            <a:r>
              <a:rPr lang="nb-NO" dirty="0">
                <a:ea typeface="Calibri"/>
                <a:cs typeface="Calibri"/>
              </a:rPr>
              <a:t> og gir et godt visuelt bilde av innholdet. </a:t>
            </a:r>
          </a:p>
          <a:p>
            <a:endParaRPr lang="nb-NO" dirty="0">
              <a:cs typeface="Calibri" panose="020F0502020204030204"/>
            </a:endParaRPr>
          </a:p>
        </p:txBody>
      </p:sp>
      <p:sp>
        <p:nvSpPr>
          <p:cNvPr id="4" name="Plassholder for lysbildenummer 3"/>
          <p:cNvSpPr>
            <a:spLocks noGrp="1"/>
          </p:cNvSpPr>
          <p:nvPr>
            <p:ph type="sldNum" sz="quarter" idx="5"/>
          </p:nvPr>
        </p:nvSpPr>
        <p:spPr/>
        <p:txBody>
          <a:bodyPr/>
          <a:lstStyle/>
          <a:p>
            <a:fld id="{6069EAAB-A23E-402B-8FBE-2CF7BDCE6F8E}" type="slidenum">
              <a:rPr lang="nb-NO"/>
              <a:t>22</a:t>
            </a:fld>
            <a:endParaRPr lang="nb-NO"/>
          </a:p>
        </p:txBody>
      </p:sp>
    </p:spTree>
    <p:extLst>
      <p:ext uri="{BB962C8B-B14F-4D97-AF65-F5344CB8AC3E}">
        <p14:creationId xmlns:p14="http://schemas.microsoft.com/office/powerpoint/2010/main" val="2793639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23</a:t>
            </a:fld>
            <a:endParaRPr lang="en-US"/>
          </a:p>
        </p:txBody>
      </p:sp>
    </p:spTree>
    <p:extLst>
      <p:ext uri="{BB962C8B-B14F-4D97-AF65-F5344CB8AC3E}">
        <p14:creationId xmlns:p14="http://schemas.microsoft.com/office/powerpoint/2010/main" val="139985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Finn en forsker basert på forskningstema</a:t>
            </a:r>
          </a:p>
        </p:txBody>
      </p:sp>
      <p:sp>
        <p:nvSpPr>
          <p:cNvPr id="4" name="Slide Number Placeholder 3"/>
          <p:cNvSpPr>
            <a:spLocks noGrp="1"/>
          </p:cNvSpPr>
          <p:nvPr>
            <p:ph type="sldNum" sz="quarter" idx="5"/>
          </p:nvPr>
        </p:nvSpPr>
        <p:spPr/>
        <p:txBody>
          <a:bodyPr/>
          <a:lstStyle/>
          <a:p>
            <a:fld id="{EA72985F-36CD-4D87-8C89-674A558E8057}" type="slidenum">
              <a:rPr lang="en-US" smtClean="0"/>
              <a:t>24</a:t>
            </a:fld>
            <a:endParaRPr lang="en-US"/>
          </a:p>
        </p:txBody>
      </p:sp>
    </p:spTree>
    <p:extLst>
      <p:ext uri="{BB962C8B-B14F-4D97-AF65-F5344CB8AC3E}">
        <p14:creationId xmlns:p14="http://schemas.microsoft.com/office/powerpoint/2010/main" val="1480499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Persondata fra lokalt brukeradminstrasjonssystem</a:t>
            </a:r>
          </a:p>
          <a:p>
            <a:endParaRPr lang="nb-NO"/>
          </a:p>
          <a:p>
            <a:r>
              <a:rPr lang="nb-NO"/>
              <a:t>To veis autolenking mellom person og prosjekt</a:t>
            </a:r>
          </a:p>
          <a:p>
            <a:endParaRPr lang="nb-NO"/>
          </a:p>
          <a:p>
            <a:r>
              <a:rPr lang="nb-NO"/>
              <a:t>Publikasjoner fra Cristin med fulltekst og sammendrag</a:t>
            </a:r>
          </a:p>
        </p:txBody>
      </p:sp>
      <p:sp>
        <p:nvSpPr>
          <p:cNvPr id="4" name="Slide Number Placeholder 3"/>
          <p:cNvSpPr>
            <a:spLocks noGrp="1"/>
          </p:cNvSpPr>
          <p:nvPr>
            <p:ph type="sldNum" sz="quarter" idx="5"/>
          </p:nvPr>
        </p:nvSpPr>
        <p:spPr/>
        <p:txBody>
          <a:bodyPr/>
          <a:lstStyle/>
          <a:p>
            <a:fld id="{EA72985F-36CD-4D87-8C89-674A558E8057}" type="slidenum">
              <a:rPr lang="en-US" smtClean="0"/>
              <a:t>25</a:t>
            </a:fld>
            <a:endParaRPr lang="en-US"/>
          </a:p>
        </p:txBody>
      </p:sp>
    </p:spTree>
    <p:extLst>
      <p:ext uri="{BB962C8B-B14F-4D97-AF65-F5344CB8AC3E}">
        <p14:creationId xmlns:p14="http://schemas.microsoft.com/office/powerpoint/2010/main" val="921936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27</a:t>
            </a:fld>
            <a:endParaRPr lang="en-US"/>
          </a:p>
        </p:txBody>
      </p:sp>
    </p:spTree>
    <p:extLst>
      <p:ext uri="{BB962C8B-B14F-4D97-AF65-F5344CB8AC3E}">
        <p14:creationId xmlns:p14="http://schemas.microsoft.com/office/powerpoint/2010/main" val="2523308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Bloggløsning fullintegrert i nettsidene, trenger ingen egen løsning på Wordpress for blogger</a:t>
            </a:r>
          </a:p>
        </p:txBody>
      </p:sp>
      <p:sp>
        <p:nvSpPr>
          <p:cNvPr id="4" name="Slide Number Placeholder 3"/>
          <p:cNvSpPr>
            <a:spLocks noGrp="1"/>
          </p:cNvSpPr>
          <p:nvPr>
            <p:ph type="sldNum" sz="quarter" idx="5"/>
          </p:nvPr>
        </p:nvSpPr>
        <p:spPr/>
        <p:txBody>
          <a:bodyPr/>
          <a:lstStyle/>
          <a:p>
            <a:fld id="{EA72985F-36CD-4D87-8C89-674A558E8057}" type="slidenum">
              <a:rPr lang="en-US" smtClean="0"/>
              <a:t>28</a:t>
            </a:fld>
            <a:endParaRPr lang="en-US"/>
          </a:p>
        </p:txBody>
      </p:sp>
    </p:spTree>
    <p:extLst>
      <p:ext uri="{BB962C8B-B14F-4D97-AF65-F5344CB8AC3E}">
        <p14:creationId xmlns:p14="http://schemas.microsoft.com/office/powerpoint/2010/main" val="1998412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50 tallspodkaster på UiO</a:t>
            </a:r>
          </a:p>
          <a:p>
            <a:endParaRPr lang="nb-NO"/>
          </a:p>
          <a:p>
            <a:r>
              <a:rPr lang="nb-NO"/>
              <a:t>Integrert avspiller</a:t>
            </a:r>
          </a:p>
          <a:p>
            <a:endParaRPr lang="nb-NO"/>
          </a:p>
          <a:p>
            <a:r>
              <a:rPr lang="nb-NO"/>
              <a:t>Unngår at alle ansatte finner hver sine løsninger i skyen, med utfordringer rundt tilganger, GDPR og opplæring</a:t>
            </a:r>
          </a:p>
          <a:p>
            <a:endParaRPr lang="nb-NO"/>
          </a:p>
          <a:p>
            <a:r>
              <a:rPr lang="nb-NO"/>
              <a:t>Autopublisering på Apple Podcasts og Spotify</a:t>
            </a:r>
          </a:p>
          <a:p>
            <a:endParaRPr lang="nb-NO"/>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31</a:t>
            </a:fld>
            <a:endParaRPr lang="en-US"/>
          </a:p>
        </p:txBody>
      </p:sp>
    </p:spTree>
    <p:extLst>
      <p:ext uri="{BB962C8B-B14F-4D97-AF65-F5344CB8AC3E}">
        <p14:creationId xmlns:p14="http://schemas.microsoft.com/office/powerpoint/2010/main" val="236652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914615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Støtte for fullbredde </a:t>
            </a:r>
            <a:r>
              <a:rPr lang="nb-NO" dirty="0" err="1"/>
              <a:t>bakgrunnsvideo</a:t>
            </a:r>
            <a:r>
              <a:rPr lang="nb-NO" dirty="0"/>
              <a:t> med mulighet for å starte og stoppe (kreves </a:t>
            </a:r>
            <a:r>
              <a:rPr lang="nb-NO" dirty="0" err="1"/>
              <a:t>pga</a:t>
            </a:r>
            <a:r>
              <a:rPr lang="nb-NO" dirty="0"/>
              <a:t> </a:t>
            </a:r>
            <a:r>
              <a:rPr lang="nb-NO" dirty="0" err="1"/>
              <a:t>uu</a:t>
            </a:r>
            <a:r>
              <a:rPr lang="nb-NO" dirty="0"/>
              <a:t>)</a:t>
            </a:r>
          </a:p>
        </p:txBody>
      </p:sp>
      <p:sp>
        <p:nvSpPr>
          <p:cNvPr id="4" name="Plassholder for lysbildenummer 3"/>
          <p:cNvSpPr>
            <a:spLocks noGrp="1"/>
          </p:cNvSpPr>
          <p:nvPr>
            <p:ph type="sldNum" sz="quarter" idx="5"/>
          </p:nvPr>
        </p:nvSpPr>
        <p:spPr/>
        <p:txBody>
          <a:bodyPr/>
          <a:lstStyle/>
          <a:p>
            <a:fld id="{EA72985F-36CD-4D87-8C89-674A558E8057}" type="slidenum">
              <a:rPr lang="en-US" smtClean="0"/>
              <a:t>35</a:t>
            </a:fld>
            <a:endParaRPr lang="en-US"/>
          </a:p>
        </p:txBody>
      </p:sp>
    </p:spTree>
    <p:extLst>
      <p:ext uri="{BB962C8B-B14F-4D97-AF65-F5344CB8AC3E}">
        <p14:creationId xmlns:p14="http://schemas.microsoft.com/office/powerpoint/2010/main" val="2308432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36</a:t>
            </a:fld>
            <a:endParaRPr lang="en-US"/>
          </a:p>
        </p:txBody>
      </p:sp>
    </p:spTree>
    <p:extLst>
      <p:ext uri="{BB962C8B-B14F-4D97-AF65-F5344CB8AC3E}">
        <p14:creationId xmlns:p14="http://schemas.microsoft.com/office/powerpoint/2010/main" val="1445698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Dele på kostnadene</a:t>
            </a:r>
          </a:p>
          <a:p>
            <a:endParaRPr lang="nb-NO"/>
          </a:p>
          <a:p>
            <a:r>
              <a:rPr lang="nb-NO"/>
              <a:t>Å designe og utvikle og forvalte et nettsted er ikke et prosjekt avgrenset i tid, det er en kontinuerlig prosess, omverden endrer seg, kravene til nettstedet endrer seg, organisasjonen endrer seg</a:t>
            </a:r>
          </a:p>
          <a:p>
            <a:endParaRPr lang="nb-NO"/>
          </a:p>
          <a:p>
            <a:r>
              <a:rPr lang="nb-NO"/>
              <a:t>Viktig med et langsiktig perspektiv</a:t>
            </a:r>
          </a:p>
          <a:p>
            <a:endParaRPr lang="nb-NO"/>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37</a:t>
            </a:fld>
            <a:endParaRPr lang="en-US"/>
          </a:p>
        </p:txBody>
      </p:sp>
    </p:spTree>
    <p:extLst>
      <p:ext uri="{BB962C8B-B14F-4D97-AF65-F5344CB8AC3E}">
        <p14:creationId xmlns:p14="http://schemas.microsoft.com/office/powerpoint/2010/main" val="537954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Vortex har i lang tid det tilrettelagt for bruk av publikasjonsdata fra Cristin på personer, enheter og forskningsprosjekter.</a:t>
            </a:r>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38</a:t>
            </a:fld>
            <a:endParaRPr lang="en-US"/>
          </a:p>
        </p:txBody>
      </p:sp>
    </p:spTree>
    <p:extLst>
      <p:ext uri="{BB962C8B-B14F-4D97-AF65-F5344CB8AC3E}">
        <p14:creationId xmlns:p14="http://schemas.microsoft.com/office/powerpoint/2010/main" val="471422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a:t>Bare på UiO viser vi frem </a:t>
            </a:r>
            <a:r>
              <a:rPr lang="en-GB"/>
              <a:t>publikasjoner på over 15.000 </a:t>
            </a:r>
            <a:r>
              <a:rPr lang="en-GB">
                <a:hlinkClick r:id="rId3"/>
              </a:rPr>
              <a:t>personpresentasjonener</a:t>
            </a:r>
            <a:r>
              <a:rPr lang="en-GB"/>
              <a:t>, 500 </a:t>
            </a:r>
            <a:r>
              <a:rPr lang="en-GB">
                <a:hlinkClick r:id="rId4"/>
              </a:rPr>
              <a:t>publikasjonslister for enheter</a:t>
            </a:r>
            <a:r>
              <a:rPr lang="en-GB"/>
              <a:t> og 2000 </a:t>
            </a:r>
            <a:r>
              <a:rPr lang="en-GB">
                <a:hlinkClick r:id="rId5"/>
              </a:rPr>
              <a:t>prosjekter</a:t>
            </a:r>
            <a:r>
              <a:rPr lang="en-GB"/>
              <a:t>.</a:t>
            </a:r>
            <a:endParaRPr lang="nb-NO"/>
          </a:p>
          <a:p>
            <a:pPr marL="0" marR="0" lvl="0" indent="0" algn="l" defTabSz="914263" rtl="0" eaLnBrk="1" fontAlgn="auto" latinLnBrk="0" hangingPunct="1">
              <a:lnSpc>
                <a:spcPct val="100000"/>
              </a:lnSpc>
              <a:spcBef>
                <a:spcPts val="0"/>
              </a:spcBef>
              <a:spcAft>
                <a:spcPts val="0"/>
              </a:spcAft>
              <a:buClrTx/>
              <a:buSzTx/>
              <a:buFontTx/>
              <a:buNone/>
              <a:tabLst/>
              <a:defRPr/>
            </a:pPr>
            <a:endParaRPr lang="nb-NO"/>
          </a:p>
          <a:p>
            <a:pPr marL="0" marR="0" lvl="0" indent="0" algn="l" defTabSz="914263" rtl="0" eaLnBrk="1" fontAlgn="auto" latinLnBrk="0" hangingPunct="1">
              <a:lnSpc>
                <a:spcPct val="100000"/>
              </a:lnSpc>
              <a:spcBef>
                <a:spcPts val="0"/>
              </a:spcBef>
              <a:spcAft>
                <a:spcPts val="0"/>
              </a:spcAft>
              <a:buClrTx/>
              <a:buSzTx/>
              <a:buFontTx/>
              <a:buNone/>
              <a:tabLst/>
              <a:defRPr/>
            </a:pPr>
            <a:r>
              <a:rPr lang="nb-NO"/>
              <a:t>Her ser dere et eksempel på hvordan det skal fremstå på en personpresentasjon på HINN.</a:t>
            </a:r>
          </a:p>
        </p:txBody>
      </p:sp>
      <p:sp>
        <p:nvSpPr>
          <p:cNvPr id="4" name="Slide Number Placeholder 3"/>
          <p:cNvSpPr>
            <a:spLocks noGrp="1"/>
          </p:cNvSpPr>
          <p:nvPr>
            <p:ph type="sldNum" sz="quarter" idx="5"/>
          </p:nvPr>
        </p:nvSpPr>
        <p:spPr/>
        <p:txBody>
          <a:bodyPr/>
          <a:lstStyle/>
          <a:p>
            <a:fld id="{EA72985F-36CD-4D87-8C89-674A558E8057}" type="slidenum">
              <a:rPr lang="en-US" smtClean="0"/>
              <a:t>39</a:t>
            </a:fld>
            <a:endParaRPr lang="en-US"/>
          </a:p>
        </p:txBody>
      </p:sp>
    </p:spTree>
    <p:extLst>
      <p:ext uri="{BB962C8B-B14F-4D97-AF65-F5344CB8AC3E}">
        <p14:creationId xmlns:p14="http://schemas.microsoft.com/office/powerpoint/2010/main" val="1992165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42</a:t>
            </a:fld>
            <a:endParaRPr lang="en-US"/>
          </a:p>
        </p:txBody>
      </p:sp>
    </p:spTree>
    <p:extLst>
      <p:ext uri="{BB962C8B-B14F-4D97-AF65-F5344CB8AC3E}">
        <p14:creationId xmlns:p14="http://schemas.microsoft.com/office/powerpoint/2010/main" val="4051387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Oppdatering på </a:t>
            </a:r>
            <a:r>
              <a:rPr lang="nb-NO" dirty="0" err="1"/>
              <a:t>vortex.no</a:t>
            </a:r>
            <a:endParaRPr lang="nb-NO" dirty="0"/>
          </a:p>
          <a:p>
            <a:endParaRPr lang="nb-NO" dirty="0"/>
          </a:p>
          <a:p>
            <a:r>
              <a:rPr lang="nb-NO" dirty="0"/>
              <a:t>Hvis ingen kan bistå oss, så må vi benytte interne krefter/rekruttere inn</a:t>
            </a:r>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45</a:t>
            </a:fld>
            <a:endParaRPr lang="en-US"/>
          </a:p>
        </p:txBody>
      </p:sp>
    </p:spTree>
    <p:extLst>
      <p:ext uri="{BB962C8B-B14F-4D97-AF65-F5344CB8AC3E}">
        <p14:creationId xmlns:p14="http://schemas.microsoft.com/office/powerpoint/2010/main" val="5094396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50</a:t>
            </a:fld>
            <a:endParaRPr lang="en-US"/>
          </a:p>
        </p:txBody>
      </p:sp>
    </p:spTree>
    <p:extLst>
      <p:ext uri="{BB962C8B-B14F-4D97-AF65-F5344CB8AC3E}">
        <p14:creationId xmlns:p14="http://schemas.microsoft.com/office/powerpoint/2010/main" val="3323877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51</a:t>
            </a:fld>
            <a:endParaRPr lang="en-US"/>
          </a:p>
        </p:txBody>
      </p:sp>
    </p:spTree>
    <p:extLst>
      <p:ext uri="{BB962C8B-B14F-4D97-AF65-F5344CB8AC3E}">
        <p14:creationId xmlns:p14="http://schemas.microsoft.com/office/powerpoint/2010/main" val="32342063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GB"/>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GB" dirty="0"/>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GB"/>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GB"/>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GB"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GB"/>
              <a:t>Click icon to add picture</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GB" dirty="0"/>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dirty="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noProof="0" dirty="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GB" noProof="0" dirty="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GB" dirty="0"/>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GB" noProof="0" dirty="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GB" dirty="0"/>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GB" dirty="0"/>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GB" dirty="0"/>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GB" dirty="0"/>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GB" dirty="0"/>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GB" dirty="0"/>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GB" dirty="0"/>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GB" dirty="0"/>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GB" dirty="0"/>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GB" dirty="0"/>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GB" dirty="0"/>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GB" dirty="0"/>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GB" dirty="0"/>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GB" dirty="0"/>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74989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a:pPr/>
              <a:t>‹#›</a:t>
            </a:fld>
            <a:endParaRPr lang="no"/>
          </a:p>
        </p:txBody>
      </p:sp>
    </p:spTree>
    <p:extLst>
      <p:ext uri="{BB962C8B-B14F-4D97-AF65-F5344CB8AC3E}">
        <p14:creationId xmlns:p14="http://schemas.microsoft.com/office/powerpoint/2010/main" val="3423195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5488188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a:pPr/>
              <a:t>‹#›</a:t>
            </a:fld>
            <a:endParaRPr lang="no"/>
          </a:p>
        </p:txBody>
      </p:sp>
    </p:spTree>
    <p:extLst>
      <p:ext uri="{BB962C8B-B14F-4D97-AF65-F5344CB8AC3E}">
        <p14:creationId xmlns:p14="http://schemas.microsoft.com/office/powerpoint/2010/main" val="36025251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1_To tekstbokser med underoverskrift">
    <p:spTree>
      <p:nvGrpSpPr>
        <p:cNvPr id="1" name=""/>
        <p:cNvGrpSpPr/>
        <p:nvPr/>
      </p:nvGrpSpPr>
      <p:grpSpPr>
        <a:xfrm>
          <a:off x="0" y="0"/>
          <a:ext cx="0" cy="0"/>
          <a:chOff x="0" y="0"/>
          <a:chExt cx="0" cy="0"/>
        </a:xfrm>
      </p:grpSpPr>
      <p:sp>
        <p:nvSpPr>
          <p:cNvPr id="194" name="Titteltekst"/>
          <p:cNvSpPr txBox="1">
            <a:spLocks noGrp="1"/>
          </p:cNvSpPr>
          <p:nvPr>
            <p:ph type="title"/>
          </p:nvPr>
        </p:nvSpPr>
        <p:spPr>
          <a:prstGeom prst="rect">
            <a:avLst/>
          </a:prstGeom>
        </p:spPr>
        <p:txBody>
          <a:bodyPr/>
          <a:lstStyle/>
          <a:p>
            <a:r>
              <a:t>Titteltekst</a:t>
            </a:r>
          </a:p>
        </p:txBody>
      </p:sp>
      <p:sp>
        <p:nvSpPr>
          <p:cNvPr id="195" name="Brødtekst nivå én…"/>
          <p:cNvSpPr txBox="1">
            <a:spLocks noGrp="1"/>
          </p:cNvSpPr>
          <p:nvPr>
            <p:ph type="body" sz="quarter" idx="1"/>
          </p:nvPr>
        </p:nvSpPr>
        <p:spPr>
          <a:xfrm>
            <a:off x="380168" y="1003334"/>
            <a:ext cx="5469091" cy="494751"/>
          </a:xfrm>
          <a:prstGeom prst="rect">
            <a:avLst/>
          </a:prstGeom>
        </p:spPr>
        <p:txBody>
          <a:bodyPr/>
          <a:lstStyle>
            <a:lvl1pPr marL="0" indent="0">
              <a:defRPr sz="1800"/>
            </a:lvl1pPr>
            <a:lvl2pPr marL="0" indent="457211">
              <a:buSzTx/>
              <a:buNone/>
              <a:defRPr sz="1800"/>
            </a:lvl2pPr>
            <a:lvl3pPr marL="0" indent="914424">
              <a:buSzTx/>
              <a:buNone/>
              <a:defRPr sz="1800"/>
            </a:lvl3pPr>
            <a:lvl4pPr marL="0" indent="1371634">
              <a:buSzTx/>
              <a:buNone/>
              <a:defRPr sz="1800"/>
            </a:lvl4pPr>
            <a:lvl5pPr marL="0" indent="1828845">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96" name="Text Placeholder 2"/>
          <p:cNvSpPr>
            <a:spLocks noGrp="1"/>
          </p:cNvSpPr>
          <p:nvPr>
            <p:ph type="body" sz="quarter" idx="21"/>
          </p:nvPr>
        </p:nvSpPr>
        <p:spPr>
          <a:xfrm>
            <a:off x="6342741" y="1003334"/>
            <a:ext cx="5469091" cy="494751"/>
          </a:xfrm>
          <a:prstGeom prst="rect">
            <a:avLst/>
          </a:prstGeom>
        </p:spPr>
        <p:txBody>
          <a:bodyPr/>
          <a:lstStyle>
            <a:lvl1pPr marL="0" indent="0">
              <a:defRPr sz="1800"/>
            </a:lvl1pPr>
          </a:lstStyle>
          <a:p>
            <a:pPr marL="0" indent="0">
              <a:defRPr sz="1800"/>
            </a:pPr>
            <a:endParaRPr/>
          </a:p>
        </p:txBody>
      </p:sp>
      <p:sp>
        <p:nvSpPr>
          <p:cNvPr id="19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31178112"/>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 id="2147483729" r:id="rId27"/>
    <p:sldLayoutId id="2147483730" r:id="rId28"/>
    <p:sldLayoutId id="2147483731" r:id="rId29"/>
    <p:sldLayoutId id="2147483732" r:id="rId30"/>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26.xml"/><Relationship Id="rId7" Type="http://schemas.openxmlformats.org/officeDocument/2006/relationships/image" Target="../media/image54.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69.png"/><Relationship Id="rId4" Type="http://schemas.openxmlformats.org/officeDocument/2006/relationships/image" Target="../media/image68.jpe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78.png"/><Relationship Id="rId4"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0.xml"/><Relationship Id="rId1" Type="http://schemas.openxmlformats.org/officeDocument/2006/relationships/slideLayout" Target="../slideLayouts/slideLayout26.xml"/><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04FC59-AF87-034B-B8D6-EBF65BA42856}"/>
              </a:ext>
            </a:extLst>
          </p:cNvPr>
          <p:cNvSpPr>
            <a:spLocks noGrp="1"/>
          </p:cNvSpPr>
          <p:nvPr>
            <p:ph type="title"/>
          </p:nvPr>
        </p:nvSpPr>
        <p:spPr>
          <a:xfrm>
            <a:off x="318061" y="304800"/>
            <a:ext cx="11812962" cy="1547605"/>
          </a:xfrm>
        </p:spPr>
        <p:txBody>
          <a:bodyPr/>
          <a:lstStyle/>
          <a:p>
            <a:r>
              <a:rPr lang="en-NO" sz="3800" b="1"/>
              <a:t>Vortex</a:t>
            </a:r>
            <a:r>
              <a:rPr lang="en-NO" sz="3800"/>
              <a:t> – nettpublisering for universiteter og høgskoler</a:t>
            </a:r>
          </a:p>
        </p:txBody>
      </p:sp>
      <p:grpSp>
        <p:nvGrpSpPr>
          <p:cNvPr id="13" name="Group 12">
            <a:extLst>
              <a:ext uri="{FF2B5EF4-FFF2-40B4-BE49-F238E27FC236}">
                <a16:creationId xmlns:a16="http://schemas.microsoft.com/office/drawing/2014/main" id="{4B0CE749-9182-2B0E-4C89-23FFA466D5DA}"/>
              </a:ext>
            </a:extLst>
          </p:cNvPr>
          <p:cNvGrpSpPr/>
          <p:nvPr/>
        </p:nvGrpSpPr>
        <p:grpSpPr>
          <a:xfrm>
            <a:off x="1117601" y="1327179"/>
            <a:ext cx="10299699" cy="4956948"/>
            <a:chOff x="1" y="694345"/>
            <a:chExt cx="12191999" cy="5788167"/>
          </a:xfrm>
        </p:grpSpPr>
        <p:pic>
          <p:nvPicPr>
            <p:cNvPr id="6" name="Picture 5">
              <a:extLst>
                <a:ext uri="{FF2B5EF4-FFF2-40B4-BE49-F238E27FC236}">
                  <a16:creationId xmlns:a16="http://schemas.microsoft.com/office/drawing/2014/main" id="{523CC552-3C07-788D-1C24-E3868AD477D8}"/>
                </a:ext>
              </a:extLst>
            </p:cNvPr>
            <p:cNvPicPr>
              <a:picLocks noChangeAspect="1"/>
            </p:cNvPicPr>
            <p:nvPr/>
          </p:nvPicPr>
          <p:blipFill rotWithShape="1">
            <a:blip r:embed="rId3"/>
            <a:srcRect t="15600"/>
            <a:stretch/>
          </p:blipFill>
          <p:spPr>
            <a:xfrm>
              <a:off x="1" y="694345"/>
              <a:ext cx="12191999" cy="5788167"/>
            </a:xfrm>
            <a:prstGeom prst="rect">
              <a:avLst/>
            </a:prstGeom>
          </p:spPr>
        </p:pic>
        <p:sp>
          <p:nvSpPr>
            <p:cNvPr id="7" name="Rectangle 6">
              <a:extLst>
                <a:ext uri="{FF2B5EF4-FFF2-40B4-BE49-F238E27FC236}">
                  <a16:creationId xmlns:a16="http://schemas.microsoft.com/office/drawing/2014/main" id="{BBD87EB0-5189-D2F0-8EF2-ADC56DAB46B5}"/>
                </a:ext>
              </a:extLst>
            </p:cNvPr>
            <p:cNvSpPr/>
            <p:nvPr/>
          </p:nvSpPr>
          <p:spPr>
            <a:xfrm>
              <a:off x="342595" y="5502068"/>
              <a:ext cx="3162300" cy="8555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0" name="Text Placeholder 9">
            <a:extLst>
              <a:ext uri="{FF2B5EF4-FFF2-40B4-BE49-F238E27FC236}">
                <a16:creationId xmlns:a16="http://schemas.microsoft.com/office/drawing/2014/main" id="{DF7847F6-8BEE-2E49-B8A4-FF3D78EE0F53}"/>
              </a:ext>
            </a:extLst>
          </p:cNvPr>
          <p:cNvSpPr>
            <a:spLocks noGrp="1"/>
          </p:cNvSpPr>
          <p:nvPr>
            <p:ph type="body" sz="quarter" idx="14"/>
          </p:nvPr>
        </p:nvSpPr>
        <p:spPr>
          <a:xfrm>
            <a:off x="10782764" y="5631475"/>
            <a:ext cx="1025436" cy="1025421"/>
          </a:xfrm>
        </p:spPr>
        <p:txBody>
          <a:bodyPr/>
          <a:lstStyle/>
          <a:p>
            <a:endParaRPr lang="en-NO"/>
          </a:p>
        </p:txBody>
      </p:sp>
      <p:sp>
        <p:nvSpPr>
          <p:cNvPr id="8" name="Text Placeholder 7">
            <a:extLst>
              <a:ext uri="{FF2B5EF4-FFF2-40B4-BE49-F238E27FC236}">
                <a16:creationId xmlns:a16="http://schemas.microsoft.com/office/drawing/2014/main" id="{39D7F5CD-7A8E-5447-813B-A994C8F9559B}"/>
              </a:ext>
            </a:extLst>
          </p:cNvPr>
          <p:cNvSpPr>
            <a:spLocks noGrp="1"/>
          </p:cNvSpPr>
          <p:nvPr>
            <p:ph type="body" sz="quarter" idx="16"/>
          </p:nvPr>
        </p:nvSpPr>
        <p:spPr/>
        <p:txBody>
          <a:bodyPr/>
          <a:lstStyle/>
          <a:p>
            <a:r>
              <a:rPr lang="nb-NO" dirty="0" err="1"/>
              <a:t>OsloMet</a:t>
            </a:r>
            <a:endParaRPr lang="en-NO"/>
          </a:p>
        </p:txBody>
      </p:sp>
      <p:sp>
        <p:nvSpPr>
          <p:cNvPr id="9" name="Date Placeholder 8">
            <a:extLst>
              <a:ext uri="{FF2B5EF4-FFF2-40B4-BE49-F238E27FC236}">
                <a16:creationId xmlns:a16="http://schemas.microsoft.com/office/drawing/2014/main" id="{533DD090-AFD9-4A4E-B562-23A82A1E1AD7}"/>
              </a:ext>
            </a:extLst>
          </p:cNvPr>
          <p:cNvSpPr>
            <a:spLocks noGrp="1"/>
          </p:cNvSpPr>
          <p:nvPr>
            <p:ph type="dt" sz="half" idx="10"/>
          </p:nvPr>
        </p:nvSpPr>
        <p:spPr>
          <a:xfrm>
            <a:off x="379038" y="5969802"/>
            <a:ext cx="5716962" cy="365125"/>
          </a:xfrm>
        </p:spPr>
        <p:txBody>
          <a:bodyPr/>
          <a:lstStyle/>
          <a:p>
            <a:r>
              <a:rPr lang="en-US" dirty="0"/>
              <a:t>8. </a:t>
            </a:r>
            <a:r>
              <a:rPr lang="en-US" dirty="0" err="1"/>
              <a:t>oktober</a:t>
            </a:r>
            <a:r>
              <a:rPr lang="en-US" dirty="0"/>
              <a:t> 2024</a:t>
            </a:r>
          </a:p>
        </p:txBody>
      </p:sp>
    </p:spTree>
    <p:extLst>
      <p:ext uri="{BB962C8B-B14F-4D97-AF65-F5344CB8AC3E}">
        <p14:creationId xmlns:p14="http://schemas.microsoft.com/office/powerpoint/2010/main" val="1499736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5184F-D7C6-E24B-8012-EF4C6DB1F04C}"/>
              </a:ext>
            </a:extLst>
          </p:cNvPr>
          <p:cNvSpPr>
            <a:spLocks noGrp="1"/>
          </p:cNvSpPr>
          <p:nvPr>
            <p:ph type="title"/>
          </p:nvPr>
        </p:nvSpPr>
        <p:spPr/>
        <p:txBody>
          <a:bodyPr/>
          <a:lstStyle/>
          <a:p>
            <a:r>
              <a:rPr lang="nb-NO"/>
              <a:t>Kort om IT-avdelingen på UiO (USIT)</a:t>
            </a:r>
          </a:p>
        </p:txBody>
      </p:sp>
      <p:sp>
        <p:nvSpPr>
          <p:cNvPr id="3" name="Subtitle 2">
            <a:extLst>
              <a:ext uri="{FF2B5EF4-FFF2-40B4-BE49-F238E27FC236}">
                <a16:creationId xmlns:a16="http://schemas.microsoft.com/office/drawing/2014/main" id="{CF6DF0E0-8747-C140-B5FC-DAA180C6DBD6}"/>
              </a:ext>
            </a:extLst>
          </p:cNvPr>
          <p:cNvSpPr>
            <a:spLocks noGrp="1"/>
          </p:cNvSpPr>
          <p:nvPr>
            <p:ph type="subTitle" idx="13"/>
          </p:nvPr>
        </p:nvSpPr>
        <p:spPr/>
        <p:txBody>
          <a:bodyPr/>
          <a:lstStyle/>
          <a:p>
            <a:endParaRPr lang="nb-NO"/>
          </a:p>
        </p:txBody>
      </p:sp>
      <p:sp>
        <p:nvSpPr>
          <p:cNvPr id="4" name="Content Placeholder 3">
            <a:extLst>
              <a:ext uri="{FF2B5EF4-FFF2-40B4-BE49-F238E27FC236}">
                <a16:creationId xmlns:a16="http://schemas.microsoft.com/office/drawing/2014/main" id="{291DCDFD-46B5-FE43-BF25-725EC5BC0061}"/>
              </a:ext>
            </a:extLst>
          </p:cNvPr>
          <p:cNvSpPr>
            <a:spLocks noGrp="1"/>
          </p:cNvSpPr>
          <p:nvPr>
            <p:ph sz="half" idx="30"/>
          </p:nvPr>
        </p:nvSpPr>
        <p:spPr>
          <a:xfrm>
            <a:off x="380169" y="1704042"/>
            <a:ext cx="11049831" cy="4354559"/>
          </a:xfrm>
        </p:spPr>
        <p:txBody>
          <a:bodyPr/>
          <a:lstStyle/>
          <a:p>
            <a:r>
              <a:rPr lang="en-US" dirty="0" err="1"/>
              <a:t> Universitetet</a:t>
            </a:r>
            <a:r>
              <a:rPr lang="en-US" dirty="0"/>
              <a:t> </a:t>
            </a:r>
            <a:r>
              <a:rPr lang="en-US" dirty="0" err="1"/>
              <a:t>i</a:t>
            </a:r>
            <a:r>
              <a:rPr lang="en-US" dirty="0"/>
              <a:t> </a:t>
            </a:r>
            <a:r>
              <a:rPr lang="en-US" dirty="0" err="1"/>
              <a:t>Oslos</a:t>
            </a:r>
            <a:r>
              <a:rPr lang="en-US" dirty="0"/>
              <a:t> </a:t>
            </a:r>
            <a:r>
              <a:rPr lang="en-US" dirty="0" err="1"/>
              <a:t>sentrale</a:t>
            </a:r>
            <a:r>
              <a:rPr lang="en-US" dirty="0"/>
              <a:t> IT-</a:t>
            </a:r>
            <a:r>
              <a:rPr lang="en-US" dirty="0" err="1"/>
              <a:t>enhet</a:t>
            </a:r>
            <a:endParaRPr lang="en-US" dirty="0"/>
          </a:p>
          <a:p>
            <a:r>
              <a:rPr lang="en-US" dirty="0" err="1"/>
              <a:t> Forskning</a:t>
            </a:r>
            <a:r>
              <a:rPr lang="en-US" dirty="0"/>
              <a:t>, studier </a:t>
            </a:r>
            <a:r>
              <a:rPr lang="en-US" dirty="0" err="1"/>
              <a:t>og</a:t>
            </a:r>
            <a:r>
              <a:rPr lang="en-US" dirty="0"/>
              <a:t> </a:t>
            </a:r>
            <a:r>
              <a:rPr lang="en-US" dirty="0" err="1"/>
              <a:t>formidling</a:t>
            </a:r>
            <a:endParaRPr lang="en-US" dirty="0"/>
          </a:p>
          <a:p>
            <a:r>
              <a:rPr lang="en-US" dirty="0" err="1"/>
              <a:t> Brukervennlighet</a:t>
            </a:r>
            <a:r>
              <a:rPr lang="en-US" dirty="0"/>
              <a:t>, </a:t>
            </a:r>
            <a:r>
              <a:rPr lang="en-US" dirty="0" err="1"/>
              <a:t>sikkerhet</a:t>
            </a:r>
            <a:r>
              <a:rPr lang="en-US" dirty="0"/>
              <a:t> </a:t>
            </a:r>
            <a:r>
              <a:rPr lang="en-US" dirty="0" err="1"/>
              <a:t>og</a:t>
            </a:r>
            <a:r>
              <a:rPr lang="en-US" dirty="0"/>
              <a:t> jus</a:t>
            </a:r>
          </a:p>
          <a:p>
            <a:r>
              <a:rPr lang="en-US" dirty="0"/>
              <a:t> Ca. 350 ansatte</a:t>
            </a:r>
          </a:p>
          <a:p>
            <a:r>
              <a:rPr lang="en-US" dirty="0" err="1"/>
              <a:t> Levert</a:t>
            </a:r>
            <a:r>
              <a:rPr lang="en-US" dirty="0"/>
              <a:t> </a:t>
            </a:r>
            <a:r>
              <a:rPr lang="en-US" dirty="0" err="1"/>
              <a:t>tjenester</a:t>
            </a:r>
            <a:r>
              <a:rPr lang="en-US" dirty="0"/>
              <a:t> </a:t>
            </a:r>
            <a:r>
              <a:rPr lang="en-US" dirty="0" err="1"/>
              <a:t>til</a:t>
            </a:r>
            <a:r>
              <a:rPr lang="en-US" dirty="0"/>
              <a:t> </a:t>
            </a:r>
            <a:r>
              <a:rPr lang="en-US" dirty="0" err="1"/>
              <a:t>UiO</a:t>
            </a:r>
            <a:r>
              <a:rPr lang="en-US" dirty="0"/>
              <a:t> </a:t>
            </a:r>
            <a:r>
              <a:rPr lang="en-US" dirty="0" err="1"/>
              <a:t>og</a:t>
            </a:r>
            <a:r>
              <a:rPr lang="en-US" dirty="0"/>
              <a:t> UH-</a:t>
            </a:r>
            <a:r>
              <a:rPr lang="en-US" dirty="0" err="1"/>
              <a:t>sektoren</a:t>
            </a:r>
            <a:r>
              <a:rPr lang="en-US" dirty="0"/>
              <a:t> </a:t>
            </a:r>
            <a:r>
              <a:rPr lang="en-US" dirty="0" err="1"/>
              <a:t>i</a:t>
            </a:r>
            <a:r>
              <a:rPr lang="en-US" dirty="0"/>
              <a:t> over 20 </a:t>
            </a:r>
            <a:r>
              <a:rPr lang="en-US" dirty="0" err="1"/>
              <a:t>år</a:t>
            </a:r>
            <a:endParaRPr lang="en-US" dirty="0"/>
          </a:p>
          <a:p>
            <a:r>
              <a:rPr lang="en-US" dirty="0"/>
              <a:t> Ca. 50% av </a:t>
            </a:r>
            <a:r>
              <a:rPr lang="en-US" dirty="0" err="1"/>
              <a:t>vårt</a:t>
            </a:r>
            <a:r>
              <a:rPr lang="en-US" dirty="0"/>
              <a:t> </a:t>
            </a:r>
            <a:r>
              <a:rPr lang="en-US" dirty="0" err="1"/>
              <a:t>budsjett</a:t>
            </a:r>
            <a:r>
              <a:rPr lang="en-US" dirty="0"/>
              <a:t> </a:t>
            </a:r>
            <a:r>
              <a:rPr lang="en-US" dirty="0" err="1"/>
              <a:t>kommer</a:t>
            </a:r>
            <a:r>
              <a:rPr lang="en-US" dirty="0"/>
              <a:t> </a:t>
            </a:r>
            <a:r>
              <a:rPr lang="en-US" dirty="0" err="1"/>
              <a:t>fra</a:t>
            </a:r>
            <a:r>
              <a:rPr lang="en-US" dirty="0"/>
              <a:t> </a:t>
            </a:r>
            <a:r>
              <a:rPr lang="en-US" dirty="0" err="1"/>
              <a:t>samarbeid</a:t>
            </a:r>
            <a:r>
              <a:rPr lang="en-US" dirty="0"/>
              <a:t> </a:t>
            </a:r>
            <a:r>
              <a:rPr lang="en-US" dirty="0" err="1"/>
              <a:t>og</a:t>
            </a:r>
            <a:r>
              <a:rPr lang="en-US" dirty="0"/>
              <a:t> </a:t>
            </a:r>
            <a:r>
              <a:rPr lang="en-US" dirty="0" err="1"/>
              <a:t>salg</a:t>
            </a:r>
            <a:r>
              <a:rPr lang="en-US" dirty="0"/>
              <a:t> av </a:t>
            </a:r>
            <a:r>
              <a:rPr lang="en-US" dirty="0" err="1"/>
              <a:t>tjenester</a:t>
            </a:r>
            <a:r>
              <a:rPr lang="en-US" dirty="0"/>
              <a:t> </a:t>
            </a:r>
            <a:r>
              <a:rPr lang="en-US" dirty="0" err="1"/>
              <a:t>i</a:t>
            </a:r>
            <a:r>
              <a:rPr lang="en-US" dirty="0"/>
              <a:t> </a:t>
            </a:r>
            <a:r>
              <a:rPr lang="en-US" dirty="0" err="1"/>
              <a:t>sektoren</a:t>
            </a:r>
            <a:endParaRPr lang="en-US" dirty="0"/>
          </a:p>
          <a:p>
            <a:r>
              <a:rPr lang="en-US" dirty="0" err="1"/>
              <a:t> Nettskjema, TSD, Autotekst, GPT UiO og Mine studier m.fl.</a:t>
            </a:r>
            <a:endParaRPr lang="en-US" dirty="0"/>
          </a:p>
          <a:p>
            <a:endParaRPr lang="nb-NO" dirty="0"/>
          </a:p>
        </p:txBody>
      </p:sp>
      <p:sp>
        <p:nvSpPr>
          <p:cNvPr id="5" name="Footer Placeholder 4">
            <a:extLst>
              <a:ext uri="{FF2B5EF4-FFF2-40B4-BE49-F238E27FC236}">
                <a16:creationId xmlns:a16="http://schemas.microsoft.com/office/drawing/2014/main" id="{CC7E1EDE-1AD4-3546-9567-556E1CE58B15}"/>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6F438C25-6F93-4A4A-9CB4-732AFF2D0B45}"/>
              </a:ext>
            </a:extLst>
          </p:cNvPr>
          <p:cNvSpPr>
            <a:spLocks noGrp="1"/>
          </p:cNvSpPr>
          <p:nvPr>
            <p:ph type="sldNum" sz="quarter" idx="33"/>
          </p:nvPr>
        </p:nvSpPr>
        <p:spPr/>
        <p:txBody>
          <a:bodyPr/>
          <a:lstStyle/>
          <a:p>
            <a:r>
              <a:rPr lang="en-US"/>
              <a:t>Side </a:t>
            </a:r>
            <a:fld id="{5251F420-7306-4E7C-A79E-F31A38F7D392}" type="slidenum">
              <a:rPr lang="en-US" smtClean="0"/>
              <a:pPr/>
              <a:t>2</a:t>
            </a:fld>
            <a:endParaRPr lang="en-US" dirty="0"/>
          </a:p>
        </p:txBody>
      </p:sp>
    </p:spTree>
    <p:extLst>
      <p:ext uri="{BB962C8B-B14F-4D97-AF65-F5344CB8AC3E}">
        <p14:creationId xmlns:p14="http://schemas.microsoft.com/office/powerpoint/2010/main" val="347182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C956-902E-4D5F-AA97-67E222CA48CC}"/>
              </a:ext>
            </a:extLst>
          </p:cNvPr>
          <p:cNvSpPr>
            <a:spLocks noGrp="1"/>
          </p:cNvSpPr>
          <p:nvPr>
            <p:ph type="title"/>
          </p:nvPr>
        </p:nvSpPr>
        <p:spPr/>
        <p:txBody>
          <a:bodyPr/>
          <a:lstStyle/>
          <a:p>
            <a:r>
              <a:rPr lang="en-NO"/>
              <a:t>Hvorfor velge Vortex</a:t>
            </a:r>
            <a:endParaRPr lang="en-US"/>
          </a:p>
        </p:txBody>
      </p:sp>
      <p:sp>
        <p:nvSpPr>
          <p:cNvPr id="4" name="Content Placeholder 3">
            <a:extLst>
              <a:ext uri="{FF2B5EF4-FFF2-40B4-BE49-F238E27FC236}">
                <a16:creationId xmlns:a16="http://schemas.microsoft.com/office/drawing/2014/main" id="{ACF46F6D-4C2B-41CF-A840-DEF4C865126A}"/>
              </a:ext>
            </a:extLst>
          </p:cNvPr>
          <p:cNvSpPr>
            <a:spLocks noGrp="1"/>
          </p:cNvSpPr>
          <p:nvPr>
            <p:ph sz="half" idx="30"/>
          </p:nvPr>
        </p:nvSpPr>
        <p:spPr>
          <a:xfrm>
            <a:off x="255478" y="914333"/>
            <a:ext cx="11431663" cy="4354559"/>
          </a:xfrm>
        </p:spPr>
        <p:txBody>
          <a:bodyPr vert="horz" lIns="0" tIns="0" rIns="0" bIns="0" rtlCol="0" anchor="t">
            <a:noAutofit/>
          </a:bodyPr>
          <a:lstStyle/>
          <a:p>
            <a:pPr marL="528955" indent="-342900">
              <a:spcBef>
                <a:spcPts val="0"/>
              </a:spcBef>
            </a:pPr>
            <a:r>
              <a:rPr lang="nb-NO">
                <a:ea typeface="+mn-lt"/>
                <a:cs typeface="+mn-lt"/>
              </a:rPr>
              <a:t>Moderne nettsider som besøkende finner frem på</a:t>
            </a:r>
          </a:p>
          <a:p>
            <a:pPr marL="528955" indent="-342900">
              <a:spcBef>
                <a:spcPts val="0"/>
              </a:spcBef>
            </a:pPr>
            <a:endParaRPr lang="nb-NO">
              <a:ea typeface="+mn-lt"/>
              <a:cs typeface="+mn-lt"/>
            </a:endParaRPr>
          </a:p>
          <a:p>
            <a:pPr marL="528955" indent="-342900">
              <a:spcBef>
                <a:spcPts val="0"/>
              </a:spcBef>
            </a:pPr>
            <a:r>
              <a:rPr lang="nb-NO">
                <a:ea typeface="+mn-lt"/>
                <a:cs typeface="+mn-lt"/>
              </a:rPr>
              <a:t>Brukervennlig redigering og administrasjon</a:t>
            </a:r>
          </a:p>
          <a:p>
            <a:pPr marL="528955" indent="-342900">
              <a:spcBef>
                <a:spcPts val="0"/>
              </a:spcBef>
            </a:pPr>
            <a:endParaRPr lang="nb-NO">
              <a:ea typeface="+mn-lt"/>
              <a:cs typeface="+mn-lt"/>
            </a:endParaRPr>
          </a:p>
          <a:p>
            <a:pPr marL="528955" indent="-342900">
              <a:spcBef>
                <a:spcPts val="0"/>
              </a:spcBef>
            </a:pPr>
            <a:r>
              <a:rPr lang="nb-NO">
                <a:ea typeface="+mn-lt"/>
                <a:cs typeface="+mn-lt"/>
              </a:rPr>
              <a:t>Integrert med alle de viktigste sektortjenestene</a:t>
            </a:r>
          </a:p>
          <a:p>
            <a:pPr marL="186055" indent="0">
              <a:spcBef>
                <a:spcPts val="0"/>
              </a:spcBef>
              <a:buNone/>
            </a:pPr>
            <a:endParaRPr lang="nb-NO">
              <a:cs typeface="Arial"/>
            </a:endParaRPr>
          </a:p>
          <a:p>
            <a:pPr marL="186055" indent="0">
              <a:spcBef>
                <a:spcPts val="0"/>
              </a:spcBef>
              <a:buNone/>
            </a:pPr>
            <a:endParaRPr lang="nb-NO">
              <a:cs typeface="Arial"/>
            </a:endParaRPr>
          </a:p>
          <a:p>
            <a:pPr marL="528955" indent="-342900">
              <a:spcBef>
                <a:spcPts val="0"/>
              </a:spcBef>
            </a:pPr>
            <a:endParaRPr lang="nb-NO">
              <a:cs typeface="Arial"/>
            </a:endParaRPr>
          </a:p>
          <a:p>
            <a:pPr marL="528955" indent="-342900">
              <a:spcBef>
                <a:spcPts val="0"/>
              </a:spcBef>
            </a:pPr>
            <a:endParaRPr lang="nb-NO">
              <a:cs typeface="Arial"/>
            </a:endParaRPr>
          </a:p>
        </p:txBody>
      </p:sp>
      <p:pic>
        <p:nvPicPr>
          <p:cNvPr id="7" name="Picture 2" descr="Logo for Cristin.">
            <a:extLst>
              <a:ext uri="{FF2B5EF4-FFF2-40B4-BE49-F238E27FC236}">
                <a16:creationId xmlns:a16="http://schemas.microsoft.com/office/drawing/2014/main" id="{2D086D52-807D-3C4C-8040-C355299C39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168" y="3066729"/>
            <a:ext cx="2634831" cy="9591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71C65FB3-87FF-1347-AD4B-6A44539AAB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455" y="3049600"/>
            <a:ext cx="986645" cy="10504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anvas LMS | Office of Information Technology | SMU">
            <a:extLst>
              <a:ext uri="{FF2B5EF4-FFF2-40B4-BE49-F238E27FC236}">
                <a16:creationId xmlns:a16="http://schemas.microsoft.com/office/drawing/2014/main" id="{DF414D45-5210-304F-82C2-80AEE362A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6472" y="2924901"/>
            <a:ext cx="3157740" cy="11052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6741E84-1CAA-EE4C-9890-CB8B16B0DB53}"/>
              </a:ext>
            </a:extLst>
          </p:cNvPr>
          <p:cNvPicPr>
            <a:picLocks noChangeAspect="1"/>
          </p:cNvPicPr>
          <p:nvPr/>
        </p:nvPicPr>
        <p:blipFill>
          <a:blip r:embed="rId5"/>
          <a:stretch>
            <a:fillRect/>
          </a:stretch>
        </p:blipFill>
        <p:spPr>
          <a:xfrm>
            <a:off x="8297486" y="2906348"/>
            <a:ext cx="1155310" cy="1132204"/>
          </a:xfrm>
          <a:prstGeom prst="rect">
            <a:avLst/>
          </a:prstGeom>
        </p:spPr>
      </p:pic>
      <p:pic>
        <p:nvPicPr>
          <p:cNvPr id="11" name="Picture 16" descr="Brand Resources - Ex Libris Knowledge Center">
            <a:extLst>
              <a:ext uri="{FF2B5EF4-FFF2-40B4-BE49-F238E27FC236}">
                <a16:creationId xmlns:a16="http://schemas.microsoft.com/office/drawing/2014/main" id="{87D0ADDF-3C75-6A47-B41A-9CA08A9E55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1633" y="4498760"/>
            <a:ext cx="1547626" cy="8956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8" descr="Forside | Feide">
            <a:extLst>
              <a:ext uri="{FF2B5EF4-FFF2-40B4-BE49-F238E27FC236}">
                <a16:creationId xmlns:a16="http://schemas.microsoft.com/office/drawing/2014/main" id="{36FEF68B-29DE-4F4B-A1A8-6FF1B1941B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9699" y="4519097"/>
            <a:ext cx="1912601" cy="6608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Stream Direktoratet for forvaltning og økonomistyring music | Listen to  songs, albums, playlists for free on SoundCloud">
            <a:extLst>
              <a:ext uri="{FF2B5EF4-FFF2-40B4-BE49-F238E27FC236}">
                <a16:creationId xmlns:a16="http://schemas.microsoft.com/office/drawing/2014/main" id="{5C2F385B-A6F0-704C-9005-FB36AE77511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 t="25420" r="-531" b="21815"/>
          <a:stretch/>
        </p:blipFill>
        <p:spPr bwMode="auto">
          <a:xfrm>
            <a:off x="7603933" y="4435238"/>
            <a:ext cx="1706434" cy="8956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2" descr="Jobbnorge er på jakt etter en positiv og dyktig medierådgiver">
            <a:extLst>
              <a:ext uri="{FF2B5EF4-FFF2-40B4-BE49-F238E27FC236}">
                <a16:creationId xmlns:a16="http://schemas.microsoft.com/office/drawing/2014/main" id="{16BADC21-BB3D-C947-A330-52BAC9632B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06487" y="4340579"/>
            <a:ext cx="2405712" cy="98136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Qualcomm Scales Employee Training With Panopto - Panopto Logo PNG Image |  Transparent PNG Free Download on SeekPNG">
            <a:extLst>
              <a:ext uri="{FF2B5EF4-FFF2-40B4-BE49-F238E27FC236}">
                <a16:creationId xmlns:a16="http://schemas.microsoft.com/office/drawing/2014/main" id="{C7A6F30D-58B6-924C-A053-BACAF724FA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82369" y="5637673"/>
            <a:ext cx="2307408" cy="9257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148C7EF-F925-4D4F-8730-CB32B2999AA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35166" y="5771855"/>
            <a:ext cx="2218972" cy="5458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8BFC36A-F553-A842-BAAE-5160EA8CA59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86063" y="3088152"/>
            <a:ext cx="2233201" cy="75406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73FBEC90-BA49-7BAB-7E88-1D52A6A113BD}"/>
              </a:ext>
            </a:extLst>
          </p:cNvPr>
          <p:cNvPicPr>
            <a:picLocks noChangeAspect="1"/>
          </p:cNvPicPr>
          <p:nvPr/>
        </p:nvPicPr>
        <p:blipFill>
          <a:blip r:embed="rId13"/>
          <a:stretch>
            <a:fillRect/>
          </a:stretch>
        </p:blipFill>
        <p:spPr>
          <a:xfrm>
            <a:off x="503767" y="4451727"/>
            <a:ext cx="2129578" cy="959123"/>
          </a:xfrm>
          <a:prstGeom prst="rect">
            <a:avLst/>
          </a:prstGeom>
        </p:spPr>
      </p:pic>
      <p:pic>
        <p:nvPicPr>
          <p:cNvPr id="3" name="Picture 2" descr="Logo and Brand Assets — Spotify">
            <a:extLst>
              <a:ext uri="{FF2B5EF4-FFF2-40B4-BE49-F238E27FC236}">
                <a16:creationId xmlns:a16="http://schemas.microsoft.com/office/drawing/2014/main" id="{0743AEFC-FD28-8DA4-14DB-8834DDEE139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96193" y="5722549"/>
            <a:ext cx="2243416" cy="6733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Apple Podcast Logo 2 | Jason Brown | The Brown Report | Power Trades  University - The Brown Report - Stock Report">
            <a:extLst>
              <a:ext uri="{FF2B5EF4-FFF2-40B4-BE49-F238E27FC236}">
                <a16:creationId xmlns:a16="http://schemas.microsoft.com/office/drawing/2014/main" id="{BB8D8F77-8212-B17C-AF4C-E8EC5E8534C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91379" y="5458527"/>
            <a:ext cx="2432651" cy="11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65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07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028"/>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C956-902E-4D5F-AA97-67E222CA48CC}"/>
              </a:ext>
            </a:extLst>
          </p:cNvPr>
          <p:cNvSpPr>
            <a:spLocks noGrp="1"/>
          </p:cNvSpPr>
          <p:nvPr>
            <p:ph type="title"/>
          </p:nvPr>
        </p:nvSpPr>
        <p:spPr/>
        <p:txBody>
          <a:bodyPr/>
          <a:lstStyle/>
          <a:p>
            <a:r>
              <a:rPr lang="en-NO"/>
              <a:t>Hvorfor velge Vortex</a:t>
            </a:r>
            <a:endParaRPr lang="en-US"/>
          </a:p>
        </p:txBody>
      </p:sp>
      <p:sp>
        <p:nvSpPr>
          <p:cNvPr id="4" name="Content Placeholder 3">
            <a:extLst>
              <a:ext uri="{FF2B5EF4-FFF2-40B4-BE49-F238E27FC236}">
                <a16:creationId xmlns:a16="http://schemas.microsoft.com/office/drawing/2014/main" id="{ACF46F6D-4C2B-41CF-A840-DEF4C865126A}"/>
              </a:ext>
            </a:extLst>
          </p:cNvPr>
          <p:cNvSpPr>
            <a:spLocks noGrp="1"/>
          </p:cNvSpPr>
          <p:nvPr>
            <p:ph sz="half" idx="30"/>
          </p:nvPr>
        </p:nvSpPr>
        <p:spPr>
          <a:xfrm>
            <a:off x="255478" y="914334"/>
            <a:ext cx="11431664" cy="1997738"/>
          </a:xfrm>
        </p:spPr>
        <p:txBody>
          <a:bodyPr vert="horz" lIns="0" tIns="0" rIns="0" bIns="0" rtlCol="0" anchor="t">
            <a:noAutofit/>
          </a:bodyPr>
          <a:lstStyle/>
          <a:p>
            <a:pPr marL="528955" indent="-342900">
              <a:spcBef>
                <a:spcPts val="0"/>
              </a:spcBef>
            </a:pPr>
            <a:r>
              <a:rPr lang="nb-NO" dirty="0">
                <a:ea typeface="+mn-lt"/>
                <a:cs typeface="+mn-lt"/>
              </a:rPr>
              <a:t>Skreddersydde og gjennomtestede løsninger for studier, forskning og formidling</a:t>
            </a:r>
          </a:p>
          <a:p>
            <a:pPr marL="186055" indent="0">
              <a:spcBef>
                <a:spcPts val="0"/>
              </a:spcBef>
              <a:buNone/>
            </a:pPr>
            <a:endParaRPr lang="nb-NO" dirty="0">
              <a:ea typeface="+mn-lt"/>
              <a:cs typeface="+mn-lt"/>
            </a:endParaRPr>
          </a:p>
          <a:p>
            <a:pPr marL="528955" indent="-342900">
              <a:spcBef>
                <a:spcPts val="0"/>
              </a:spcBef>
            </a:pPr>
            <a:r>
              <a:rPr lang="nb-NO" dirty="0">
                <a:ea typeface="+mn-lt"/>
                <a:cs typeface="+mn-lt"/>
              </a:rPr>
              <a:t>Stor og trygg aktør i sektoren som satser på nettpublisering og sektortjenester</a:t>
            </a:r>
          </a:p>
          <a:p>
            <a:pPr marL="528955" indent="-342900">
              <a:spcBef>
                <a:spcPts val="0"/>
              </a:spcBef>
            </a:pPr>
            <a:endParaRPr lang="nb-NO" dirty="0">
              <a:ea typeface="+mn-lt"/>
              <a:cs typeface="+mn-lt"/>
            </a:endParaRPr>
          </a:p>
          <a:p>
            <a:pPr marL="528955" indent="-342900">
              <a:spcBef>
                <a:spcPts val="0"/>
              </a:spcBef>
            </a:pPr>
            <a:r>
              <a:rPr lang="nb-NO" dirty="0">
                <a:ea typeface="+mn-lt"/>
                <a:cs typeface="+mn-lt"/>
              </a:rPr>
              <a:t>Bli med i et voksende og givende samarbeid hvor vi deler på kostnader</a:t>
            </a:r>
            <a:endParaRPr lang="nb-NO" dirty="0">
              <a:cs typeface="Arial"/>
            </a:endParaRPr>
          </a:p>
          <a:p>
            <a:pPr marL="528955" indent="-342900">
              <a:spcBef>
                <a:spcPts val="0"/>
              </a:spcBef>
            </a:pPr>
            <a:endParaRPr lang="nb-NO" dirty="0">
              <a:cs typeface="Arial"/>
            </a:endParaRPr>
          </a:p>
        </p:txBody>
      </p:sp>
      <p:pic>
        <p:nvPicPr>
          <p:cNvPr id="1028" name="Picture 4">
            <a:extLst>
              <a:ext uri="{FF2B5EF4-FFF2-40B4-BE49-F238E27FC236}">
                <a16:creationId xmlns:a16="http://schemas.microsoft.com/office/drawing/2014/main" id="{E98352C6-D8AB-584D-B550-92162EF164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45" y="3185870"/>
            <a:ext cx="2353052" cy="4862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øgskolen i Molde – Studiemuligheter">
            <a:extLst>
              <a:ext uri="{FF2B5EF4-FFF2-40B4-BE49-F238E27FC236}">
                <a16:creationId xmlns:a16="http://schemas.microsoft.com/office/drawing/2014/main" id="{C04E3029-817D-7C49-ACD7-0FA1F9A72D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0084" y="3111568"/>
            <a:ext cx="2242693" cy="5831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66381F9-82AD-524E-B535-4F9BC22C17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768" t="28873" r="12174" b="27465"/>
          <a:stretch/>
        </p:blipFill>
        <p:spPr bwMode="auto">
          <a:xfrm>
            <a:off x="3898863" y="5193890"/>
            <a:ext cx="2753244" cy="8351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381DF2A-FFDB-7141-5B8D-11485E36D539}"/>
              </a:ext>
            </a:extLst>
          </p:cNvPr>
          <p:cNvPicPr>
            <a:picLocks noChangeAspect="1"/>
          </p:cNvPicPr>
          <p:nvPr/>
        </p:nvPicPr>
        <p:blipFill>
          <a:blip r:embed="rId6"/>
          <a:stretch>
            <a:fillRect/>
          </a:stretch>
        </p:blipFill>
        <p:spPr>
          <a:xfrm>
            <a:off x="4035139" y="4273922"/>
            <a:ext cx="2292582" cy="519902"/>
          </a:xfrm>
          <a:prstGeom prst="rect">
            <a:avLst/>
          </a:prstGeom>
        </p:spPr>
      </p:pic>
      <p:pic>
        <p:nvPicPr>
          <p:cNvPr id="10" name="Picture 9">
            <a:extLst>
              <a:ext uri="{FF2B5EF4-FFF2-40B4-BE49-F238E27FC236}">
                <a16:creationId xmlns:a16="http://schemas.microsoft.com/office/drawing/2014/main" id="{FF0F7FB0-0028-F557-06A7-F29375323E14}"/>
              </a:ext>
            </a:extLst>
          </p:cNvPr>
          <p:cNvPicPr>
            <a:picLocks noChangeAspect="1"/>
          </p:cNvPicPr>
          <p:nvPr/>
        </p:nvPicPr>
        <p:blipFill>
          <a:blip r:embed="rId7"/>
          <a:stretch>
            <a:fillRect/>
          </a:stretch>
        </p:blipFill>
        <p:spPr>
          <a:xfrm>
            <a:off x="817545" y="4273922"/>
            <a:ext cx="2532516" cy="519902"/>
          </a:xfrm>
          <a:prstGeom prst="rect">
            <a:avLst/>
          </a:prstGeom>
        </p:spPr>
      </p:pic>
      <p:pic>
        <p:nvPicPr>
          <p:cNvPr id="11" name="Picture 10">
            <a:extLst>
              <a:ext uri="{FF2B5EF4-FFF2-40B4-BE49-F238E27FC236}">
                <a16:creationId xmlns:a16="http://schemas.microsoft.com/office/drawing/2014/main" id="{F8703BA7-697E-2F8C-FB2D-4199F463B6CC}"/>
              </a:ext>
            </a:extLst>
          </p:cNvPr>
          <p:cNvPicPr>
            <a:picLocks noChangeAspect="1"/>
          </p:cNvPicPr>
          <p:nvPr/>
        </p:nvPicPr>
        <p:blipFill>
          <a:blip r:embed="rId8"/>
          <a:srcRect l="-1" r="-1307" b="30906"/>
          <a:stretch/>
        </p:blipFill>
        <p:spPr>
          <a:xfrm>
            <a:off x="7513235" y="3988383"/>
            <a:ext cx="3319515" cy="905589"/>
          </a:xfrm>
          <a:prstGeom prst="rect">
            <a:avLst/>
          </a:prstGeom>
        </p:spPr>
      </p:pic>
      <p:pic>
        <p:nvPicPr>
          <p:cNvPr id="5" name="Bilde 4">
            <a:extLst>
              <a:ext uri="{FF2B5EF4-FFF2-40B4-BE49-F238E27FC236}">
                <a16:creationId xmlns:a16="http://schemas.microsoft.com/office/drawing/2014/main" id="{80B02EF3-26E9-19AD-CF5C-3EA49015AE05}"/>
              </a:ext>
            </a:extLst>
          </p:cNvPr>
          <p:cNvPicPr>
            <a:picLocks noChangeAspect="1"/>
          </p:cNvPicPr>
          <p:nvPr/>
        </p:nvPicPr>
        <p:blipFill>
          <a:blip r:embed="rId9"/>
          <a:stretch>
            <a:fillRect/>
          </a:stretch>
        </p:blipFill>
        <p:spPr>
          <a:xfrm>
            <a:off x="504859" y="5199922"/>
            <a:ext cx="3157888" cy="706660"/>
          </a:xfrm>
          <a:prstGeom prst="rect">
            <a:avLst/>
          </a:prstGeom>
        </p:spPr>
      </p:pic>
      <p:pic>
        <p:nvPicPr>
          <p:cNvPr id="19" name="Grafikk 18">
            <a:extLst>
              <a:ext uri="{FF2B5EF4-FFF2-40B4-BE49-F238E27FC236}">
                <a16:creationId xmlns:a16="http://schemas.microsoft.com/office/drawing/2014/main" id="{2BDCC588-F130-F6E2-07FC-7B8BE872C3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796571" y="3257550"/>
            <a:ext cx="2298700" cy="342900"/>
          </a:xfrm>
          <a:prstGeom prst="rect">
            <a:avLst/>
          </a:prstGeom>
        </p:spPr>
      </p:pic>
    </p:spTree>
    <p:extLst>
      <p:ext uri="{BB962C8B-B14F-4D97-AF65-F5344CB8AC3E}">
        <p14:creationId xmlns:p14="http://schemas.microsoft.com/office/powerpoint/2010/main" val="220669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a:t>Løsninger for studier</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5</a:t>
            </a:fld>
            <a:endParaRPr lang="en-US" dirty="0"/>
          </a:p>
        </p:txBody>
      </p:sp>
    </p:spTree>
    <p:extLst>
      <p:ext uri="{BB962C8B-B14F-4D97-AF65-F5344CB8AC3E}">
        <p14:creationId xmlns:p14="http://schemas.microsoft.com/office/powerpoint/2010/main" val="608075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2E9BCD-F93A-4340-1F1A-58DAC4DA699D}"/>
              </a:ext>
            </a:extLst>
          </p:cNvPr>
          <p:cNvSpPr>
            <a:spLocks noGrp="1"/>
          </p:cNvSpPr>
          <p:nvPr>
            <p:ph type="sldNum" idx="12"/>
          </p:nvPr>
        </p:nvSpPr>
        <p:spPr/>
        <p:txBody>
          <a:bodyPr/>
          <a:lstStyle/>
          <a:p>
            <a:fld id="{00000000-1234-1234-1234-123412341234}" type="slidenum">
              <a:rPr lang="no"/>
              <a:pPr/>
              <a:t>6</a:t>
            </a:fld>
            <a:endParaRPr lang="no"/>
          </a:p>
        </p:txBody>
      </p:sp>
      <p:pic>
        <p:nvPicPr>
          <p:cNvPr id="3" name="Picture 2">
            <a:extLst>
              <a:ext uri="{FF2B5EF4-FFF2-40B4-BE49-F238E27FC236}">
                <a16:creationId xmlns:a16="http://schemas.microsoft.com/office/drawing/2014/main" id="{B66F4352-824C-4F1B-8F28-EDCF3BD452DA}"/>
              </a:ext>
            </a:extLst>
          </p:cNvPr>
          <p:cNvPicPr>
            <a:picLocks noChangeAspect="1"/>
          </p:cNvPicPr>
          <p:nvPr/>
        </p:nvPicPr>
        <p:blipFill>
          <a:blip r:embed="rId3"/>
          <a:stretch>
            <a:fillRect/>
          </a:stretch>
        </p:blipFill>
        <p:spPr>
          <a:xfrm>
            <a:off x="1986348" y="0"/>
            <a:ext cx="8294474" cy="6855416"/>
          </a:xfrm>
          <a:prstGeom prst="rect">
            <a:avLst/>
          </a:prstGeom>
        </p:spPr>
      </p:pic>
    </p:spTree>
    <p:extLst>
      <p:ext uri="{BB962C8B-B14F-4D97-AF65-F5344CB8AC3E}">
        <p14:creationId xmlns:p14="http://schemas.microsoft.com/office/powerpoint/2010/main" val="113063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E2F63C-1589-19FA-98AA-0FAB6900E8D6}"/>
              </a:ext>
            </a:extLst>
          </p:cNvPr>
          <p:cNvPicPr>
            <a:picLocks noChangeAspect="1"/>
          </p:cNvPicPr>
          <p:nvPr/>
        </p:nvPicPr>
        <p:blipFill>
          <a:blip r:embed="rId3"/>
          <a:stretch>
            <a:fillRect/>
          </a:stretch>
        </p:blipFill>
        <p:spPr>
          <a:xfrm>
            <a:off x="2035775" y="76638"/>
            <a:ext cx="8120449" cy="6781362"/>
          </a:xfrm>
          <a:prstGeom prst="rect">
            <a:avLst/>
          </a:prstGeom>
        </p:spPr>
      </p:pic>
    </p:spTree>
    <p:extLst>
      <p:ext uri="{BB962C8B-B14F-4D97-AF65-F5344CB8AC3E}">
        <p14:creationId xmlns:p14="http://schemas.microsoft.com/office/powerpoint/2010/main" val="212307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8845ED26-16A1-58BD-CF18-11549FA00421}"/>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1651709D-2627-CA6E-0A24-44574B6847EA}"/>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pic>
        <p:nvPicPr>
          <p:cNvPr id="4" name="Bilde 3">
            <a:extLst>
              <a:ext uri="{FF2B5EF4-FFF2-40B4-BE49-F238E27FC236}">
                <a16:creationId xmlns:a16="http://schemas.microsoft.com/office/drawing/2014/main" id="{BA1E3F96-751F-32B1-0D80-8B78061B640A}"/>
              </a:ext>
            </a:extLst>
          </p:cNvPr>
          <p:cNvPicPr>
            <a:picLocks noChangeAspect="1"/>
          </p:cNvPicPr>
          <p:nvPr/>
        </p:nvPicPr>
        <p:blipFill>
          <a:blip r:embed="rId3"/>
          <a:stretch>
            <a:fillRect/>
          </a:stretch>
        </p:blipFill>
        <p:spPr>
          <a:xfrm>
            <a:off x="1837731" y="0"/>
            <a:ext cx="8800483" cy="6858000"/>
          </a:xfrm>
          <a:prstGeom prst="rect">
            <a:avLst/>
          </a:prstGeom>
        </p:spPr>
      </p:pic>
    </p:spTree>
    <p:extLst>
      <p:ext uri="{BB962C8B-B14F-4D97-AF65-F5344CB8AC3E}">
        <p14:creationId xmlns:p14="http://schemas.microsoft.com/office/powerpoint/2010/main" val="1502070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BDC63F02-3AEC-8B5F-F811-9A28AB499526}"/>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65445590-D7F6-F943-396E-FB9F7CDCE202}"/>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pic>
        <p:nvPicPr>
          <p:cNvPr id="4" name="Bilde 3">
            <a:extLst>
              <a:ext uri="{FF2B5EF4-FFF2-40B4-BE49-F238E27FC236}">
                <a16:creationId xmlns:a16="http://schemas.microsoft.com/office/drawing/2014/main" id="{98F464A2-90A9-9B08-13E0-63C481C29A1A}"/>
              </a:ext>
            </a:extLst>
          </p:cNvPr>
          <p:cNvPicPr>
            <a:picLocks noChangeAspect="1"/>
          </p:cNvPicPr>
          <p:nvPr/>
        </p:nvPicPr>
        <p:blipFill>
          <a:blip r:embed="rId3"/>
          <a:stretch>
            <a:fillRect/>
          </a:stretch>
        </p:blipFill>
        <p:spPr>
          <a:xfrm>
            <a:off x="1837731" y="0"/>
            <a:ext cx="8861961" cy="6858000"/>
          </a:xfrm>
          <a:prstGeom prst="rect">
            <a:avLst/>
          </a:prstGeom>
        </p:spPr>
      </p:pic>
    </p:spTree>
    <p:extLst>
      <p:ext uri="{BB962C8B-B14F-4D97-AF65-F5344CB8AC3E}">
        <p14:creationId xmlns:p14="http://schemas.microsoft.com/office/powerpoint/2010/main" val="1259547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650EED-15E8-BAFD-189D-F5F0996F0839}"/>
              </a:ext>
            </a:extLst>
          </p:cNvPr>
          <p:cNvPicPr>
            <a:picLocks noChangeAspect="1"/>
          </p:cNvPicPr>
          <p:nvPr/>
        </p:nvPicPr>
        <p:blipFill>
          <a:blip r:embed="rId3"/>
          <a:stretch>
            <a:fillRect/>
          </a:stretch>
        </p:blipFill>
        <p:spPr>
          <a:xfrm>
            <a:off x="1678460" y="-12357"/>
            <a:ext cx="8252168" cy="6956854"/>
          </a:xfrm>
          <a:prstGeom prst="rect">
            <a:avLst/>
          </a:prstGeom>
        </p:spPr>
      </p:pic>
      <p:sp>
        <p:nvSpPr>
          <p:cNvPr id="3" name="Rectangle 2">
            <a:extLst>
              <a:ext uri="{FF2B5EF4-FFF2-40B4-BE49-F238E27FC236}">
                <a16:creationId xmlns:a16="http://schemas.microsoft.com/office/drawing/2014/main" id="{1D171694-BB6E-EF4C-996C-3B6FFFA6FF50}"/>
              </a:ext>
            </a:extLst>
          </p:cNvPr>
          <p:cNvSpPr/>
          <p:nvPr/>
        </p:nvSpPr>
        <p:spPr>
          <a:xfrm>
            <a:off x="7225048" y="780"/>
            <a:ext cx="4966953" cy="2372499"/>
          </a:xfrm>
          <a:prstGeom prst="rect">
            <a:avLst/>
          </a:prstGeom>
          <a:solidFill>
            <a:schemeClr val="tx2"/>
          </a:solidFill>
        </p:spPr>
        <p:style>
          <a:lnRef idx="2">
            <a:schemeClr val="dk1">
              <a:shade val="15000"/>
            </a:schemeClr>
          </a:lnRef>
          <a:fillRef idx="1">
            <a:schemeClr val="dk1"/>
          </a:fillRef>
          <a:effectRef idx="0">
            <a:schemeClr val="dk1"/>
          </a:effectRef>
          <a:fontRef idx="minor">
            <a:schemeClr val="lt1"/>
          </a:fontRef>
        </p:style>
        <p:txBody>
          <a:bodyPr lIns="288000" rtlCol="0" anchor="ctr"/>
          <a:lstStyle/>
          <a:p>
            <a:pPr marL="342900" indent="-342900">
              <a:buFont typeface="Arial" panose="020B0604020202020204" pitchFamily="34" charset="0"/>
              <a:buChar char="•"/>
            </a:pPr>
            <a:r>
              <a:rPr lang="nb-NO" sz="2000"/>
              <a:t>Oppretting, publisering og avpublisering av emnebeskrivelser kan styres automatisk basert på data fra FS</a:t>
            </a:r>
          </a:p>
          <a:p>
            <a:pPr marL="342900" indent="-342900">
              <a:buFont typeface="Arial" panose="020B0604020202020204" pitchFamily="34" charset="0"/>
              <a:buChar char="•"/>
            </a:pPr>
            <a:r>
              <a:rPr lang="nb-NO" sz="2000"/>
              <a:t>Integrasjoner/smarte lenker til Leganto og TP</a:t>
            </a:r>
          </a:p>
        </p:txBody>
      </p:sp>
    </p:spTree>
    <p:extLst>
      <p:ext uri="{BB962C8B-B14F-4D97-AF65-F5344CB8AC3E}">
        <p14:creationId xmlns:p14="http://schemas.microsoft.com/office/powerpoint/2010/main" val="2058727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DC82635C-E36E-7369-EAAD-EF3B14CA02A1}"/>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97E60653-94EE-7087-5741-A2E96E853DDD}"/>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pic>
        <p:nvPicPr>
          <p:cNvPr id="4" name="Bilde 3">
            <a:extLst>
              <a:ext uri="{FF2B5EF4-FFF2-40B4-BE49-F238E27FC236}">
                <a16:creationId xmlns:a16="http://schemas.microsoft.com/office/drawing/2014/main" id="{74ED9BC8-469E-2C9C-3925-010736280EBB}"/>
              </a:ext>
            </a:extLst>
          </p:cNvPr>
          <p:cNvPicPr>
            <a:picLocks noChangeAspect="1"/>
          </p:cNvPicPr>
          <p:nvPr/>
        </p:nvPicPr>
        <p:blipFill>
          <a:blip r:embed="rId2"/>
          <a:stretch>
            <a:fillRect/>
          </a:stretch>
        </p:blipFill>
        <p:spPr>
          <a:xfrm>
            <a:off x="1552976" y="-1"/>
            <a:ext cx="8907225" cy="7006107"/>
          </a:xfrm>
          <a:prstGeom prst="rect">
            <a:avLst/>
          </a:prstGeom>
        </p:spPr>
      </p:pic>
    </p:spTree>
    <p:extLst>
      <p:ext uri="{BB962C8B-B14F-4D97-AF65-F5344CB8AC3E}">
        <p14:creationId xmlns:p14="http://schemas.microsoft.com/office/powerpoint/2010/main" val="1079584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9C371E73-71E6-BDF1-D1B7-C73D6AD4523B}"/>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F05F4E56-6522-788F-CD90-CB40442D7F9E}"/>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dirty="0"/>
          </a:p>
        </p:txBody>
      </p:sp>
      <p:pic>
        <p:nvPicPr>
          <p:cNvPr id="4" name="Bilde 3">
            <a:extLst>
              <a:ext uri="{FF2B5EF4-FFF2-40B4-BE49-F238E27FC236}">
                <a16:creationId xmlns:a16="http://schemas.microsoft.com/office/drawing/2014/main" id="{5C7E2672-9F6A-AF1F-7C5A-001FA678F127}"/>
              </a:ext>
            </a:extLst>
          </p:cNvPr>
          <p:cNvPicPr>
            <a:picLocks noChangeAspect="1"/>
          </p:cNvPicPr>
          <p:nvPr/>
        </p:nvPicPr>
        <p:blipFill>
          <a:blip r:embed="rId2"/>
          <a:stretch>
            <a:fillRect/>
          </a:stretch>
        </p:blipFill>
        <p:spPr>
          <a:xfrm>
            <a:off x="1501116" y="0"/>
            <a:ext cx="8878910" cy="6890871"/>
          </a:xfrm>
          <a:prstGeom prst="rect">
            <a:avLst/>
          </a:prstGeom>
        </p:spPr>
      </p:pic>
    </p:spTree>
    <p:extLst>
      <p:ext uri="{BB962C8B-B14F-4D97-AF65-F5344CB8AC3E}">
        <p14:creationId xmlns:p14="http://schemas.microsoft.com/office/powerpoint/2010/main" val="386161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D200BF9-0843-5443-BEE1-354A2070AA4D}"/>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pic>
        <p:nvPicPr>
          <p:cNvPr id="4" name="Picture 3">
            <a:extLst>
              <a:ext uri="{FF2B5EF4-FFF2-40B4-BE49-F238E27FC236}">
                <a16:creationId xmlns:a16="http://schemas.microsoft.com/office/drawing/2014/main" id="{32B31CAC-24AB-7B46-AE0B-D4B45F6C5477}"/>
              </a:ext>
            </a:extLst>
          </p:cNvPr>
          <p:cNvPicPr>
            <a:picLocks noChangeAspect="1"/>
          </p:cNvPicPr>
          <p:nvPr/>
        </p:nvPicPr>
        <p:blipFill rotWithShape="1">
          <a:blip r:embed="rId5"/>
          <a:srcRect r="7392"/>
          <a:stretch/>
        </p:blipFill>
        <p:spPr>
          <a:xfrm>
            <a:off x="1" y="0"/>
            <a:ext cx="6908800" cy="6858000"/>
          </a:xfrm>
          <a:prstGeom prst="rect">
            <a:avLst/>
          </a:prstGeom>
        </p:spPr>
      </p:pic>
      <p:pic>
        <p:nvPicPr>
          <p:cNvPr id="2" name="Picture 1">
            <a:extLst>
              <a:ext uri="{FF2B5EF4-FFF2-40B4-BE49-F238E27FC236}">
                <a16:creationId xmlns:a16="http://schemas.microsoft.com/office/drawing/2014/main" id="{A52ECFAF-A98F-C94A-944A-FED5783FD433}"/>
              </a:ext>
            </a:extLst>
          </p:cNvPr>
          <p:cNvPicPr>
            <a:picLocks noChangeAspect="1"/>
          </p:cNvPicPr>
          <p:nvPr/>
        </p:nvPicPr>
        <p:blipFill>
          <a:blip r:embed="rId6"/>
          <a:stretch>
            <a:fillRect/>
          </a:stretch>
        </p:blipFill>
        <p:spPr>
          <a:xfrm>
            <a:off x="-12700" y="0"/>
            <a:ext cx="7161976" cy="6858000"/>
          </a:xfrm>
          <a:prstGeom prst="rect">
            <a:avLst/>
          </a:prstGeom>
        </p:spPr>
      </p:pic>
      <p:pic>
        <p:nvPicPr>
          <p:cNvPr id="5" name="Picture 4">
            <a:extLst>
              <a:ext uri="{FF2B5EF4-FFF2-40B4-BE49-F238E27FC236}">
                <a16:creationId xmlns:a16="http://schemas.microsoft.com/office/drawing/2014/main" id="{C5853D21-9B83-3A48-95BD-57E36FDB5E98}"/>
              </a:ext>
            </a:extLst>
          </p:cNvPr>
          <p:cNvPicPr>
            <a:picLocks noChangeAspect="1"/>
          </p:cNvPicPr>
          <p:nvPr/>
        </p:nvPicPr>
        <p:blipFill>
          <a:blip r:embed="rId7"/>
          <a:stretch>
            <a:fillRect/>
          </a:stretch>
        </p:blipFill>
        <p:spPr>
          <a:xfrm>
            <a:off x="1350705" y="0"/>
            <a:ext cx="7769362" cy="6858000"/>
          </a:xfrm>
          <a:prstGeom prst="rect">
            <a:avLst/>
          </a:prstGeom>
        </p:spPr>
      </p:pic>
      <p:pic>
        <p:nvPicPr>
          <p:cNvPr id="6" name="reiserapporter.mov" descr="reiserapporter.mov">
            <a:hlinkClick r:id="" action="ppaction://media"/>
            <a:extLst>
              <a:ext uri="{FF2B5EF4-FFF2-40B4-BE49-F238E27FC236}">
                <a16:creationId xmlns:a16="http://schemas.microsoft.com/office/drawing/2014/main" id="{D70488F6-13CC-B343-AF78-6FF148B08268}"/>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971800" y="0"/>
            <a:ext cx="9220200" cy="6858000"/>
          </a:xfrm>
          <a:prstGeom prst="rect">
            <a:avLst/>
          </a:prstGeom>
        </p:spPr>
      </p:pic>
      <p:sp>
        <p:nvSpPr>
          <p:cNvPr id="7" name="TextBox 6">
            <a:extLst>
              <a:ext uri="{FF2B5EF4-FFF2-40B4-BE49-F238E27FC236}">
                <a16:creationId xmlns:a16="http://schemas.microsoft.com/office/drawing/2014/main" id="{AB38DC14-402B-7B45-AFD2-36F4EC4F9AC5}"/>
              </a:ext>
            </a:extLst>
          </p:cNvPr>
          <p:cNvSpPr txBox="1"/>
          <p:nvPr/>
        </p:nvSpPr>
        <p:spPr>
          <a:xfrm>
            <a:off x="778987" y="5799759"/>
            <a:ext cx="4327018" cy="646331"/>
          </a:xfrm>
          <a:prstGeom prst="rect">
            <a:avLst/>
          </a:prstGeom>
          <a:solidFill>
            <a:schemeClr val="accent4"/>
          </a:solidFill>
        </p:spPr>
        <p:txBody>
          <a:bodyPr wrap="none" rtlCol="0">
            <a:spAutoFit/>
          </a:bodyPr>
          <a:lstStyle/>
          <a:p>
            <a:r>
              <a:rPr lang="nb-NO" sz="3600"/>
              <a:t>Nettskjema + Vortex</a:t>
            </a:r>
          </a:p>
        </p:txBody>
      </p:sp>
    </p:spTree>
    <p:extLst>
      <p:ext uri="{BB962C8B-B14F-4D97-AF65-F5344CB8AC3E}">
        <p14:creationId xmlns:p14="http://schemas.microsoft.com/office/powerpoint/2010/main" val="73878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6"/>
                                        </p:tgtEl>
                                      </p:cBhvr>
                                    </p:cmd>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2" fill="hold" display="0">
                  <p:stCondLst>
                    <p:cond delay="indefinite"/>
                  </p:stCondLst>
                </p:cTn>
                <p:tgtEl>
                  <p:spTgt spid="6"/>
                </p:tgtEl>
              </p:cMediaNode>
            </p:video>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CAD29A-0914-6174-69C2-5F2E459AC751}"/>
              </a:ext>
            </a:extLst>
          </p:cNvPr>
          <p:cNvPicPr>
            <a:picLocks noChangeAspect="1"/>
          </p:cNvPicPr>
          <p:nvPr/>
        </p:nvPicPr>
        <p:blipFill rotWithShape="1">
          <a:blip r:embed="rId3"/>
          <a:srcRect t="29" b="-29"/>
          <a:stretch/>
        </p:blipFill>
        <p:spPr>
          <a:xfrm>
            <a:off x="2209800" y="464400"/>
            <a:ext cx="7918450" cy="6044065"/>
          </a:xfrm>
          <a:prstGeom prst="rect">
            <a:avLst/>
          </a:prstGeom>
        </p:spPr>
      </p:pic>
      <p:pic>
        <p:nvPicPr>
          <p:cNvPr id="4" name="Picture 3">
            <a:extLst>
              <a:ext uri="{FF2B5EF4-FFF2-40B4-BE49-F238E27FC236}">
                <a16:creationId xmlns:a16="http://schemas.microsoft.com/office/drawing/2014/main" id="{8006FDAE-320B-846F-7FB8-8651DB5F209D}"/>
              </a:ext>
            </a:extLst>
          </p:cNvPr>
          <p:cNvPicPr>
            <a:picLocks noChangeAspect="1"/>
          </p:cNvPicPr>
          <p:nvPr/>
        </p:nvPicPr>
        <p:blipFill>
          <a:blip r:embed="rId4"/>
          <a:stretch>
            <a:fillRect/>
          </a:stretch>
        </p:blipFill>
        <p:spPr>
          <a:xfrm>
            <a:off x="2349500" y="94406"/>
            <a:ext cx="7772400" cy="5932587"/>
          </a:xfrm>
          <a:prstGeom prst="rect">
            <a:avLst/>
          </a:prstGeom>
        </p:spPr>
      </p:pic>
      <p:pic>
        <p:nvPicPr>
          <p:cNvPr id="5" name="Picture 4">
            <a:extLst>
              <a:ext uri="{FF2B5EF4-FFF2-40B4-BE49-F238E27FC236}">
                <a16:creationId xmlns:a16="http://schemas.microsoft.com/office/drawing/2014/main" id="{94FE6DE3-2B6C-E17D-4AF1-51DA30B42D20}"/>
              </a:ext>
            </a:extLst>
          </p:cNvPr>
          <p:cNvPicPr>
            <a:picLocks noChangeAspect="1"/>
          </p:cNvPicPr>
          <p:nvPr/>
        </p:nvPicPr>
        <p:blipFill>
          <a:blip r:embed="rId5"/>
          <a:stretch>
            <a:fillRect/>
          </a:stretch>
        </p:blipFill>
        <p:spPr>
          <a:xfrm>
            <a:off x="2355850" y="94406"/>
            <a:ext cx="7772400" cy="5958409"/>
          </a:xfrm>
          <a:prstGeom prst="rect">
            <a:avLst/>
          </a:prstGeom>
        </p:spPr>
      </p:pic>
      <p:sp>
        <p:nvSpPr>
          <p:cNvPr id="3" name="Title 2" hidden="1">
            <a:extLst>
              <a:ext uri="{FF2B5EF4-FFF2-40B4-BE49-F238E27FC236}">
                <a16:creationId xmlns:a16="http://schemas.microsoft.com/office/drawing/2014/main" id="{A0FBFED1-2F55-174A-8F15-B06956AC9375}"/>
              </a:ext>
            </a:extLst>
          </p:cNvPr>
          <p:cNvSpPr>
            <a:spLocks noGrp="1"/>
          </p:cNvSpPr>
          <p:nvPr>
            <p:ph type="title" idx="4294967295"/>
          </p:nvPr>
        </p:nvSpPr>
        <p:spPr/>
        <p:txBody>
          <a:bodyPr>
            <a:normAutofit/>
          </a:bodyPr>
          <a:lstStyle/>
          <a:p>
            <a:r>
              <a:rPr lang="en-NO" dirty="0"/>
              <a:t>Mine studier</a:t>
            </a:r>
          </a:p>
        </p:txBody>
      </p:sp>
      <p:pic>
        <p:nvPicPr>
          <p:cNvPr id="7" name="Picture 6">
            <a:extLst>
              <a:ext uri="{FF2B5EF4-FFF2-40B4-BE49-F238E27FC236}">
                <a16:creationId xmlns:a16="http://schemas.microsoft.com/office/drawing/2014/main" id="{30E9ECCE-0E19-D58C-7CF9-289C003A676A}"/>
              </a:ext>
            </a:extLst>
          </p:cNvPr>
          <p:cNvPicPr>
            <a:picLocks noChangeAspect="1"/>
          </p:cNvPicPr>
          <p:nvPr/>
        </p:nvPicPr>
        <p:blipFill>
          <a:blip r:embed="rId6"/>
          <a:stretch>
            <a:fillRect/>
          </a:stretch>
        </p:blipFill>
        <p:spPr>
          <a:xfrm>
            <a:off x="7893050" y="3648397"/>
            <a:ext cx="3886200" cy="2860068"/>
          </a:xfrm>
          <a:prstGeom prst="rect">
            <a:avLst/>
          </a:prstGeom>
        </p:spPr>
      </p:pic>
    </p:spTree>
    <p:extLst>
      <p:ext uri="{BB962C8B-B14F-4D97-AF65-F5344CB8AC3E}">
        <p14:creationId xmlns:p14="http://schemas.microsoft.com/office/powerpoint/2010/main" val="90939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05A4F4-B413-444C-14B2-63FAF3D5A4E6}"/>
              </a:ext>
            </a:extLst>
          </p:cNvPr>
          <p:cNvSpPr/>
          <p:nvPr/>
        </p:nvSpPr>
        <p:spPr>
          <a:xfrm>
            <a:off x="165101" y="5765800"/>
            <a:ext cx="12026900" cy="109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pic>
        <p:nvPicPr>
          <p:cNvPr id="6" name="Picture 5">
            <a:extLst>
              <a:ext uri="{FF2B5EF4-FFF2-40B4-BE49-F238E27FC236}">
                <a16:creationId xmlns:a16="http://schemas.microsoft.com/office/drawing/2014/main" id="{B6C37D16-02DA-9D2C-4F28-043DE981C983}"/>
              </a:ext>
            </a:extLst>
          </p:cNvPr>
          <p:cNvPicPr>
            <a:picLocks noChangeAspect="1"/>
          </p:cNvPicPr>
          <p:nvPr/>
        </p:nvPicPr>
        <p:blipFill>
          <a:blip r:embed="rId3"/>
          <a:stretch>
            <a:fillRect/>
          </a:stretch>
        </p:blipFill>
        <p:spPr>
          <a:xfrm>
            <a:off x="857602" y="495300"/>
            <a:ext cx="10476797" cy="6858000"/>
          </a:xfrm>
          <a:prstGeom prst="rect">
            <a:avLst/>
          </a:prstGeom>
        </p:spPr>
      </p:pic>
    </p:spTree>
    <p:extLst>
      <p:ext uri="{BB962C8B-B14F-4D97-AF65-F5344CB8AC3E}">
        <p14:creationId xmlns:p14="http://schemas.microsoft.com/office/powerpoint/2010/main" val="86525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3B1AE1AE-FB4C-767F-C6B4-4AFED76BB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92" y="240922"/>
            <a:ext cx="11805615" cy="58169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892496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a:extLst>
              <a:ext uri="{FF2B5EF4-FFF2-40B4-BE49-F238E27FC236}">
                <a16:creationId xmlns:a16="http://schemas.microsoft.com/office/drawing/2014/main" id="{B1C4AFD0-E44E-7C99-EB48-EB00533FC24E}"/>
              </a:ext>
            </a:extLst>
          </p:cNvPr>
          <p:cNvSpPr/>
          <p:nvPr/>
        </p:nvSpPr>
        <p:spPr>
          <a:xfrm>
            <a:off x="762002" y="1587725"/>
            <a:ext cx="10504367" cy="4096699"/>
          </a:xfrm>
          <a:prstGeom prst="rect">
            <a:avLst/>
          </a:prstGeom>
          <a:solidFill>
            <a:srgbClr val="EFEDFE"/>
          </a:solidFill>
          <a:ln w="12700">
            <a:miter lim="400000"/>
          </a:ln>
        </p:spPr>
        <p:txBody>
          <a:bodyPr lIns="45719" rIns="45719" anchor="ctr"/>
          <a:lstStyle/>
          <a:p>
            <a:endParaRPr sz="1400"/>
          </a:p>
        </p:txBody>
      </p:sp>
      <p:pic>
        <p:nvPicPr>
          <p:cNvPr id="17" name="Bilde 16" descr="Et bilde som inneholder tekst&#10;&#10;Automatisk generert beskrivelse">
            <a:extLst>
              <a:ext uri="{FF2B5EF4-FFF2-40B4-BE49-F238E27FC236}">
                <a16:creationId xmlns:a16="http://schemas.microsoft.com/office/drawing/2014/main" id="{17D3A696-F0AD-C949-D24F-E961CD18F6F1}"/>
              </a:ext>
            </a:extLst>
          </p:cNvPr>
          <p:cNvPicPr>
            <a:picLocks noChangeAspect="1"/>
          </p:cNvPicPr>
          <p:nvPr/>
        </p:nvPicPr>
        <p:blipFill rotWithShape="1">
          <a:blip r:embed="rId3">
            <a:extLst>
              <a:ext uri="{28A0092B-C50C-407E-A947-70E740481C1C}">
                <a14:useLocalDpi xmlns:a14="http://schemas.microsoft.com/office/drawing/2010/main" val="0"/>
              </a:ext>
            </a:extLst>
          </a:blip>
          <a:srcRect b="30451"/>
          <a:stretch/>
        </p:blipFill>
        <p:spPr>
          <a:xfrm>
            <a:off x="4301502" y="2923586"/>
            <a:ext cx="2118981" cy="2771135"/>
          </a:xfrm>
          <a:prstGeom prst="rect">
            <a:avLst/>
          </a:prstGeom>
          <a:effectLst>
            <a:outerShdw blurRad="50800" dist="38100" dir="13500000" algn="br" rotWithShape="0">
              <a:prstClr val="black">
                <a:alpha val="40000"/>
              </a:prstClr>
            </a:outerShdw>
          </a:effectLst>
        </p:spPr>
      </p:pic>
      <p:sp>
        <p:nvSpPr>
          <p:cNvPr id="2" name="Tittel 1">
            <a:extLst>
              <a:ext uri="{FF2B5EF4-FFF2-40B4-BE49-F238E27FC236}">
                <a16:creationId xmlns:a16="http://schemas.microsoft.com/office/drawing/2014/main" id="{E7C2DB36-6B0B-D2EA-D8B3-07C2ECF70C4A}"/>
              </a:ext>
            </a:extLst>
          </p:cNvPr>
          <p:cNvSpPr>
            <a:spLocks noGrp="1"/>
          </p:cNvSpPr>
          <p:nvPr>
            <p:ph type="title"/>
          </p:nvPr>
        </p:nvSpPr>
        <p:spPr>
          <a:xfrm>
            <a:off x="762000" y="544514"/>
            <a:ext cx="10515600" cy="525380"/>
          </a:xfrm>
        </p:spPr>
        <p:txBody>
          <a:bodyPr>
            <a:normAutofit/>
          </a:bodyPr>
          <a:lstStyle/>
          <a:p>
            <a:r>
              <a:rPr lang="nb-NO" dirty="0"/>
              <a:t>Studiestart</a:t>
            </a:r>
          </a:p>
        </p:txBody>
      </p:sp>
      <p:sp>
        <p:nvSpPr>
          <p:cNvPr id="4" name="Plassholder for dato 3">
            <a:extLst>
              <a:ext uri="{FF2B5EF4-FFF2-40B4-BE49-F238E27FC236}">
                <a16:creationId xmlns:a16="http://schemas.microsoft.com/office/drawing/2014/main" id="{3DD1C2D7-313D-8F6F-BA99-D57B3D016F0D}"/>
              </a:ext>
            </a:extLst>
          </p:cNvPr>
          <p:cNvSpPr>
            <a:spLocks noGrp="1"/>
          </p:cNvSpPr>
          <p:nvPr>
            <p:ph type="dt" sz="half" idx="10"/>
          </p:nvPr>
        </p:nvSpPr>
        <p:spPr>
          <a:xfrm>
            <a:off x="8128000" y="8351371"/>
            <a:ext cx="3657600" cy="486833"/>
          </a:xfrm>
          <a:prstGeom prst="rect">
            <a:avLst/>
          </a:prstGeom>
        </p:spPr>
        <p:txBody>
          <a:bodyPr vert="horz" lIns="121920" tIns="60960" rIns="121920" bIns="60960" rtlCol="0" anchor="ctr"/>
          <a:lstStyle>
            <a:defPPr>
              <a:defRPr lang="en-US"/>
            </a:defPPr>
            <a:lvl1pPr marL="0" algn="l" defTabSz="304792" rtl="0" eaLnBrk="1" latinLnBrk="0" hangingPunct="1">
              <a:defRPr sz="1600" kern="1200">
                <a:solidFill>
                  <a:schemeClr val="tx1">
                    <a:tint val="75000"/>
                  </a:schemeClr>
                </a:solidFill>
                <a:latin typeface="+mn-lt"/>
                <a:ea typeface="+mn-ea"/>
                <a:cs typeface="+mn-cs"/>
              </a:defRPr>
            </a:lvl1pPr>
            <a:lvl2pPr marL="304792" algn="l" defTabSz="304792" rtl="0" eaLnBrk="1" latinLnBrk="0" hangingPunct="1">
              <a:defRPr sz="1200" kern="1200">
                <a:solidFill>
                  <a:schemeClr val="tx1"/>
                </a:solidFill>
                <a:latin typeface="+mn-lt"/>
                <a:ea typeface="+mn-ea"/>
                <a:cs typeface="+mn-cs"/>
              </a:defRPr>
            </a:lvl2pPr>
            <a:lvl3pPr marL="609585" algn="l" defTabSz="304792" rtl="0" eaLnBrk="1" latinLnBrk="0" hangingPunct="1">
              <a:defRPr sz="1200" kern="1200">
                <a:solidFill>
                  <a:schemeClr val="tx1"/>
                </a:solidFill>
                <a:latin typeface="+mn-lt"/>
                <a:ea typeface="+mn-ea"/>
                <a:cs typeface="+mn-cs"/>
              </a:defRPr>
            </a:lvl3pPr>
            <a:lvl4pPr marL="914377" algn="l" defTabSz="304792" rtl="0" eaLnBrk="1" latinLnBrk="0" hangingPunct="1">
              <a:defRPr sz="1200" kern="1200">
                <a:solidFill>
                  <a:schemeClr val="tx1"/>
                </a:solidFill>
                <a:latin typeface="+mn-lt"/>
                <a:ea typeface="+mn-ea"/>
                <a:cs typeface="+mn-cs"/>
              </a:defRPr>
            </a:lvl4pPr>
            <a:lvl5pPr marL="1219170" algn="l" defTabSz="304792" rtl="0" eaLnBrk="1" latinLnBrk="0" hangingPunct="1">
              <a:defRPr sz="1200" kern="1200">
                <a:solidFill>
                  <a:schemeClr val="tx1"/>
                </a:solidFill>
                <a:latin typeface="+mn-lt"/>
                <a:ea typeface="+mn-ea"/>
                <a:cs typeface="+mn-cs"/>
              </a:defRPr>
            </a:lvl5pPr>
            <a:lvl6pPr marL="1523962" algn="l" defTabSz="304792" rtl="0" eaLnBrk="1" latinLnBrk="0" hangingPunct="1">
              <a:defRPr sz="1200" kern="1200">
                <a:solidFill>
                  <a:schemeClr val="tx1"/>
                </a:solidFill>
                <a:latin typeface="+mn-lt"/>
                <a:ea typeface="+mn-ea"/>
                <a:cs typeface="+mn-cs"/>
              </a:defRPr>
            </a:lvl6pPr>
            <a:lvl7pPr marL="1828754" algn="l" defTabSz="304792" rtl="0" eaLnBrk="1" latinLnBrk="0" hangingPunct="1">
              <a:defRPr sz="1200" kern="1200">
                <a:solidFill>
                  <a:schemeClr val="tx1"/>
                </a:solidFill>
                <a:latin typeface="+mn-lt"/>
                <a:ea typeface="+mn-ea"/>
                <a:cs typeface="+mn-cs"/>
              </a:defRPr>
            </a:lvl7pPr>
            <a:lvl8pPr marL="2133547" algn="l" defTabSz="304792" rtl="0" eaLnBrk="1" latinLnBrk="0" hangingPunct="1">
              <a:defRPr sz="1200" kern="1200">
                <a:solidFill>
                  <a:schemeClr val="tx1"/>
                </a:solidFill>
                <a:latin typeface="+mn-lt"/>
                <a:ea typeface="+mn-ea"/>
                <a:cs typeface="+mn-cs"/>
              </a:defRPr>
            </a:lvl8pPr>
            <a:lvl9pPr marL="2438339" algn="l" defTabSz="304792" rtl="0" eaLnBrk="1" latinLnBrk="0" hangingPunct="1">
              <a:defRPr sz="1200" kern="1200">
                <a:solidFill>
                  <a:schemeClr val="tx1"/>
                </a:solidFill>
                <a:latin typeface="+mn-lt"/>
                <a:ea typeface="+mn-ea"/>
                <a:cs typeface="+mn-cs"/>
              </a:defRPr>
            </a:lvl9pPr>
          </a:lstStyle>
          <a:p>
            <a:fld id="{D9E19905-64CE-154D-BB5F-D0029705A072}" type="datetimeFigureOut">
              <a:rPr lang="nb-NO" smtClean="0"/>
              <a:pPr/>
              <a:t>09.10.2024</a:t>
            </a:fld>
            <a:endParaRPr lang="nb-NO"/>
          </a:p>
        </p:txBody>
      </p:sp>
      <p:sp>
        <p:nvSpPr>
          <p:cNvPr id="5" name="Plassholder for bunntekst 4">
            <a:extLst>
              <a:ext uri="{FF2B5EF4-FFF2-40B4-BE49-F238E27FC236}">
                <a16:creationId xmlns:a16="http://schemas.microsoft.com/office/drawing/2014/main" id="{B6DD0CCA-974B-4247-9E57-7CBA0B6AD657}"/>
              </a:ext>
            </a:extLst>
          </p:cNvPr>
          <p:cNvSpPr>
            <a:spLocks noGrp="1"/>
          </p:cNvSpPr>
          <p:nvPr>
            <p:ph type="ftr" sz="quarter" idx="11"/>
          </p:nvPr>
        </p:nvSpPr>
        <p:spPr>
          <a:xfrm>
            <a:off x="2450310" y="8324241"/>
            <a:ext cx="2001620" cy="345643"/>
          </a:xfrm>
          <a:prstGeom prst="rect">
            <a:avLst/>
          </a:prstGeom>
        </p:spPr>
        <p:txBody>
          <a:bodyPr lIns="0" tIns="0" rIns="0" bIns="0" anchor="b"/>
          <a:lstStyle>
            <a:defPPr>
              <a:defRPr lang="en-US"/>
            </a:defPPr>
            <a:lvl1pPr marL="0" algn="l" defTabSz="304792" rtl="0" eaLnBrk="1" latinLnBrk="0" hangingPunct="1">
              <a:defRPr sz="1067" kern="1200">
                <a:solidFill>
                  <a:schemeClr val="tx1"/>
                </a:solidFill>
                <a:latin typeface="+mn-lt"/>
                <a:ea typeface="+mn-ea"/>
                <a:cs typeface="+mn-cs"/>
              </a:defRPr>
            </a:lvl1pPr>
            <a:lvl2pPr marL="304792" algn="l" defTabSz="304792" rtl="0" eaLnBrk="1" latinLnBrk="0" hangingPunct="1">
              <a:defRPr sz="1200" kern="1200">
                <a:solidFill>
                  <a:schemeClr val="tx1"/>
                </a:solidFill>
                <a:latin typeface="+mn-lt"/>
                <a:ea typeface="+mn-ea"/>
                <a:cs typeface="+mn-cs"/>
              </a:defRPr>
            </a:lvl2pPr>
            <a:lvl3pPr marL="609585" algn="l" defTabSz="304792" rtl="0" eaLnBrk="1" latinLnBrk="0" hangingPunct="1">
              <a:defRPr sz="1200" kern="1200">
                <a:solidFill>
                  <a:schemeClr val="tx1"/>
                </a:solidFill>
                <a:latin typeface="+mn-lt"/>
                <a:ea typeface="+mn-ea"/>
                <a:cs typeface="+mn-cs"/>
              </a:defRPr>
            </a:lvl3pPr>
            <a:lvl4pPr marL="914377" algn="l" defTabSz="304792" rtl="0" eaLnBrk="1" latinLnBrk="0" hangingPunct="1">
              <a:defRPr sz="1200" kern="1200">
                <a:solidFill>
                  <a:schemeClr val="tx1"/>
                </a:solidFill>
                <a:latin typeface="+mn-lt"/>
                <a:ea typeface="+mn-ea"/>
                <a:cs typeface="+mn-cs"/>
              </a:defRPr>
            </a:lvl4pPr>
            <a:lvl5pPr marL="1219170" algn="l" defTabSz="304792" rtl="0" eaLnBrk="1" latinLnBrk="0" hangingPunct="1">
              <a:defRPr sz="1200" kern="1200">
                <a:solidFill>
                  <a:schemeClr val="tx1"/>
                </a:solidFill>
                <a:latin typeface="+mn-lt"/>
                <a:ea typeface="+mn-ea"/>
                <a:cs typeface="+mn-cs"/>
              </a:defRPr>
            </a:lvl5pPr>
            <a:lvl6pPr marL="1523962" algn="l" defTabSz="304792" rtl="0" eaLnBrk="1" latinLnBrk="0" hangingPunct="1">
              <a:defRPr sz="1200" kern="1200">
                <a:solidFill>
                  <a:schemeClr val="tx1"/>
                </a:solidFill>
                <a:latin typeface="+mn-lt"/>
                <a:ea typeface="+mn-ea"/>
                <a:cs typeface="+mn-cs"/>
              </a:defRPr>
            </a:lvl6pPr>
            <a:lvl7pPr marL="1828754" algn="l" defTabSz="304792" rtl="0" eaLnBrk="1" latinLnBrk="0" hangingPunct="1">
              <a:defRPr sz="1200" kern="1200">
                <a:solidFill>
                  <a:schemeClr val="tx1"/>
                </a:solidFill>
                <a:latin typeface="+mn-lt"/>
                <a:ea typeface="+mn-ea"/>
                <a:cs typeface="+mn-cs"/>
              </a:defRPr>
            </a:lvl7pPr>
            <a:lvl8pPr marL="2133547" algn="l" defTabSz="304792" rtl="0" eaLnBrk="1" latinLnBrk="0" hangingPunct="1">
              <a:defRPr sz="1200" kern="1200">
                <a:solidFill>
                  <a:schemeClr val="tx1"/>
                </a:solidFill>
                <a:latin typeface="+mn-lt"/>
                <a:ea typeface="+mn-ea"/>
                <a:cs typeface="+mn-cs"/>
              </a:defRPr>
            </a:lvl8pPr>
            <a:lvl9pPr marL="2438339" algn="l" defTabSz="304792" rtl="0" eaLnBrk="1" latinLnBrk="0" hangingPunct="1">
              <a:defRPr sz="1200" kern="1200">
                <a:solidFill>
                  <a:schemeClr val="tx1"/>
                </a:solidFill>
                <a:latin typeface="+mn-lt"/>
                <a:ea typeface="+mn-ea"/>
                <a:cs typeface="+mn-cs"/>
              </a:defRPr>
            </a:lvl9pPr>
          </a:lstStyle>
          <a:p>
            <a:endParaRPr lang="nb-NO"/>
          </a:p>
        </p:txBody>
      </p:sp>
      <p:sp>
        <p:nvSpPr>
          <p:cNvPr id="6" name="Plassholder for lysbildenummer 5">
            <a:extLst>
              <a:ext uri="{FF2B5EF4-FFF2-40B4-BE49-F238E27FC236}">
                <a16:creationId xmlns:a16="http://schemas.microsoft.com/office/drawing/2014/main" id="{858577E4-CB80-0F11-1459-9860012E893E}"/>
              </a:ext>
            </a:extLst>
          </p:cNvPr>
          <p:cNvSpPr>
            <a:spLocks noGrp="1"/>
          </p:cNvSpPr>
          <p:nvPr>
            <p:ph type="sldNum" sz="quarter" idx="12"/>
          </p:nvPr>
        </p:nvSpPr>
        <p:spPr>
          <a:xfrm>
            <a:off x="15021823" y="8351371"/>
            <a:ext cx="799292" cy="486833"/>
          </a:xfrm>
          <a:prstGeom prst="rect">
            <a:avLst/>
          </a:prstGeom>
        </p:spPr>
        <p:txBody>
          <a:bodyPr vert="horz" lIns="121920" tIns="60960" rIns="121920" bIns="60960" rtlCol="0" anchor="ctr"/>
          <a:lstStyle>
            <a:defPPr>
              <a:defRPr lang="en-US"/>
            </a:defPPr>
            <a:lvl1pPr marL="0" algn="r" defTabSz="304792" rtl="0" eaLnBrk="1" latinLnBrk="0" hangingPunct="1">
              <a:defRPr sz="1000" kern="1200">
                <a:solidFill>
                  <a:srgbClr val="524B48"/>
                </a:solidFill>
                <a:latin typeface="+mn-lt"/>
                <a:ea typeface="+mn-ea"/>
                <a:cs typeface="+mn-cs"/>
              </a:defRPr>
            </a:lvl1pPr>
            <a:lvl2pPr marL="304792" algn="l" defTabSz="304792" rtl="0" eaLnBrk="1" latinLnBrk="0" hangingPunct="1">
              <a:defRPr sz="1200" kern="1200">
                <a:solidFill>
                  <a:schemeClr val="tx1"/>
                </a:solidFill>
                <a:latin typeface="+mn-lt"/>
                <a:ea typeface="+mn-ea"/>
                <a:cs typeface="+mn-cs"/>
              </a:defRPr>
            </a:lvl2pPr>
            <a:lvl3pPr marL="609585" algn="l" defTabSz="304792" rtl="0" eaLnBrk="1" latinLnBrk="0" hangingPunct="1">
              <a:defRPr sz="1200" kern="1200">
                <a:solidFill>
                  <a:schemeClr val="tx1"/>
                </a:solidFill>
                <a:latin typeface="+mn-lt"/>
                <a:ea typeface="+mn-ea"/>
                <a:cs typeface="+mn-cs"/>
              </a:defRPr>
            </a:lvl3pPr>
            <a:lvl4pPr marL="914377" algn="l" defTabSz="304792" rtl="0" eaLnBrk="1" latinLnBrk="0" hangingPunct="1">
              <a:defRPr sz="1200" kern="1200">
                <a:solidFill>
                  <a:schemeClr val="tx1"/>
                </a:solidFill>
                <a:latin typeface="+mn-lt"/>
                <a:ea typeface="+mn-ea"/>
                <a:cs typeface="+mn-cs"/>
              </a:defRPr>
            </a:lvl4pPr>
            <a:lvl5pPr marL="1219170" algn="l" defTabSz="304792" rtl="0" eaLnBrk="1" latinLnBrk="0" hangingPunct="1">
              <a:defRPr sz="1200" kern="1200">
                <a:solidFill>
                  <a:schemeClr val="tx1"/>
                </a:solidFill>
                <a:latin typeface="+mn-lt"/>
                <a:ea typeface="+mn-ea"/>
                <a:cs typeface="+mn-cs"/>
              </a:defRPr>
            </a:lvl5pPr>
            <a:lvl6pPr marL="1523962" algn="l" defTabSz="304792" rtl="0" eaLnBrk="1" latinLnBrk="0" hangingPunct="1">
              <a:defRPr sz="1200" kern="1200">
                <a:solidFill>
                  <a:schemeClr val="tx1"/>
                </a:solidFill>
                <a:latin typeface="+mn-lt"/>
                <a:ea typeface="+mn-ea"/>
                <a:cs typeface="+mn-cs"/>
              </a:defRPr>
            </a:lvl6pPr>
            <a:lvl7pPr marL="1828754" algn="l" defTabSz="304792" rtl="0" eaLnBrk="1" latinLnBrk="0" hangingPunct="1">
              <a:defRPr sz="1200" kern="1200">
                <a:solidFill>
                  <a:schemeClr val="tx1"/>
                </a:solidFill>
                <a:latin typeface="+mn-lt"/>
                <a:ea typeface="+mn-ea"/>
                <a:cs typeface="+mn-cs"/>
              </a:defRPr>
            </a:lvl7pPr>
            <a:lvl8pPr marL="2133547" algn="l" defTabSz="304792" rtl="0" eaLnBrk="1" latinLnBrk="0" hangingPunct="1">
              <a:defRPr sz="1200" kern="1200">
                <a:solidFill>
                  <a:schemeClr val="tx1"/>
                </a:solidFill>
                <a:latin typeface="+mn-lt"/>
                <a:ea typeface="+mn-ea"/>
                <a:cs typeface="+mn-cs"/>
              </a:defRPr>
            </a:lvl8pPr>
            <a:lvl9pPr marL="2438339" algn="l" defTabSz="304792" rtl="0" eaLnBrk="1" latinLnBrk="0" hangingPunct="1">
              <a:defRPr sz="1200" kern="1200">
                <a:solidFill>
                  <a:schemeClr val="tx1"/>
                </a:solidFill>
                <a:latin typeface="+mn-lt"/>
                <a:ea typeface="+mn-ea"/>
                <a:cs typeface="+mn-cs"/>
              </a:defRPr>
            </a:lvl9pPr>
          </a:lstStyle>
          <a:p>
            <a:fld id="{974BEF80-AE67-4A48-B009-03AE5E212B13}" type="slidenum">
              <a:rPr lang="nb-NO" smtClean="0"/>
              <a:pPr/>
              <a:t>17</a:t>
            </a:fld>
            <a:endParaRPr lang="nb-NO" dirty="0"/>
          </a:p>
        </p:txBody>
      </p:sp>
      <p:pic>
        <p:nvPicPr>
          <p:cNvPr id="9" name="Bilde 8" descr="Et bilde som inneholder silhuetter, linjetegning&#10;&#10;Automatisk generert beskrivelse">
            <a:extLst>
              <a:ext uri="{FF2B5EF4-FFF2-40B4-BE49-F238E27FC236}">
                <a16:creationId xmlns:a16="http://schemas.microsoft.com/office/drawing/2014/main" id="{17ACDE85-653F-B870-2F0F-E90891BE2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634" y="2818066"/>
            <a:ext cx="3381324" cy="3381324"/>
          </a:xfrm>
          <a:prstGeom prst="rect">
            <a:avLst/>
          </a:prstGeom>
        </p:spPr>
      </p:pic>
      <p:pic>
        <p:nvPicPr>
          <p:cNvPr id="15" name="Bilde 14">
            <a:extLst>
              <a:ext uri="{FF2B5EF4-FFF2-40B4-BE49-F238E27FC236}">
                <a16:creationId xmlns:a16="http://schemas.microsoft.com/office/drawing/2014/main" id="{4A88DFD5-6C2F-5647-CFEF-A8AE6B6809B3}"/>
              </a:ext>
            </a:extLst>
          </p:cNvPr>
          <p:cNvPicPr>
            <a:picLocks noChangeAspect="1"/>
          </p:cNvPicPr>
          <p:nvPr/>
        </p:nvPicPr>
        <p:blipFill rotWithShape="1">
          <a:blip r:embed="rId5">
            <a:extLst>
              <a:ext uri="{28A0092B-C50C-407E-A947-70E740481C1C}">
                <a14:useLocalDpi xmlns:a14="http://schemas.microsoft.com/office/drawing/2010/main" val="0"/>
              </a:ext>
            </a:extLst>
          </a:blip>
          <a:srcRect b="56425"/>
          <a:stretch/>
        </p:blipFill>
        <p:spPr>
          <a:xfrm>
            <a:off x="5734683" y="2043683"/>
            <a:ext cx="2103469" cy="3637572"/>
          </a:xfrm>
          <a:prstGeom prst="rect">
            <a:avLst/>
          </a:prstGeom>
          <a:effectLst>
            <a:outerShdw blurRad="50800" dist="38100" dir="13500000" algn="br" rotWithShape="0">
              <a:prstClr val="black">
                <a:alpha val="40000"/>
              </a:prstClr>
            </a:outerShdw>
          </a:effectLst>
        </p:spPr>
      </p:pic>
      <p:pic>
        <p:nvPicPr>
          <p:cNvPr id="13" name="Bilde 12" descr="Et bilde som inneholder tekst&#10;&#10;Automatisk generert beskrivelse">
            <a:extLst>
              <a:ext uri="{FF2B5EF4-FFF2-40B4-BE49-F238E27FC236}">
                <a16:creationId xmlns:a16="http://schemas.microsoft.com/office/drawing/2014/main" id="{B4ABB04D-FA2F-4767-49A7-F7EC22D6107D}"/>
              </a:ext>
            </a:extLst>
          </p:cNvPr>
          <p:cNvPicPr>
            <a:picLocks noChangeAspect="1"/>
          </p:cNvPicPr>
          <p:nvPr/>
        </p:nvPicPr>
        <p:blipFill rotWithShape="1">
          <a:blip r:embed="rId6">
            <a:extLst>
              <a:ext uri="{28A0092B-C50C-407E-A947-70E740481C1C}">
                <a14:useLocalDpi xmlns:a14="http://schemas.microsoft.com/office/drawing/2010/main" val="0"/>
              </a:ext>
            </a:extLst>
          </a:blip>
          <a:srcRect b="25069"/>
          <a:stretch/>
        </p:blipFill>
        <p:spPr>
          <a:xfrm>
            <a:off x="7106283" y="2283779"/>
            <a:ext cx="2103469" cy="3410940"/>
          </a:xfrm>
          <a:prstGeom prst="rect">
            <a:avLst/>
          </a:prstGeom>
          <a:effectLst>
            <a:outerShdw blurRad="50800" dist="38100" dir="13500000" algn="br" rotWithShape="0">
              <a:prstClr val="black">
                <a:alpha val="40000"/>
              </a:prstClr>
            </a:outerShdw>
          </a:effectLst>
        </p:spPr>
      </p:pic>
      <p:sp>
        <p:nvSpPr>
          <p:cNvPr id="18" name="TekstSylinder 17">
            <a:extLst>
              <a:ext uri="{FF2B5EF4-FFF2-40B4-BE49-F238E27FC236}">
                <a16:creationId xmlns:a16="http://schemas.microsoft.com/office/drawing/2014/main" id="{ECFBE32F-645B-59FB-5A75-1AD764FBF39D}"/>
              </a:ext>
            </a:extLst>
          </p:cNvPr>
          <p:cNvSpPr txBox="1"/>
          <p:nvPr/>
        </p:nvSpPr>
        <p:spPr>
          <a:xfrm>
            <a:off x="9395793" y="4258486"/>
            <a:ext cx="1749287" cy="954107"/>
          </a:xfrm>
          <a:prstGeom prst="rect">
            <a:avLst/>
          </a:prstGeom>
          <a:noFill/>
        </p:spPr>
        <p:txBody>
          <a:bodyPr wrap="square" rtlCol="0">
            <a:spAutoFit/>
          </a:bodyPr>
          <a:lstStyle/>
          <a:p>
            <a:r>
              <a:rPr lang="nb-NO" sz="1400" dirty="0"/>
              <a:t>Persontilpasset sjekkliste </a:t>
            </a:r>
            <a:br>
              <a:rPr lang="nb-NO" sz="1400"/>
            </a:br>
            <a:r>
              <a:rPr lang="nb-NO" sz="1400" dirty="0"/>
              <a:t>med viktige gjøremål og frister</a:t>
            </a:r>
          </a:p>
        </p:txBody>
      </p:sp>
      <p:cxnSp>
        <p:nvCxnSpPr>
          <p:cNvPr id="20" name="Rett linje 19">
            <a:extLst>
              <a:ext uri="{FF2B5EF4-FFF2-40B4-BE49-F238E27FC236}">
                <a16:creationId xmlns:a16="http://schemas.microsoft.com/office/drawing/2014/main" id="{5E914159-6733-038D-9AAA-D34AEF9F548C}"/>
              </a:ext>
            </a:extLst>
          </p:cNvPr>
          <p:cNvCxnSpPr>
            <a:cxnSpLocks/>
            <a:endCxn id="18" idx="1"/>
          </p:cNvCxnSpPr>
          <p:nvPr/>
        </p:nvCxnSpPr>
        <p:spPr>
          <a:xfrm>
            <a:off x="8839202" y="4443152"/>
            <a:ext cx="556591" cy="292388"/>
          </a:xfrm>
          <a:prstGeom prst="line">
            <a:avLst/>
          </a:prstGeom>
          <a:ln w="9525">
            <a:solidFill>
              <a:srgbClr val="5384EC"/>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6" name="TekstSylinder 25">
            <a:extLst>
              <a:ext uri="{FF2B5EF4-FFF2-40B4-BE49-F238E27FC236}">
                <a16:creationId xmlns:a16="http://schemas.microsoft.com/office/drawing/2014/main" id="{57BE27F7-B5D6-FEC5-9A92-E8FC95BA002F}"/>
              </a:ext>
            </a:extLst>
          </p:cNvPr>
          <p:cNvSpPr txBox="1"/>
          <p:nvPr/>
        </p:nvSpPr>
        <p:spPr>
          <a:xfrm>
            <a:off x="3048001" y="4987927"/>
            <a:ext cx="1315082" cy="523220"/>
          </a:xfrm>
          <a:prstGeom prst="rect">
            <a:avLst/>
          </a:prstGeom>
          <a:noFill/>
        </p:spPr>
        <p:txBody>
          <a:bodyPr wrap="square" rtlCol="0">
            <a:spAutoFit/>
          </a:bodyPr>
          <a:lstStyle/>
          <a:p>
            <a:r>
              <a:rPr lang="nb-NO" sz="1400" dirty="0"/>
              <a:t>Program for studiestart</a:t>
            </a:r>
          </a:p>
        </p:txBody>
      </p:sp>
      <p:cxnSp>
        <p:nvCxnSpPr>
          <p:cNvPr id="27" name="Rett linje 26">
            <a:extLst>
              <a:ext uri="{FF2B5EF4-FFF2-40B4-BE49-F238E27FC236}">
                <a16:creationId xmlns:a16="http://schemas.microsoft.com/office/drawing/2014/main" id="{D8C472AF-13EA-5A4F-775D-68907DC4A279}"/>
              </a:ext>
            </a:extLst>
          </p:cNvPr>
          <p:cNvCxnSpPr>
            <a:cxnSpLocks/>
          </p:cNvCxnSpPr>
          <p:nvPr/>
        </p:nvCxnSpPr>
        <p:spPr>
          <a:xfrm flipH="1">
            <a:off x="4115461" y="5172594"/>
            <a:ext cx="920366" cy="97681"/>
          </a:xfrm>
          <a:prstGeom prst="line">
            <a:avLst/>
          </a:prstGeom>
          <a:ln w="9525">
            <a:solidFill>
              <a:srgbClr val="5384EC"/>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4" name="TekstSylinder 33">
            <a:extLst>
              <a:ext uri="{FF2B5EF4-FFF2-40B4-BE49-F238E27FC236}">
                <a16:creationId xmlns:a16="http://schemas.microsoft.com/office/drawing/2014/main" id="{4E0B1A19-41C9-AE35-F56F-D23FE3FB00E6}"/>
              </a:ext>
            </a:extLst>
          </p:cNvPr>
          <p:cNvSpPr txBox="1"/>
          <p:nvPr/>
        </p:nvSpPr>
        <p:spPr>
          <a:xfrm>
            <a:off x="4564921" y="2098914"/>
            <a:ext cx="1371600" cy="738664"/>
          </a:xfrm>
          <a:prstGeom prst="rect">
            <a:avLst/>
          </a:prstGeom>
          <a:noFill/>
        </p:spPr>
        <p:txBody>
          <a:bodyPr wrap="square" rtlCol="0">
            <a:spAutoFit/>
          </a:bodyPr>
          <a:lstStyle/>
          <a:p>
            <a:r>
              <a:rPr lang="nb-NO" sz="1400" dirty="0"/>
              <a:t>Tilpasset innhold og startside</a:t>
            </a:r>
          </a:p>
        </p:txBody>
      </p:sp>
      <p:cxnSp>
        <p:nvCxnSpPr>
          <p:cNvPr id="35" name="Rett linje 34">
            <a:extLst>
              <a:ext uri="{FF2B5EF4-FFF2-40B4-BE49-F238E27FC236}">
                <a16:creationId xmlns:a16="http://schemas.microsoft.com/office/drawing/2014/main" id="{49278B53-7D91-D93E-ABDA-57C161FFE122}"/>
              </a:ext>
            </a:extLst>
          </p:cNvPr>
          <p:cNvCxnSpPr>
            <a:cxnSpLocks/>
          </p:cNvCxnSpPr>
          <p:nvPr/>
        </p:nvCxnSpPr>
        <p:spPr>
          <a:xfrm flipH="1">
            <a:off x="5548644" y="2283581"/>
            <a:ext cx="1025145" cy="281063"/>
          </a:xfrm>
          <a:prstGeom prst="line">
            <a:avLst/>
          </a:prstGeom>
          <a:ln w="9525">
            <a:solidFill>
              <a:srgbClr val="5384EC"/>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8" name="TekstSylinder 37">
            <a:extLst>
              <a:ext uri="{FF2B5EF4-FFF2-40B4-BE49-F238E27FC236}">
                <a16:creationId xmlns:a16="http://schemas.microsoft.com/office/drawing/2014/main" id="{FA6A5CC2-88F8-39C4-7E98-AC3ED8D40B4F}"/>
              </a:ext>
            </a:extLst>
          </p:cNvPr>
          <p:cNvSpPr txBox="1"/>
          <p:nvPr/>
        </p:nvSpPr>
        <p:spPr>
          <a:xfrm>
            <a:off x="1020148" y="2089902"/>
            <a:ext cx="2892193" cy="1015663"/>
          </a:xfrm>
          <a:prstGeom prst="rect">
            <a:avLst/>
          </a:prstGeom>
          <a:noFill/>
        </p:spPr>
        <p:txBody>
          <a:bodyPr wrap="square">
            <a:spAutoFit/>
          </a:bodyPr>
          <a:lstStyle/>
          <a:p>
            <a:r>
              <a:rPr lang="nb-NO" sz="1200" dirty="0"/>
              <a:t>Som student har jeg behov for:</a:t>
            </a:r>
            <a:br>
              <a:rPr lang="nb-NO" sz="1200"/>
            </a:br>
            <a:r>
              <a:rPr lang="nb-NO" sz="1200" dirty="0"/>
              <a:t>- Å få praktisk informasjon om studie før studiestart</a:t>
            </a:r>
            <a:br>
              <a:rPr lang="nb-NO" sz="1200"/>
            </a:br>
            <a:r>
              <a:rPr lang="nb-NO" sz="1200" dirty="0"/>
              <a:t>- Å bli kjent med studiestedet og studiet før start</a:t>
            </a:r>
          </a:p>
        </p:txBody>
      </p:sp>
      <p:sp>
        <p:nvSpPr>
          <p:cNvPr id="39" name="TekstSylinder 38">
            <a:extLst>
              <a:ext uri="{FF2B5EF4-FFF2-40B4-BE49-F238E27FC236}">
                <a16:creationId xmlns:a16="http://schemas.microsoft.com/office/drawing/2014/main" id="{414D50D7-BCB2-4EE1-02AE-437A3DBDCEF5}"/>
              </a:ext>
            </a:extLst>
          </p:cNvPr>
          <p:cNvSpPr txBox="1"/>
          <p:nvPr/>
        </p:nvSpPr>
        <p:spPr>
          <a:xfrm>
            <a:off x="1004213" y="1674351"/>
            <a:ext cx="2892193" cy="338554"/>
          </a:xfrm>
          <a:prstGeom prst="rect">
            <a:avLst/>
          </a:prstGeom>
          <a:noFill/>
        </p:spPr>
        <p:txBody>
          <a:bodyPr wrap="square">
            <a:spAutoFit/>
          </a:bodyPr>
          <a:lstStyle/>
          <a:p>
            <a:r>
              <a:rPr lang="nb-NO" sz="1600" b="1" dirty="0">
                <a:solidFill>
                  <a:srgbClr val="5384EC"/>
                </a:solidFill>
              </a:rPr>
              <a:t>Bli klar til studiestart!</a:t>
            </a:r>
          </a:p>
        </p:txBody>
      </p:sp>
      <p:sp>
        <p:nvSpPr>
          <p:cNvPr id="3" name="Rectangle 2">
            <a:extLst>
              <a:ext uri="{FF2B5EF4-FFF2-40B4-BE49-F238E27FC236}">
                <a16:creationId xmlns:a16="http://schemas.microsoft.com/office/drawing/2014/main" id="{C828424E-13B9-3F8A-B3C0-46D0B4372661}"/>
              </a:ext>
            </a:extLst>
          </p:cNvPr>
          <p:cNvSpPr/>
          <p:nvPr/>
        </p:nvSpPr>
        <p:spPr>
          <a:xfrm>
            <a:off x="762000" y="5681255"/>
            <a:ext cx="2286000" cy="5179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5642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343F1B-E99E-DC83-B0D0-DCA9CAE3B77D}"/>
              </a:ext>
            </a:extLst>
          </p:cNvPr>
          <p:cNvSpPr>
            <a:spLocks noGrp="1"/>
          </p:cNvSpPr>
          <p:nvPr>
            <p:ph type="title"/>
          </p:nvPr>
        </p:nvSpPr>
        <p:spPr>
          <a:xfrm>
            <a:off x="380168" y="161944"/>
            <a:ext cx="11431664" cy="754068"/>
          </a:xfrm>
        </p:spPr>
        <p:txBody>
          <a:bodyPr/>
          <a:lstStyle/>
          <a:p>
            <a:r>
              <a:rPr lang="nb-NO"/>
              <a:t>Prioriteringer for 2024</a:t>
            </a:r>
          </a:p>
        </p:txBody>
      </p:sp>
      <p:sp>
        <p:nvSpPr>
          <p:cNvPr id="4" name="Plassholder for innhold 3">
            <a:extLst>
              <a:ext uri="{FF2B5EF4-FFF2-40B4-BE49-F238E27FC236}">
                <a16:creationId xmlns:a16="http://schemas.microsoft.com/office/drawing/2014/main" id="{69B74C97-24B0-34DB-9958-8FA911A94DBA}"/>
              </a:ext>
            </a:extLst>
          </p:cNvPr>
          <p:cNvSpPr>
            <a:spLocks noGrp="1"/>
          </p:cNvSpPr>
          <p:nvPr>
            <p:ph sz="half" idx="29"/>
          </p:nvPr>
        </p:nvSpPr>
        <p:spPr>
          <a:xfrm>
            <a:off x="380168" y="1251720"/>
            <a:ext cx="6156434" cy="4805048"/>
          </a:xfrm>
          <a:ln>
            <a:noFill/>
          </a:ln>
        </p:spPr>
        <p:txBody>
          <a:bodyPr vert="horz" lIns="0" tIns="0" rIns="0" bIns="0" rtlCol="0" anchor="t">
            <a:noAutofit/>
          </a:bodyPr>
          <a:lstStyle/>
          <a:p>
            <a:pPr marL="125095" indent="-125095"/>
            <a:r>
              <a:rPr lang="nb-NO" dirty="0"/>
              <a:t> Forbedret design</a:t>
            </a:r>
          </a:p>
          <a:p>
            <a:pPr marL="685491" lvl="1" indent="-125095"/>
            <a:r>
              <a:rPr lang="nb-NO" dirty="0"/>
              <a:t>Helt nytt design som er bedre tilpasset mobilplattform og brukerbehov</a:t>
            </a:r>
          </a:p>
          <a:p>
            <a:pPr marL="685491" lvl="1" indent="-125095"/>
            <a:r>
              <a:rPr lang="nb-NO" dirty="0"/>
              <a:t>Dark mode</a:t>
            </a:r>
          </a:p>
          <a:p>
            <a:pPr marL="125095" indent="-125095"/>
            <a:r>
              <a:rPr lang="nb-NO" dirty="0"/>
              <a:t> Universell utforming – Blindeforbundet </a:t>
            </a:r>
          </a:p>
          <a:p>
            <a:pPr marL="125095" indent="-125095"/>
            <a:r>
              <a:rPr lang="nb-NO" dirty="0"/>
              <a:t> </a:t>
            </a:r>
            <a:r>
              <a:rPr lang="nb-NO" dirty="0" err="1"/>
              <a:t>Beskjedløsning</a:t>
            </a:r>
            <a:endParaRPr lang="nb-NO" dirty="0"/>
          </a:p>
          <a:p>
            <a:pPr marL="0" indent="0">
              <a:buNone/>
            </a:pPr>
            <a:endParaRPr lang="nb-NO" dirty="0">
              <a:cs typeface="Arial"/>
            </a:endParaRPr>
          </a:p>
        </p:txBody>
      </p:sp>
      <p:sp>
        <p:nvSpPr>
          <p:cNvPr id="8" name="Plassholder for lysbildenummer 7">
            <a:extLst>
              <a:ext uri="{FF2B5EF4-FFF2-40B4-BE49-F238E27FC236}">
                <a16:creationId xmlns:a16="http://schemas.microsoft.com/office/drawing/2014/main" id="{E7A93668-D212-C350-54C0-8040A14BC3BB}"/>
              </a:ext>
            </a:extLst>
          </p:cNvPr>
          <p:cNvSpPr>
            <a:spLocks noGrp="1"/>
          </p:cNvSpPr>
          <p:nvPr>
            <p:ph type="sldNum" sz="quarter" idx="35"/>
          </p:nvPr>
        </p:nvSpPr>
        <p:spPr>
          <a:xfrm>
            <a:off x="11266367" y="6263528"/>
            <a:ext cx="599469" cy="365125"/>
          </a:xfrm>
        </p:spPr>
        <p:txBody>
          <a:bodyPr/>
          <a:lstStyle/>
          <a:p>
            <a:r>
              <a:rPr lang="en-US"/>
              <a:t>Side </a:t>
            </a:r>
            <a:fld id="{5251F420-7306-4E7C-A79E-F31A38F7D392}" type="slidenum">
              <a:rPr lang="en-US" smtClean="0"/>
              <a:pPr/>
              <a:t>18</a:t>
            </a:fld>
            <a:endParaRPr lang="en-US"/>
          </a:p>
        </p:txBody>
      </p:sp>
      <p:pic>
        <p:nvPicPr>
          <p:cNvPr id="6" name="Bilde 5">
            <a:extLst>
              <a:ext uri="{FF2B5EF4-FFF2-40B4-BE49-F238E27FC236}">
                <a16:creationId xmlns:a16="http://schemas.microsoft.com/office/drawing/2014/main" id="{B6D29AA8-29D3-1F59-3B4B-44102EB9475E}"/>
              </a:ext>
            </a:extLst>
          </p:cNvPr>
          <p:cNvPicPr>
            <a:picLocks noChangeAspect="1"/>
          </p:cNvPicPr>
          <p:nvPr/>
        </p:nvPicPr>
        <p:blipFill>
          <a:blip r:embed="rId3"/>
          <a:stretch>
            <a:fillRect/>
          </a:stretch>
        </p:blipFill>
        <p:spPr>
          <a:xfrm>
            <a:off x="5948979" y="2770480"/>
            <a:ext cx="6243021" cy="4087520"/>
          </a:xfrm>
          <a:prstGeom prst="rect">
            <a:avLst/>
          </a:prstGeom>
        </p:spPr>
      </p:pic>
    </p:spTree>
    <p:extLst>
      <p:ext uri="{BB962C8B-B14F-4D97-AF65-F5344CB8AC3E}">
        <p14:creationId xmlns:p14="http://schemas.microsoft.com/office/powerpoint/2010/main" val="1536800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19</a:t>
            </a:fld>
            <a:endParaRPr lang="en-US"/>
          </a:p>
        </p:txBody>
      </p:sp>
      <p:sp>
        <p:nvSpPr>
          <p:cNvPr id="10" name="TekstSylinder 12">
            <a:extLst>
              <a:ext uri="{FF2B5EF4-FFF2-40B4-BE49-F238E27FC236}">
                <a16:creationId xmlns:a16="http://schemas.microsoft.com/office/drawing/2014/main" id="{C496CBBC-15E4-6348-457D-42C3D71119E8}"/>
              </a:ext>
            </a:extLst>
          </p:cNvPr>
          <p:cNvSpPr txBox="1"/>
          <p:nvPr/>
        </p:nvSpPr>
        <p:spPr>
          <a:xfrm>
            <a:off x="1006694" y="5341186"/>
            <a:ext cx="2466652"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lc="http://schemas.openxmlformats.org/drawingml/2006/lockedCanvas" xmlns="" val="1"/>
            </a:ext>
          </a:extLst>
        </p:spPr>
        <p:txBody>
          <a:bodyPr wrap="square" lIns="45719" tIns="45720" rIns="45719" bIns="4572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2400" b="1">
                <a:effectLst/>
                <a:latin typeface="Arial"/>
                <a:ea typeface="Helvetica Neue Light" panose="02000403000000020004" pitchFamily="2" charset="0"/>
                <a:cs typeface="Arial"/>
              </a:rPr>
              <a:t>Tillit</a:t>
            </a:r>
            <a:r>
              <a:rPr lang="nb-NO" sz="2400" b="1">
                <a:latin typeface="Arial"/>
                <a:ea typeface="Helvetica Neue Light" panose="02000403000000020004" pitchFamily="2" charset="0"/>
                <a:cs typeface="Arial"/>
              </a:rPr>
              <a:t> </a:t>
            </a:r>
            <a:endParaRPr lang="nb-NO" sz="2400">
              <a:cs typeface="Arial"/>
            </a:endParaRPr>
          </a:p>
        </p:txBody>
      </p:sp>
      <p:sp>
        <p:nvSpPr>
          <p:cNvPr id="12" name="TekstSylinder 12">
            <a:extLst>
              <a:ext uri="{FF2B5EF4-FFF2-40B4-BE49-F238E27FC236}">
                <a16:creationId xmlns:a16="http://schemas.microsoft.com/office/drawing/2014/main" id="{EEDD5B40-047C-E923-479E-3BAD18411F2E}"/>
              </a:ext>
            </a:extLst>
          </p:cNvPr>
          <p:cNvSpPr txBox="1"/>
          <p:nvPr/>
        </p:nvSpPr>
        <p:spPr>
          <a:xfrm>
            <a:off x="4864363" y="5341186"/>
            <a:ext cx="2466652"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lc="http://schemas.openxmlformats.org/drawingml/2006/lockedCanvas" xmlns="" val="1"/>
            </a:ext>
          </a:extLst>
        </p:spPr>
        <p:txBody>
          <a:bodyPr wrap="square" lIns="45719" tIns="45720" rIns="45719" bIns="4572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2400" b="1">
                <a:effectLst/>
                <a:latin typeface="Arial"/>
                <a:ea typeface="Helvetica Neue Light" panose="02000403000000020004" pitchFamily="2" charset="0"/>
                <a:cs typeface="Arial"/>
              </a:rPr>
              <a:t>Treffsikkerhet</a:t>
            </a:r>
            <a:r>
              <a:rPr lang="nb-NO" sz="2400" b="1">
                <a:latin typeface="Arial"/>
                <a:ea typeface="Helvetica Neue Light" panose="02000403000000020004" pitchFamily="2" charset="0"/>
                <a:cs typeface="Arial"/>
              </a:rPr>
              <a:t> </a:t>
            </a:r>
            <a:endParaRPr lang="nb-NO" sz="2400">
              <a:cs typeface="Arial"/>
            </a:endParaRPr>
          </a:p>
        </p:txBody>
      </p:sp>
      <p:sp>
        <p:nvSpPr>
          <p:cNvPr id="14" name="TekstSylinder 12">
            <a:extLst>
              <a:ext uri="{FF2B5EF4-FFF2-40B4-BE49-F238E27FC236}">
                <a16:creationId xmlns:a16="http://schemas.microsoft.com/office/drawing/2014/main" id="{46FE936E-8C75-2B4E-F734-63D7501F5BD2}"/>
              </a:ext>
            </a:extLst>
          </p:cNvPr>
          <p:cNvSpPr txBox="1"/>
          <p:nvPr/>
        </p:nvSpPr>
        <p:spPr>
          <a:xfrm>
            <a:off x="8601640" y="5341186"/>
            <a:ext cx="266237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lc="http://schemas.openxmlformats.org/drawingml/2006/lockedCanvas" xmlns="" val="1"/>
            </a:ext>
          </a:extLst>
        </p:spPr>
        <p:txBody>
          <a:bodyPr wrap="square" lIns="45719" tIns="45720" rIns="45719" bIns="4572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nb-NO" sz="2400" b="1">
                <a:effectLst/>
                <a:latin typeface="Arial"/>
                <a:ea typeface="Helvetica Neue Light" panose="02000403000000020004" pitchFamily="2" charset="0"/>
                <a:cs typeface="Arial"/>
              </a:rPr>
              <a:t>Oversikt</a:t>
            </a:r>
          </a:p>
        </p:txBody>
      </p:sp>
      <p:pic>
        <p:nvPicPr>
          <p:cNvPr id="36" name="Bilde 35" descr="Et bilde som inneholder tekst, skjermbilde, diagram, Font&#10;&#10;Automatisk generert beskrivelse">
            <a:extLst>
              <a:ext uri="{FF2B5EF4-FFF2-40B4-BE49-F238E27FC236}">
                <a16:creationId xmlns:a16="http://schemas.microsoft.com/office/drawing/2014/main" id="{073170DB-7515-5DE0-10EC-F81A7F1FF520}"/>
              </a:ext>
            </a:extLst>
          </p:cNvPr>
          <p:cNvPicPr>
            <a:picLocks noChangeAspect="1"/>
          </p:cNvPicPr>
          <p:nvPr/>
        </p:nvPicPr>
        <p:blipFill>
          <a:blip r:embed="rId3"/>
          <a:stretch>
            <a:fillRect/>
          </a:stretch>
        </p:blipFill>
        <p:spPr>
          <a:xfrm>
            <a:off x="778855" y="2287839"/>
            <a:ext cx="2932216" cy="2859108"/>
          </a:xfrm>
          <a:prstGeom prst="rect">
            <a:avLst/>
          </a:prstGeom>
        </p:spPr>
      </p:pic>
      <p:pic>
        <p:nvPicPr>
          <p:cNvPr id="37" name="Bilde 36" descr="Et bilde som inneholder tekst, skjermbilde, Font, nummer&#10;&#10;Automatisk generert beskrivelse">
            <a:extLst>
              <a:ext uri="{FF2B5EF4-FFF2-40B4-BE49-F238E27FC236}">
                <a16:creationId xmlns:a16="http://schemas.microsoft.com/office/drawing/2014/main" id="{CAD117FA-6585-2AB7-41BD-572D3E92994E}"/>
              </a:ext>
            </a:extLst>
          </p:cNvPr>
          <p:cNvPicPr>
            <a:picLocks noChangeAspect="1"/>
          </p:cNvPicPr>
          <p:nvPr/>
        </p:nvPicPr>
        <p:blipFill>
          <a:blip r:embed="rId4"/>
          <a:stretch>
            <a:fillRect/>
          </a:stretch>
        </p:blipFill>
        <p:spPr>
          <a:xfrm>
            <a:off x="4648200" y="2295298"/>
            <a:ext cx="2895600" cy="2847975"/>
          </a:xfrm>
          <a:prstGeom prst="rect">
            <a:avLst/>
          </a:prstGeom>
        </p:spPr>
      </p:pic>
      <p:pic>
        <p:nvPicPr>
          <p:cNvPr id="38" name="Bilde 37" descr="Et bilde som inneholder tekst, skjermbilde, Font, nummer&#10;&#10;Automatisk generert beskrivelse">
            <a:extLst>
              <a:ext uri="{FF2B5EF4-FFF2-40B4-BE49-F238E27FC236}">
                <a16:creationId xmlns:a16="http://schemas.microsoft.com/office/drawing/2014/main" id="{FADB5B38-BDCC-FFFD-BAAC-61520C84C4B0}"/>
              </a:ext>
            </a:extLst>
          </p:cNvPr>
          <p:cNvPicPr>
            <a:picLocks noChangeAspect="1"/>
          </p:cNvPicPr>
          <p:nvPr/>
        </p:nvPicPr>
        <p:blipFill rotWithShape="1">
          <a:blip r:embed="rId5"/>
          <a:srcRect l="1026" r="328" b="22296"/>
          <a:stretch/>
        </p:blipFill>
        <p:spPr>
          <a:xfrm>
            <a:off x="8362689" y="1453242"/>
            <a:ext cx="3142280" cy="3687230"/>
          </a:xfrm>
          <a:prstGeom prst="rect">
            <a:avLst/>
          </a:prstGeom>
        </p:spPr>
      </p:pic>
      <p:sp>
        <p:nvSpPr>
          <p:cNvPr id="5" name="Tittel 1">
            <a:extLst>
              <a:ext uri="{FF2B5EF4-FFF2-40B4-BE49-F238E27FC236}">
                <a16:creationId xmlns:a16="http://schemas.microsoft.com/office/drawing/2014/main" id="{D6373957-920C-050F-983D-6F913E129C9D}"/>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dirty="0" err="1"/>
              <a:t>Beskjedløsning</a:t>
            </a:r>
            <a:r>
              <a:rPr lang="nb-NO" dirty="0"/>
              <a:t> i Mine studier</a:t>
            </a:r>
          </a:p>
        </p:txBody>
      </p:sp>
    </p:spTree>
    <p:extLst>
      <p:ext uri="{BB962C8B-B14F-4D97-AF65-F5344CB8AC3E}">
        <p14:creationId xmlns:p14="http://schemas.microsoft.com/office/powerpoint/2010/main" val="739884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20</a:t>
            </a:fld>
            <a:endParaRPr lang="en-US"/>
          </a:p>
        </p:txBody>
      </p:sp>
      <p:pic>
        <p:nvPicPr>
          <p:cNvPr id="36" name="Bilde 35" descr="Et bilde som inneholder tekst, skjermbilde, diagram, Font&#10;&#10;Automatisk generert beskrivelse">
            <a:extLst>
              <a:ext uri="{FF2B5EF4-FFF2-40B4-BE49-F238E27FC236}">
                <a16:creationId xmlns:a16="http://schemas.microsoft.com/office/drawing/2014/main" id="{073170DB-7515-5DE0-10EC-F81A7F1FF520}"/>
              </a:ext>
            </a:extLst>
          </p:cNvPr>
          <p:cNvPicPr>
            <a:picLocks noChangeAspect="1"/>
          </p:cNvPicPr>
          <p:nvPr/>
        </p:nvPicPr>
        <p:blipFill>
          <a:blip r:embed="rId3"/>
          <a:stretch>
            <a:fillRect/>
          </a:stretch>
        </p:blipFill>
        <p:spPr>
          <a:xfrm>
            <a:off x="3959376" y="1839"/>
            <a:ext cx="7047015" cy="6871203"/>
          </a:xfrm>
          <a:prstGeom prst="rect">
            <a:avLst/>
          </a:prstGeom>
        </p:spPr>
      </p:pic>
      <p:sp>
        <p:nvSpPr>
          <p:cNvPr id="5" name="Tittel 1">
            <a:extLst>
              <a:ext uri="{FF2B5EF4-FFF2-40B4-BE49-F238E27FC236}">
                <a16:creationId xmlns:a16="http://schemas.microsoft.com/office/drawing/2014/main" id="{13435E0A-3ECC-E594-8546-B0B3B87794E7}"/>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a:t>Tillit</a:t>
            </a:r>
          </a:p>
        </p:txBody>
      </p:sp>
      <p:sp>
        <p:nvSpPr>
          <p:cNvPr id="3" name="TekstSylinder 2">
            <a:extLst>
              <a:ext uri="{FF2B5EF4-FFF2-40B4-BE49-F238E27FC236}">
                <a16:creationId xmlns:a16="http://schemas.microsoft.com/office/drawing/2014/main" id="{EF00093B-75CC-952F-FDBF-8B498F07EE26}"/>
              </a:ext>
            </a:extLst>
          </p:cNvPr>
          <p:cNvSpPr txBox="1"/>
          <p:nvPr/>
        </p:nvSpPr>
        <p:spPr>
          <a:xfrm>
            <a:off x="536221" y="1326444"/>
            <a:ext cx="293511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a:cs typeface="Arial"/>
              </a:rPr>
              <a:t>Beskjedene blir sendt riktig og når riktig mottaker</a:t>
            </a:r>
            <a:endParaRPr lang="nb-NO"/>
          </a:p>
          <a:p>
            <a:endParaRPr lang="nb-NO" sz="2000">
              <a:cs typeface="Arial"/>
            </a:endParaRPr>
          </a:p>
          <a:p>
            <a:r>
              <a:rPr lang="nb-NO" sz="2000">
                <a:cs typeface="Arial"/>
              </a:rPr>
              <a:t>Målet: Skape </a:t>
            </a:r>
            <a:r>
              <a:rPr lang="nb-NO" sz="2000" b="1">
                <a:cs typeface="Arial"/>
              </a:rPr>
              <a:t>tillit </a:t>
            </a:r>
            <a:r>
              <a:rPr lang="nb-NO" sz="2000">
                <a:cs typeface="Arial"/>
              </a:rPr>
              <a:t>ved bekreftelse og statistikk</a:t>
            </a:r>
          </a:p>
          <a:p>
            <a:endParaRPr lang="nb-NO" sz="2000">
              <a:cs typeface="Arial"/>
            </a:endParaRPr>
          </a:p>
          <a:p>
            <a:endParaRPr lang="nb-NO" sz="2000">
              <a:cs typeface="Arial"/>
            </a:endParaRPr>
          </a:p>
        </p:txBody>
      </p:sp>
    </p:spTree>
    <p:extLst>
      <p:ext uri="{BB962C8B-B14F-4D97-AF65-F5344CB8AC3E}">
        <p14:creationId xmlns:p14="http://schemas.microsoft.com/office/powerpoint/2010/main" val="164302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21</a:t>
            </a:fld>
            <a:endParaRPr lang="en-US"/>
          </a:p>
        </p:txBody>
      </p:sp>
      <p:sp>
        <p:nvSpPr>
          <p:cNvPr id="5" name="Tittel 1">
            <a:extLst>
              <a:ext uri="{FF2B5EF4-FFF2-40B4-BE49-F238E27FC236}">
                <a16:creationId xmlns:a16="http://schemas.microsoft.com/office/drawing/2014/main" id="{13435E0A-3ECC-E594-8546-B0B3B87794E7}"/>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a:t>Treffsikkerhet</a:t>
            </a:r>
          </a:p>
        </p:txBody>
      </p:sp>
      <p:sp>
        <p:nvSpPr>
          <p:cNvPr id="7" name="TekstSylinder 6">
            <a:extLst>
              <a:ext uri="{FF2B5EF4-FFF2-40B4-BE49-F238E27FC236}">
                <a16:creationId xmlns:a16="http://schemas.microsoft.com/office/drawing/2014/main" id="{88755EFD-1E36-4EDD-9DAE-0FBD34C9015B}"/>
              </a:ext>
            </a:extLst>
          </p:cNvPr>
          <p:cNvSpPr txBox="1"/>
          <p:nvPr/>
        </p:nvSpPr>
        <p:spPr>
          <a:xfrm>
            <a:off x="536221" y="1326444"/>
            <a:ext cx="293511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a:cs typeface="Arial"/>
              </a:rPr>
              <a:t>Enkelt å sende beskjeder til riktig gruppe studenter med relevant informasjon for dem</a:t>
            </a:r>
          </a:p>
          <a:p>
            <a:endParaRPr lang="nb-NO" sz="2000">
              <a:cs typeface="Arial"/>
            </a:endParaRPr>
          </a:p>
          <a:p>
            <a:r>
              <a:rPr lang="nb-NO" sz="2000">
                <a:cs typeface="Arial"/>
              </a:rPr>
              <a:t>Kunne nå mange nivåer med samme beskjed</a:t>
            </a:r>
          </a:p>
          <a:p>
            <a:endParaRPr lang="nb-NO" sz="2000">
              <a:cs typeface="Arial"/>
            </a:endParaRPr>
          </a:p>
          <a:p>
            <a:r>
              <a:rPr lang="nb-NO" sz="2000">
                <a:cs typeface="Arial"/>
              </a:rPr>
              <a:t>Unngå dobbeltpublisering</a:t>
            </a:r>
          </a:p>
          <a:p>
            <a:endParaRPr lang="nb-NO" sz="2000">
              <a:cs typeface="Arial"/>
            </a:endParaRPr>
          </a:p>
          <a:p>
            <a:endParaRPr lang="nb-NO" sz="2000">
              <a:cs typeface="Arial"/>
            </a:endParaRPr>
          </a:p>
        </p:txBody>
      </p:sp>
      <p:pic>
        <p:nvPicPr>
          <p:cNvPr id="2" name="Bilde 1">
            <a:extLst>
              <a:ext uri="{FF2B5EF4-FFF2-40B4-BE49-F238E27FC236}">
                <a16:creationId xmlns:a16="http://schemas.microsoft.com/office/drawing/2014/main" id="{84837480-3D07-F075-BC17-4CC311CEE0D4}"/>
              </a:ext>
            </a:extLst>
          </p:cNvPr>
          <p:cNvPicPr>
            <a:picLocks noChangeAspect="1"/>
          </p:cNvPicPr>
          <p:nvPr/>
        </p:nvPicPr>
        <p:blipFill>
          <a:blip r:embed="rId3"/>
          <a:stretch>
            <a:fillRect/>
          </a:stretch>
        </p:blipFill>
        <p:spPr>
          <a:xfrm>
            <a:off x="4046321" y="0"/>
            <a:ext cx="7084304" cy="6858000"/>
          </a:xfrm>
          <a:prstGeom prst="rect">
            <a:avLst/>
          </a:prstGeom>
        </p:spPr>
      </p:pic>
    </p:spTree>
    <p:extLst>
      <p:ext uri="{BB962C8B-B14F-4D97-AF65-F5344CB8AC3E}">
        <p14:creationId xmlns:p14="http://schemas.microsoft.com/office/powerpoint/2010/main" val="2257063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22</a:t>
            </a:fld>
            <a:endParaRPr lang="en-US"/>
          </a:p>
        </p:txBody>
      </p:sp>
      <p:sp>
        <p:nvSpPr>
          <p:cNvPr id="5" name="Tittel 1">
            <a:extLst>
              <a:ext uri="{FF2B5EF4-FFF2-40B4-BE49-F238E27FC236}">
                <a16:creationId xmlns:a16="http://schemas.microsoft.com/office/drawing/2014/main" id="{13435E0A-3ECC-E594-8546-B0B3B87794E7}"/>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a:t>Oversikt</a:t>
            </a:r>
          </a:p>
        </p:txBody>
      </p:sp>
      <p:sp>
        <p:nvSpPr>
          <p:cNvPr id="7" name="TekstSylinder 6">
            <a:extLst>
              <a:ext uri="{FF2B5EF4-FFF2-40B4-BE49-F238E27FC236}">
                <a16:creationId xmlns:a16="http://schemas.microsoft.com/office/drawing/2014/main" id="{88755EFD-1E36-4EDD-9DAE-0FBD34C9015B}"/>
              </a:ext>
            </a:extLst>
          </p:cNvPr>
          <p:cNvSpPr txBox="1"/>
          <p:nvPr/>
        </p:nvSpPr>
        <p:spPr>
          <a:xfrm>
            <a:off x="536221" y="1326444"/>
            <a:ext cx="3142929"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a:cs typeface="Arial"/>
              </a:rPr>
              <a:t>Over hva studentene får beskjed om</a:t>
            </a:r>
          </a:p>
          <a:p>
            <a:endParaRPr lang="nb-NO" sz="2000">
              <a:cs typeface="Arial"/>
            </a:endParaRPr>
          </a:p>
          <a:p>
            <a:r>
              <a:rPr lang="nb-NO" sz="2000">
                <a:cs typeface="Arial"/>
              </a:rPr>
              <a:t>Kategorisering, tydeliggjøring av innholdet</a:t>
            </a:r>
          </a:p>
          <a:p>
            <a:endParaRPr lang="nb-NO" sz="2000">
              <a:cs typeface="Arial"/>
            </a:endParaRPr>
          </a:p>
          <a:p>
            <a:r>
              <a:rPr lang="nb-NO" sz="2000">
                <a:cs typeface="Arial"/>
              </a:rPr>
              <a:t>Bedre visning for studentene</a:t>
            </a:r>
            <a:endParaRPr lang="nb-NO"/>
          </a:p>
          <a:p>
            <a:endParaRPr lang="nb-NO" sz="2000">
              <a:cs typeface="Arial"/>
            </a:endParaRPr>
          </a:p>
          <a:p>
            <a:endParaRPr lang="nb-NO" sz="2000">
              <a:cs typeface="Arial"/>
            </a:endParaRPr>
          </a:p>
          <a:p>
            <a:endParaRPr lang="nb-NO" sz="2000">
              <a:cs typeface="Arial"/>
            </a:endParaRPr>
          </a:p>
        </p:txBody>
      </p:sp>
      <p:pic>
        <p:nvPicPr>
          <p:cNvPr id="3" name="Bilde 2" descr="Et bilde som inneholder tekst, skjermbilde, Font, nummer&#10;&#10;Automatisk generert beskrivelse">
            <a:extLst>
              <a:ext uri="{FF2B5EF4-FFF2-40B4-BE49-F238E27FC236}">
                <a16:creationId xmlns:a16="http://schemas.microsoft.com/office/drawing/2014/main" id="{FD61E47C-50EC-51FF-1D21-F3148F63CC15}"/>
              </a:ext>
            </a:extLst>
          </p:cNvPr>
          <p:cNvPicPr>
            <a:picLocks noChangeAspect="1"/>
          </p:cNvPicPr>
          <p:nvPr/>
        </p:nvPicPr>
        <p:blipFill rotWithShape="1">
          <a:blip r:embed="rId3"/>
          <a:srcRect l="1049" r="466" b="34533"/>
          <a:stretch/>
        </p:blipFill>
        <p:spPr>
          <a:xfrm>
            <a:off x="3973659" y="-1485"/>
            <a:ext cx="6992795" cy="6892931"/>
          </a:xfrm>
          <a:prstGeom prst="rect">
            <a:avLst/>
          </a:prstGeom>
        </p:spPr>
      </p:pic>
    </p:spTree>
    <p:extLst>
      <p:ext uri="{BB962C8B-B14F-4D97-AF65-F5344CB8AC3E}">
        <p14:creationId xmlns:p14="http://schemas.microsoft.com/office/powerpoint/2010/main" val="1564942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a:t>Løsninger for forskning og formidling</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23</a:t>
            </a:fld>
            <a:endParaRPr lang="en-US" dirty="0"/>
          </a:p>
        </p:txBody>
      </p:sp>
    </p:spTree>
    <p:extLst>
      <p:ext uri="{BB962C8B-B14F-4D97-AF65-F5344CB8AC3E}">
        <p14:creationId xmlns:p14="http://schemas.microsoft.com/office/powerpoint/2010/main" val="401755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D0CF81-F027-1245-8006-83321FC8CC46}"/>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06F51AF4-1055-4C42-B2D2-8AD49889C84B}"/>
              </a:ext>
            </a:extLst>
          </p:cNvPr>
          <p:cNvSpPr>
            <a:spLocks noGrp="1"/>
          </p:cNvSpPr>
          <p:nvPr>
            <p:ph type="sldNum" sz="quarter" idx="12"/>
          </p:nvPr>
        </p:nvSpPr>
        <p:spPr/>
        <p:txBody>
          <a:bodyPr/>
          <a:lstStyle/>
          <a:p>
            <a:r>
              <a:rPr lang="en-US"/>
              <a:t>Side </a:t>
            </a:r>
            <a:fld id="{5251F420-7306-4E7C-A79E-F31A38F7D392}" type="slidenum">
              <a:rPr lang="en-US" smtClean="0"/>
              <a:pPr/>
              <a:t>24</a:t>
            </a:fld>
            <a:endParaRPr lang="en-US" dirty="0"/>
          </a:p>
        </p:txBody>
      </p:sp>
      <p:pic>
        <p:nvPicPr>
          <p:cNvPr id="5" name="Bilde 4">
            <a:extLst>
              <a:ext uri="{FF2B5EF4-FFF2-40B4-BE49-F238E27FC236}">
                <a16:creationId xmlns:a16="http://schemas.microsoft.com/office/drawing/2014/main" id="{E5CEA176-C8BE-F4EF-3CB3-BB60BD7074C3}"/>
              </a:ext>
            </a:extLst>
          </p:cNvPr>
          <p:cNvPicPr>
            <a:picLocks noChangeAspect="1"/>
          </p:cNvPicPr>
          <p:nvPr/>
        </p:nvPicPr>
        <p:blipFill>
          <a:blip r:embed="rId3"/>
          <a:stretch>
            <a:fillRect/>
          </a:stretch>
        </p:blipFill>
        <p:spPr>
          <a:xfrm>
            <a:off x="1770857" y="24274"/>
            <a:ext cx="10458291" cy="6833726"/>
          </a:xfrm>
          <a:prstGeom prst="rect">
            <a:avLst/>
          </a:prstGeom>
        </p:spPr>
      </p:pic>
    </p:spTree>
    <p:extLst>
      <p:ext uri="{BB962C8B-B14F-4D97-AF65-F5344CB8AC3E}">
        <p14:creationId xmlns:p14="http://schemas.microsoft.com/office/powerpoint/2010/main" val="2847373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3B82FC4-2E4D-A9B5-AC24-CC870A152C18}"/>
              </a:ext>
            </a:extLst>
          </p:cNvPr>
          <p:cNvPicPr>
            <a:picLocks noChangeAspect="1"/>
          </p:cNvPicPr>
          <p:nvPr/>
        </p:nvPicPr>
        <p:blipFill>
          <a:blip r:embed="rId3"/>
          <a:stretch>
            <a:fillRect/>
          </a:stretch>
        </p:blipFill>
        <p:spPr>
          <a:xfrm>
            <a:off x="2099308" y="177800"/>
            <a:ext cx="9048856" cy="23353468"/>
          </a:xfrm>
          <a:prstGeom prst="rect">
            <a:avLst/>
          </a:prstGeom>
        </p:spPr>
      </p:pic>
    </p:spTree>
    <p:extLst>
      <p:ext uri="{BB962C8B-B14F-4D97-AF65-F5344CB8AC3E}">
        <p14:creationId xmlns:p14="http://schemas.microsoft.com/office/powerpoint/2010/main" val="260097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repeatCount="0" accel="50000" decel="50000" fill="hold" nodeType="clickEffect">
                                  <p:stCondLst>
                                    <p:cond delay="0"/>
                                  </p:stCondLst>
                                  <p:childTnLst>
                                    <p:animMotion origin="layout" path="M 8.33333E-7 -2.22222E-6 L 0.00325 -2.27407 " pathEditMode="relative" rAng="0" ptsTypes="AA">
                                      <p:cBhvr>
                                        <p:cTn id="6" dur="3000" fill="hold"/>
                                        <p:tgtEl>
                                          <p:spTgt spid="5"/>
                                        </p:tgtEl>
                                        <p:attrNameLst>
                                          <p:attrName>ppt_x</p:attrName>
                                          <p:attrName>ppt_y</p:attrName>
                                        </p:attrNameLst>
                                      </p:cBhvr>
                                      <p:rCtr x="156" y="-1137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897BAE8A-53B5-7F76-507E-D88EA9AF8281}"/>
              </a:ext>
            </a:extLst>
          </p:cNvPr>
          <p:cNvPicPr>
            <a:picLocks noChangeAspect="1"/>
          </p:cNvPicPr>
          <p:nvPr/>
        </p:nvPicPr>
        <p:blipFill>
          <a:blip r:embed="rId2"/>
          <a:stretch>
            <a:fillRect/>
          </a:stretch>
        </p:blipFill>
        <p:spPr>
          <a:xfrm>
            <a:off x="2176856" y="114300"/>
            <a:ext cx="9349292" cy="32285075"/>
          </a:xfrm>
          <a:prstGeom prst="rect">
            <a:avLst/>
          </a:prstGeom>
        </p:spPr>
      </p:pic>
    </p:spTree>
    <p:extLst>
      <p:ext uri="{BB962C8B-B14F-4D97-AF65-F5344CB8AC3E}">
        <p14:creationId xmlns:p14="http://schemas.microsoft.com/office/powerpoint/2010/main" val="220638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8.33333E-7 -3.7037E-7 L -0.00365 -2.44074 " pathEditMode="relative" rAng="0" ptsTypes="AA">
                                      <p:cBhvr>
                                        <p:cTn id="6" dur="3000" fill="hold"/>
                                        <p:tgtEl>
                                          <p:spTgt spid="5"/>
                                        </p:tgtEl>
                                        <p:attrNameLst>
                                          <p:attrName>ppt_x</p:attrName>
                                          <p:attrName>ppt_y</p:attrName>
                                        </p:attrNameLst>
                                      </p:cBhvr>
                                      <p:rCtr x="-182" y="-122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F31433-A758-D94E-870F-895125698A76}"/>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280688B4-5DF2-BE45-9C8F-BC3403971EA0}"/>
              </a:ext>
            </a:extLst>
          </p:cNvPr>
          <p:cNvSpPr>
            <a:spLocks noGrp="1"/>
          </p:cNvSpPr>
          <p:nvPr>
            <p:ph type="sldNum" sz="quarter" idx="12"/>
          </p:nvPr>
        </p:nvSpPr>
        <p:spPr/>
        <p:txBody>
          <a:bodyPr/>
          <a:lstStyle/>
          <a:p>
            <a:r>
              <a:rPr lang="en-US"/>
              <a:t>Side </a:t>
            </a:r>
            <a:fld id="{5251F420-7306-4E7C-A79E-F31A38F7D392}" type="slidenum">
              <a:rPr lang="en-US" smtClean="0"/>
              <a:pPr/>
              <a:t>27</a:t>
            </a:fld>
            <a:endParaRPr lang="en-US" dirty="0"/>
          </a:p>
        </p:txBody>
      </p:sp>
      <p:pic>
        <p:nvPicPr>
          <p:cNvPr id="5" name="Bilde 4">
            <a:extLst>
              <a:ext uri="{FF2B5EF4-FFF2-40B4-BE49-F238E27FC236}">
                <a16:creationId xmlns:a16="http://schemas.microsoft.com/office/drawing/2014/main" id="{0656D61F-BDA5-F344-C502-8E6329AB0201}"/>
              </a:ext>
            </a:extLst>
          </p:cNvPr>
          <p:cNvPicPr>
            <a:picLocks noChangeAspect="1"/>
          </p:cNvPicPr>
          <p:nvPr/>
        </p:nvPicPr>
        <p:blipFill>
          <a:blip r:embed="rId3"/>
          <a:stretch>
            <a:fillRect/>
          </a:stretch>
        </p:blipFill>
        <p:spPr>
          <a:xfrm>
            <a:off x="1638300" y="0"/>
            <a:ext cx="9506660" cy="6858000"/>
          </a:xfrm>
          <a:prstGeom prst="rect">
            <a:avLst/>
          </a:prstGeom>
        </p:spPr>
      </p:pic>
    </p:spTree>
    <p:extLst>
      <p:ext uri="{BB962C8B-B14F-4D97-AF65-F5344CB8AC3E}">
        <p14:creationId xmlns:p14="http://schemas.microsoft.com/office/powerpoint/2010/main" val="786441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EC23FD-59A3-074A-85A5-D7D634F01263}"/>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7C3EBE2A-5A9A-574F-918A-29E5C8802D56}"/>
              </a:ext>
            </a:extLst>
          </p:cNvPr>
          <p:cNvSpPr>
            <a:spLocks noGrp="1"/>
          </p:cNvSpPr>
          <p:nvPr>
            <p:ph type="sldNum" sz="quarter" idx="12"/>
          </p:nvPr>
        </p:nvSpPr>
        <p:spPr/>
        <p:txBody>
          <a:bodyPr/>
          <a:lstStyle/>
          <a:p>
            <a:r>
              <a:rPr lang="en-US"/>
              <a:t>Side </a:t>
            </a:r>
            <a:fld id="{5251F420-7306-4E7C-A79E-F31A38F7D392}" type="slidenum">
              <a:rPr lang="en-US" smtClean="0"/>
              <a:pPr/>
              <a:t>28</a:t>
            </a:fld>
            <a:endParaRPr lang="en-US" dirty="0"/>
          </a:p>
        </p:txBody>
      </p:sp>
      <p:pic>
        <p:nvPicPr>
          <p:cNvPr id="4" name="Picture 3">
            <a:extLst>
              <a:ext uri="{FF2B5EF4-FFF2-40B4-BE49-F238E27FC236}">
                <a16:creationId xmlns:a16="http://schemas.microsoft.com/office/drawing/2014/main" id="{764D13FB-5B9C-3246-B556-44B29EFE8CB8}"/>
              </a:ext>
            </a:extLst>
          </p:cNvPr>
          <p:cNvPicPr>
            <a:picLocks noChangeAspect="1"/>
          </p:cNvPicPr>
          <p:nvPr/>
        </p:nvPicPr>
        <p:blipFill>
          <a:blip r:embed="rId3"/>
          <a:stretch>
            <a:fillRect/>
          </a:stretch>
        </p:blipFill>
        <p:spPr>
          <a:xfrm>
            <a:off x="2065317" y="153708"/>
            <a:ext cx="8061365" cy="6728384"/>
          </a:xfrm>
          <a:prstGeom prst="rect">
            <a:avLst/>
          </a:prstGeom>
        </p:spPr>
      </p:pic>
    </p:spTree>
    <p:extLst>
      <p:ext uri="{BB962C8B-B14F-4D97-AF65-F5344CB8AC3E}">
        <p14:creationId xmlns:p14="http://schemas.microsoft.com/office/powerpoint/2010/main" val="2238049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76A009-A703-F741-ACFD-66CF78A80F2D}"/>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2667AD46-5A41-0E4A-A67C-1159EEA53E53}"/>
              </a:ext>
            </a:extLst>
          </p:cNvPr>
          <p:cNvSpPr>
            <a:spLocks noGrp="1"/>
          </p:cNvSpPr>
          <p:nvPr>
            <p:ph type="sldNum" sz="quarter" idx="12"/>
          </p:nvPr>
        </p:nvSpPr>
        <p:spPr/>
        <p:txBody>
          <a:bodyPr/>
          <a:lstStyle/>
          <a:p>
            <a:r>
              <a:rPr lang="en-US"/>
              <a:t>Side </a:t>
            </a:r>
            <a:fld id="{5251F420-7306-4E7C-A79E-F31A38F7D392}" type="slidenum">
              <a:rPr lang="en-US" smtClean="0"/>
              <a:pPr/>
              <a:t>29</a:t>
            </a:fld>
            <a:endParaRPr lang="en-US" dirty="0"/>
          </a:p>
        </p:txBody>
      </p:sp>
      <p:pic>
        <p:nvPicPr>
          <p:cNvPr id="4" name="Picture 3">
            <a:extLst>
              <a:ext uri="{FF2B5EF4-FFF2-40B4-BE49-F238E27FC236}">
                <a16:creationId xmlns:a16="http://schemas.microsoft.com/office/drawing/2014/main" id="{1010143C-B9BC-DB41-A942-3FAAAE2B1EA1}"/>
              </a:ext>
            </a:extLst>
          </p:cNvPr>
          <p:cNvPicPr>
            <a:picLocks noChangeAspect="1"/>
          </p:cNvPicPr>
          <p:nvPr/>
        </p:nvPicPr>
        <p:blipFill>
          <a:blip r:embed="rId2"/>
          <a:stretch>
            <a:fillRect/>
          </a:stretch>
        </p:blipFill>
        <p:spPr>
          <a:xfrm>
            <a:off x="1899367" y="0"/>
            <a:ext cx="8393265" cy="6858000"/>
          </a:xfrm>
          <a:prstGeom prst="rect">
            <a:avLst/>
          </a:prstGeom>
        </p:spPr>
      </p:pic>
    </p:spTree>
    <p:extLst>
      <p:ext uri="{BB962C8B-B14F-4D97-AF65-F5344CB8AC3E}">
        <p14:creationId xmlns:p14="http://schemas.microsoft.com/office/powerpoint/2010/main" val="1335146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D5B114C-7F1E-0F49-ACC7-E767E865EB4A}"/>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980D1869-A3B3-E244-947E-4A0F6A91737D}"/>
              </a:ext>
            </a:extLst>
          </p:cNvPr>
          <p:cNvSpPr>
            <a:spLocks noGrp="1"/>
          </p:cNvSpPr>
          <p:nvPr>
            <p:ph type="sldNum" sz="quarter" idx="12"/>
          </p:nvPr>
        </p:nvSpPr>
        <p:spPr/>
        <p:txBody>
          <a:bodyPr/>
          <a:lstStyle/>
          <a:p>
            <a:r>
              <a:rPr lang="en-US"/>
              <a:t>Side </a:t>
            </a:r>
            <a:fld id="{5251F420-7306-4E7C-A79E-F31A38F7D392}" type="slidenum">
              <a:rPr lang="en-US" smtClean="0"/>
              <a:pPr/>
              <a:t>30</a:t>
            </a:fld>
            <a:endParaRPr lang="en-US" dirty="0"/>
          </a:p>
        </p:txBody>
      </p:sp>
      <p:pic>
        <p:nvPicPr>
          <p:cNvPr id="4" name="Picture 3">
            <a:extLst>
              <a:ext uri="{FF2B5EF4-FFF2-40B4-BE49-F238E27FC236}">
                <a16:creationId xmlns:a16="http://schemas.microsoft.com/office/drawing/2014/main" id="{B97236AC-0DEE-D34B-B2F6-438B14F387EF}"/>
              </a:ext>
            </a:extLst>
          </p:cNvPr>
          <p:cNvPicPr>
            <a:picLocks noChangeAspect="1"/>
          </p:cNvPicPr>
          <p:nvPr/>
        </p:nvPicPr>
        <p:blipFill>
          <a:blip r:embed="rId2"/>
          <a:stretch>
            <a:fillRect/>
          </a:stretch>
        </p:blipFill>
        <p:spPr>
          <a:xfrm>
            <a:off x="1494972" y="0"/>
            <a:ext cx="9452224" cy="6858000"/>
          </a:xfrm>
          <a:prstGeom prst="rect">
            <a:avLst/>
          </a:prstGeom>
        </p:spPr>
      </p:pic>
    </p:spTree>
    <p:extLst>
      <p:ext uri="{BB962C8B-B14F-4D97-AF65-F5344CB8AC3E}">
        <p14:creationId xmlns:p14="http://schemas.microsoft.com/office/powerpoint/2010/main" val="295201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593530-866A-3541-AA31-C8ED00A71E40}"/>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481A9AFB-2E7B-274C-B835-7B341E5A616F}"/>
              </a:ext>
            </a:extLst>
          </p:cNvPr>
          <p:cNvSpPr>
            <a:spLocks noGrp="1"/>
          </p:cNvSpPr>
          <p:nvPr>
            <p:ph type="sldNum" sz="quarter" idx="12"/>
          </p:nvPr>
        </p:nvSpPr>
        <p:spPr/>
        <p:txBody>
          <a:bodyPr/>
          <a:lstStyle/>
          <a:p>
            <a:r>
              <a:rPr lang="en-US"/>
              <a:t>Side </a:t>
            </a:r>
            <a:fld id="{5251F420-7306-4E7C-A79E-F31A38F7D392}" type="slidenum">
              <a:rPr lang="en-US" smtClean="0"/>
              <a:pPr/>
              <a:t>31</a:t>
            </a:fld>
            <a:endParaRPr lang="en-US" dirty="0"/>
          </a:p>
        </p:txBody>
      </p:sp>
      <p:pic>
        <p:nvPicPr>
          <p:cNvPr id="5" name="podkast-eksempel.mov" descr="podkast-eksempel.mov">
            <a:hlinkClick r:id="" action="ppaction://media"/>
            <a:extLst>
              <a:ext uri="{FF2B5EF4-FFF2-40B4-BE49-F238E27FC236}">
                <a16:creationId xmlns:a16="http://schemas.microsoft.com/office/drawing/2014/main" id="{59D51F2F-F3CF-E448-983B-303064F40F5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62100" y="12357"/>
            <a:ext cx="9067800" cy="6858000"/>
          </a:xfrm>
          <a:prstGeom prst="rect">
            <a:avLst/>
          </a:prstGeom>
        </p:spPr>
      </p:pic>
    </p:spTree>
    <p:extLst>
      <p:ext uri="{BB962C8B-B14F-4D97-AF65-F5344CB8AC3E}">
        <p14:creationId xmlns:p14="http://schemas.microsoft.com/office/powerpoint/2010/main" val="40217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2EF6A77-3608-CA6A-C849-D662AD401E29}"/>
              </a:ext>
            </a:extLst>
          </p:cNvPr>
          <p:cNvGrpSpPr/>
          <p:nvPr/>
        </p:nvGrpSpPr>
        <p:grpSpPr>
          <a:xfrm>
            <a:off x="-236192" y="0"/>
            <a:ext cx="12530509" cy="6858008"/>
            <a:chOff x="-177144" y="0"/>
            <a:chExt cx="9397882" cy="5143506"/>
          </a:xfrm>
        </p:grpSpPr>
        <p:pic>
          <p:nvPicPr>
            <p:cNvPr id="13" name="Picture 12">
              <a:extLst>
                <a:ext uri="{FF2B5EF4-FFF2-40B4-BE49-F238E27FC236}">
                  <a16:creationId xmlns:a16="http://schemas.microsoft.com/office/drawing/2014/main" id="{2ABD3EB9-6966-4E43-0411-EDBED604FE11}"/>
                </a:ext>
              </a:extLst>
            </p:cNvPr>
            <p:cNvPicPr>
              <a:picLocks noChangeAspect="1"/>
            </p:cNvPicPr>
            <p:nvPr/>
          </p:nvPicPr>
          <p:blipFill rotWithShape="1">
            <a:blip r:embed="rId3"/>
            <a:srcRect r="774"/>
            <a:stretch/>
          </p:blipFill>
          <p:spPr>
            <a:xfrm>
              <a:off x="838438" y="0"/>
              <a:ext cx="7409270" cy="5143500"/>
            </a:xfrm>
            <a:prstGeom prst="rect">
              <a:avLst/>
            </a:prstGeom>
          </p:spPr>
        </p:pic>
        <p:pic>
          <p:nvPicPr>
            <p:cNvPr id="15" name="Picture 14">
              <a:extLst>
                <a:ext uri="{FF2B5EF4-FFF2-40B4-BE49-F238E27FC236}">
                  <a16:creationId xmlns:a16="http://schemas.microsoft.com/office/drawing/2014/main" id="{50EDAA87-32F3-35E9-BE2F-9C260A7FACED}"/>
                </a:ext>
              </a:extLst>
            </p:cNvPr>
            <p:cNvPicPr>
              <a:picLocks noChangeAspect="1"/>
            </p:cNvPicPr>
            <p:nvPr/>
          </p:nvPicPr>
          <p:blipFill>
            <a:blip r:embed="rId4"/>
            <a:stretch>
              <a:fillRect/>
            </a:stretch>
          </p:blipFill>
          <p:spPr>
            <a:xfrm>
              <a:off x="-177144" y="0"/>
              <a:ext cx="1002747" cy="5143500"/>
            </a:xfrm>
            <a:prstGeom prst="rect">
              <a:avLst/>
            </a:prstGeom>
          </p:spPr>
        </p:pic>
        <p:pic>
          <p:nvPicPr>
            <p:cNvPr id="16" name="Picture 15">
              <a:extLst>
                <a:ext uri="{FF2B5EF4-FFF2-40B4-BE49-F238E27FC236}">
                  <a16:creationId xmlns:a16="http://schemas.microsoft.com/office/drawing/2014/main" id="{4BF802D1-E3CD-F530-15E6-83971606506A}"/>
                </a:ext>
              </a:extLst>
            </p:cNvPr>
            <p:cNvPicPr>
              <a:picLocks noChangeAspect="1"/>
            </p:cNvPicPr>
            <p:nvPr/>
          </p:nvPicPr>
          <p:blipFill>
            <a:blip r:embed="rId4"/>
            <a:stretch>
              <a:fillRect/>
            </a:stretch>
          </p:blipFill>
          <p:spPr>
            <a:xfrm>
              <a:off x="8217991" y="6"/>
              <a:ext cx="1002747" cy="5143500"/>
            </a:xfrm>
            <a:prstGeom prst="rect">
              <a:avLst/>
            </a:prstGeom>
          </p:spPr>
        </p:pic>
      </p:grpSp>
      <p:pic>
        <p:nvPicPr>
          <p:cNvPr id="11" name="Picture 10">
            <a:extLst>
              <a:ext uri="{FF2B5EF4-FFF2-40B4-BE49-F238E27FC236}">
                <a16:creationId xmlns:a16="http://schemas.microsoft.com/office/drawing/2014/main" id="{8C16B739-A9EE-66B8-1F64-38646919C692}"/>
              </a:ext>
            </a:extLst>
          </p:cNvPr>
          <p:cNvPicPr>
            <a:picLocks noChangeAspect="1"/>
          </p:cNvPicPr>
          <p:nvPr/>
        </p:nvPicPr>
        <p:blipFill>
          <a:blip r:embed="rId5"/>
          <a:stretch>
            <a:fillRect/>
          </a:stretch>
        </p:blipFill>
        <p:spPr>
          <a:xfrm>
            <a:off x="1084385" y="0"/>
            <a:ext cx="10023231" cy="6858000"/>
          </a:xfrm>
          <a:prstGeom prst="rect">
            <a:avLst/>
          </a:prstGeom>
        </p:spPr>
      </p:pic>
      <p:pic>
        <p:nvPicPr>
          <p:cNvPr id="12" name="Picture 11">
            <a:extLst>
              <a:ext uri="{FF2B5EF4-FFF2-40B4-BE49-F238E27FC236}">
                <a16:creationId xmlns:a16="http://schemas.microsoft.com/office/drawing/2014/main" id="{122A3FF5-F943-8100-AE7C-6468BA745BCB}"/>
              </a:ext>
            </a:extLst>
          </p:cNvPr>
          <p:cNvPicPr>
            <a:picLocks noChangeAspect="1"/>
          </p:cNvPicPr>
          <p:nvPr/>
        </p:nvPicPr>
        <p:blipFill>
          <a:blip r:embed="rId6"/>
          <a:stretch>
            <a:fillRect/>
          </a:stretch>
        </p:blipFill>
        <p:spPr>
          <a:xfrm>
            <a:off x="1068942" y="0"/>
            <a:ext cx="10054117" cy="6858000"/>
          </a:xfrm>
          <a:prstGeom prst="rect">
            <a:avLst/>
          </a:prstGeom>
        </p:spPr>
      </p:pic>
    </p:spTree>
    <p:extLst>
      <p:ext uri="{BB962C8B-B14F-4D97-AF65-F5344CB8AC3E}">
        <p14:creationId xmlns:p14="http://schemas.microsoft.com/office/powerpoint/2010/main" val="162276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924C-9209-0E5C-AD8B-9DDD6AD8799B}"/>
              </a:ext>
            </a:extLst>
          </p:cNvPr>
          <p:cNvSpPr>
            <a:spLocks noGrp="1"/>
          </p:cNvSpPr>
          <p:nvPr>
            <p:ph type="title"/>
          </p:nvPr>
        </p:nvSpPr>
        <p:spPr/>
        <p:txBody>
          <a:bodyPr>
            <a:normAutofit/>
          </a:bodyPr>
          <a:lstStyle/>
          <a:p>
            <a:endParaRPr lang="nb-NO"/>
          </a:p>
        </p:txBody>
      </p:sp>
      <p:pic>
        <p:nvPicPr>
          <p:cNvPr id="3" name="Picture 2">
            <a:extLst>
              <a:ext uri="{FF2B5EF4-FFF2-40B4-BE49-F238E27FC236}">
                <a16:creationId xmlns:a16="http://schemas.microsoft.com/office/drawing/2014/main" id="{C120F483-020F-4A77-C824-A1473DC0812D}"/>
              </a:ext>
            </a:extLst>
          </p:cNvPr>
          <p:cNvPicPr>
            <a:picLocks noChangeAspect="1"/>
          </p:cNvPicPr>
          <p:nvPr/>
        </p:nvPicPr>
        <p:blipFill>
          <a:blip r:embed="rId2"/>
          <a:stretch>
            <a:fillRect/>
          </a:stretch>
        </p:blipFill>
        <p:spPr>
          <a:xfrm>
            <a:off x="0" y="0"/>
            <a:ext cx="12192000" cy="7373027"/>
          </a:xfrm>
          <a:prstGeom prst="rect">
            <a:avLst/>
          </a:prstGeom>
        </p:spPr>
      </p:pic>
    </p:spTree>
    <p:extLst>
      <p:ext uri="{BB962C8B-B14F-4D97-AF65-F5344CB8AC3E}">
        <p14:creationId xmlns:p14="http://schemas.microsoft.com/office/powerpoint/2010/main" val="2142570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D35F8B-8B6E-2589-EC10-21B91DE3C1BE}"/>
              </a:ext>
            </a:extLst>
          </p:cNvPr>
          <p:cNvSpPr>
            <a:spLocks noGrp="1"/>
          </p:cNvSpPr>
          <p:nvPr>
            <p:ph type="sldNum" idx="12"/>
          </p:nvPr>
        </p:nvSpPr>
        <p:spPr/>
        <p:txBody>
          <a:bodyPr/>
          <a:lstStyle/>
          <a:p>
            <a:fld id="{00000000-1234-1234-1234-123412341234}" type="slidenum">
              <a:rPr lang="no"/>
              <a:pPr/>
              <a:t>34</a:t>
            </a:fld>
            <a:endParaRPr lang="no"/>
          </a:p>
        </p:txBody>
      </p:sp>
      <p:pic>
        <p:nvPicPr>
          <p:cNvPr id="3" name="spesial-artikkel.mov">
            <a:hlinkClick r:id="" action="ppaction://media"/>
            <a:extLst>
              <a:ext uri="{FF2B5EF4-FFF2-40B4-BE49-F238E27FC236}">
                <a16:creationId xmlns:a16="http://schemas.microsoft.com/office/drawing/2014/main" id="{D0455FC9-329B-1CEF-8A28-9B905B943B6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2238" y="0"/>
            <a:ext cx="9405937" cy="6858000"/>
          </a:xfrm>
          <a:prstGeom prst="rect">
            <a:avLst/>
          </a:prstGeom>
        </p:spPr>
      </p:pic>
    </p:spTree>
    <p:extLst>
      <p:ext uri="{BB962C8B-B14F-4D97-AF65-F5344CB8AC3E}">
        <p14:creationId xmlns:p14="http://schemas.microsoft.com/office/powerpoint/2010/main" val="263482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71001716-0EB2-379C-62CD-9FDB2985D338}"/>
              </a:ext>
            </a:extLst>
          </p:cNvPr>
          <p:cNvSpPr>
            <a:spLocks noGrp="1"/>
          </p:cNvSpPr>
          <p:nvPr>
            <p:ph type="sldNum" idx="12"/>
          </p:nvPr>
        </p:nvSpPr>
        <p:spPr/>
        <p:txBody>
          <a:bodyPr/>
          <a:lstStyle/>
          <a:p>
            <a:fld id="{00000000-1234-1234-1234-123412341234}" type="slidenum">
              <a:rPr lang="no" smtClean="0"/>
              <a:pPr/>
              <a:t>35</a:t>
            </a:fld>
            <a:endParaRPr lang="no"/>
          </a:p>
        </p:txBody>
      </p:sp>
      <p:pic>
        <p:nvPicPr>
          <p:cNvPr id="4" name="Bilde 3">
            <a:extLst>
              <a:ext uri="{FF2B5EF4-FFF2-40B4-BE49-F238E27FC236}">
                <a16:creationId xmlns:a16="http://schemas.microsoft.com/office/drawing/2014/main" id="{D3784303-7E92-1262-3590-A988A25F863E}"/>
              </a:ext>
            </a:extLst>
          </p:cNvPr>
          <p:cNvPicPr>
            <a:picLocks noChangeAspect="1"/>
          </p:cNvPicPr>
          <p:nvPr/>
        </p:nvPicPr>
        <p:blipFill>
          <a:blip r:embed="rId3"/>
          <a:stretch>
            <a:fillRect/>
          </a:stretch>
        </p:blipFill>
        <p:spPr>
          <a:xfrm>
            <a:off x="0" y="-11228"/>
            <a:ext cx="12192000" cy="8705692"/>
          </a:xfrm>
          <a:prstGeom prst="rect">
            <a:avLst/>
          </a:prstGeom>
        </p:spPr>
      </p:pic>
    </p:spTree>
    <p:extLst>
      <p:ext uri="{BB962C8B-B14F-4D97-AF65-F5344CB8AC3E}">
        <p14:creationId xmlns:p14="http://schemas.microsoft.com/office/powerpoint/2010/main" val="2049941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dirty="0"/>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r>
              <a:rPr lang="nb-NO" sz="2400" dirty="0"/>
              <a:t>Kort demo</a:t>
            </a:r>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sz="3600" dirty="0"/>
              <a:t>Publisere en artikkel</a:t>
            </a:r>
            <a:br>
              <a:rPr lang="nb-NO" sz="3600" dirty="0"/>
            </a:br>
            <a:r>
              <a:rPr lang="nb-NO" sz="3600" dirty="0"/>
              <a:t>Redigere en forside</a:t>
            </a:r>
            <a:br>
              <a:rPr lang="nb-NO" sz="3600" dirty="0"/>
            </a:br>
            <a:br>
              <a:rPr lang="nb-NO" sz="3600" dirty="0"/>
            </a:br>
            <a:endParaRPr lang="nb-NO" sz="3600" dirty="0"/>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36</a:t>
            </a:fld>
            <a:endParaRPr lang="en-US" dirty="0"/>
          </a:p>
        </p:txBody>
      </p:sp>
    </p:spTree>
    <p:extLst>
      <p:ext uri="{BB962C8B-B14F-4D97-AF65-F5344CB8AC3E}">
        <p14:creationId xmlns:p14="http://schemas.microsoft.com/office/powerpoint/2010/main" val="3337234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a:t>Hvorfor samarbeid?</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37</a:t>
            </a:fld>
            <a:endParaRPr lang="en-US" dirty="0"/>
          </a:p>
        </p:txBody>
      </p:sp>
    </p:spTree>
    <p:extLst>
      <p:ext uri="{BB962C8B-B14F-4D97-AF65-F5344CB8AC3E}">
        <p14:creationId xmlns:p14="http://schemas.microsoft.com/office/powerpoint/2010/main" val="1815807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BB34E2-DB36-5748-869C-66299B166D98}"/>
              </a:ext>
            </a:extLst>
          </p:cNvPr>
          <p:cNvSpPr>
            <a:spLocks noGrp="1"/>
          </p:cNvSpPr>
          <p:nvPr>
            <p:ph type="sldNum" sz="quarter" idx="12"/>
          </p:nvPr>
        </p:nvSpPr>
        <p:spPr/>
        <p:txBody>
          <a:bodyPr/>
          <a:lstStyle/>
          <a:p>
            <a:r>
              <a:rPr lang="en-US"/>
              <a:t>Side </a:t>
            </a:r>
            <a:fld id="{5251F420-7306-4E7C-A79E-F31A38F7D392}" type="slidenum">
              <a:rPr lang="en-US" smtClean="0"/>
              <a:pPr/>
              <a:t>38</a:t>
            </a:fld>
            <a:endParaRPr lang="en-US" dirty="0"/>
          </a:p>
        </p:txBody>
      </p:sp>
      <p:pic>
        <p:nvPicPr>
          <p:cNvPr id="1026" name="Picture 2" descr="Skjermbilde fra uio.no av tilbudslenke for betatest av ny publikasjonsliste.">
            <a:extLst>
              <a:ext uri="{FF2B5EF4-FFF2-40B4-BE49-F238E27FC236}">
                <a16:creationId xmlns:a16="http://schemas.microsoft.com/office/drawing/2014/main" id="{2D316798-DB01-5547-80AB-720E34BE0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099" y="1984375"/>
            <a:ext cx="5427782" cy="28892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659BDE3-F755-BA42-914F-B153E33731E7}"/>
              </a:ext>
            </a:extLst>
          </p:cNvPr>
          <p:cNvSpPr txBox="1"/>
          <p:nvPr/>
        </p:nvSpPr>
        <p:spPr>
          <a:xfrm>
            <a:off x="1092200" y="2601072"/>
            <a:ext cx="3708400" cy="1323439"/>
          </a:xfrm>
          <a:prstGeom prst="rect">
            <a:avLst/>
          </a:prstGeom>
          <a:noFill/>
        </p:spPr>
        <p:txBody>
          <a:bodyPr wrap="square" rtlCol="0">
            <a:spAutoFit/>
          </a:bodyPr>
          <a:lstStyle/>
          <a:p>
            <a:r>
              <a:rPr lang="nb-NO" sz="4000" dirty="0">
                <a:latin typeface="+mj-lt"/>
              </a:rPr>
              <a:t>Overgang til Nytt </a:t>
            </a:r>
            <a:r>
              <a:rPr lang="nb-NO" sz="4000" dirty="0" err="1">
                <a:latin typeface="+mj-lt"/>
              </a:rPr>
              <a:t>Cristin</a:t>
            </a:r>
            <a:r>
              <a:rPr lang="nb-NO" sz="4000" dirty="0">
                <a:latin typeface="+mj-lt"/>
              </a:rPr>
              <a:t>-API</a:t>
            </a:r>
          </a:p>
        </p:txBody>
      </p:sp>
      <p:sp>
        <p:nvSpPr>
          <p:cNvPr id="2" name="TekstSylinder 1">
            <a:extLst>
              <a:ext uri="{FF2B5EF4-FFF2-40B4-BE49-F238E27FC236}">
                <a16:creationId xmlns:a16="http://schemas.microsoft.com/office/drawing/2014/main" id="{32BB9D74-8C41-0F9F-F9A4-7E313021FB8B}"/>
              </a:ext>
            </a:extLst>
          </p:cNvPr>
          <p:cNvSpPr txBox="1"/>
          <p:nvPr/>
        </p:nvSpPr>
        <p:spPr>
          <a:xfrm>
            <a:off x="1092200" y="2262518"/>
            <a:ext cx="1141659" cy="338554"/>
          </a:xfrm>
          <a:prstGeom prst="rect">
            <a:avLst/>
          </a:prstGeom>
          <a:noFill/>
        </p:spPr>
        <p:txBody>
          <a:bodyPr wrap="none" rtlCol="0">
            <a:spAutoFit/>
          </a:bodyPr>
          <a:lstStyle/>
          <a:p>
            <a:r>
              <a:rPr lang="nb-NO" sz="1600" dirty="0"/>
              <a:t>Eksempel:</a:t>
            </a:r>
          </a:p>
        </p:txBody>
      </p:sp>
    </p:spTree>
    <p:extLst>
      <p:ext uri="{BB962C8B-B14F-4D97-AF65-F5344CB8AC3E}">
        <p14:creationId xmlns:p14="http://schemas.microsoft.com/office/powerpoint/2010/main" val="3622534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BB34E2-DB36-5748-869C-66299B166D98}"/>
              </a:ext>
            </a:extLst>
          </p:cNvPr>
          <p:cNvSpPr>
            <a:spLocks noGrp="1"/>
          </p:cNvSpPr>
          <p:nvPr>
            <p:ph type="sldNum" sz="quarter" idx="12"/>
          </p:nvPr>
        </p:nvSpPr>
        <p:spPr/>
        <p:txBody>
          <a:bodyPr/>
          <a:lstStyle/>
          <a:p>
            <a:r>
              <a:rPr lang="en-US"/>
              <a:t>Side </a:t>
            </a:r>
            <a:fld id="{5251F420-7306-4E7C-A79E-F31A38F7D392}" type="slidenum">
              <a:rPr lang="en-US" smtClean="0"/>
              <a:pPr/>
              <a:t>39</a:t>
            </a:fld>
            <a:endParaRPr lang="en-US" dirty="0"/>
          </a:p>
        </p:txBody>
      </p:sp>
      <p:pic>
        <p:nvPicPr>
          <p:cNvPr id="4" name="Picture 3">
            <a:extLst>
              <a:ext uri="{FF2B5EF4-FFF2-40B4-BE49-F238E27FC236}">
                <a16:creationId xmlns:a16="http://schemas.microsoft.com/office/drawing/2014/main" id="{17BA8501-4DEB-B748-B46E-3F32EE8BF5EF}"/>
              </a:ext>
            </a:extLst>
          </p:cNvPr>
          <p:cNvPicPr>
            <a:picLocks noChangeAspect="1"/>
          </p:cNvPicPr>
          <p:nvPr/>
        </p:nvPicPr>
        <p:blipFill>
          <a:blip r:embed="rId3"/>
          <a:stretch>
            <a:fillRect/>
          </a:stretch>
        </p:blipFill>
        <p:spPr>
          <a:xfrm>
            <a:off x="326164" y="297236"/>
            <a:ext cx="3864915" cy="6263528"/>
          </a:xfrm>
          <a:prstGeom prst="rect">
            <a:avLst/>
          </a:prstGeom>
        </p:spPr>
      </p:pic>
      <p:pic>
        <p:nvPicPr>
          <p:cNvPr id="5" name="Picture 4">
            <a:extLst>
              <a:ext uri="{FF2B5EF4-FFF2-40B4-BE49-F238E27FC236}">
                <a16:creationId xmlns:a16="http://schemas.microsoft.com/office/drawing/2014/main" id="{338EC5EA-3FAB-2841-9DA0-A8EBF95D92CD}"/>
              </a:ext>
            </a:extLst>
          </p:cNvPr>
          <p:cNvPicPr>
            <a:picLocks noChangeAspect="1"/>
          </p:cNvPicPr>
          <p:nvPr/>
        </p:nvPicPr>
        <p:blipFill>
          <a:blip r:embed="rId4"/>
          <a:stretch>
            <a:fillRect/>
          </a:stretch>
        </p:blipFill>
        <p:spPr>
          <a:xfrm>
            <a:off x="5017344" y="0"/>
            <a:ext cx="6329265" cy="6858000"/>
          </a:xfrm>
          <a:prstGeom prst="rect">
            <a:avLst/>
          </a:prstGeom>
        </p:spPr>
      </p:pic>
      <p:cxnSp>
        <p:nvCxnSpPr>
          <p:cNvPr id="7" name="Straight Connector 6">
            <a:extLst>
              <a:ext uri="{FF2B5EF4-FFF2-40B4-BE49-F238E27FC236}">
                <a16:creationId xmlns:a16="http://schemas.microsoft.com/office/drawing/2014/main" id="{4E889A0B-49F2-5041-99DE-B70F355117F6}"/>
              </a:ext>
            </a:extLst>
          </p:cNvPr>
          <p:cNvCxnSpPr>
            <a:cxnSpLocks/>
          </p:cNvCxnSpPr>
          <p:nvPr/>
        </p:nvCxnSpPr>
        <p:spPr>
          <a:xfrm>
            <a:off x="4853803" y="0"/>
            <a:ext cx="0" cy="6858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603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p:txBody>
          <a:bodyPr/>
          <a:lstStyle/>
          <a:p>
            <a:r>
              <a:rPr lang="en-NO"/>
              <a:t>Kort om arbeidet</a:t>
            </a:r>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en-NO"/>
              <a:t>SIKT ønsket å legge ned versjonen av API-et som Vortex benyttet</a:t>
            </a:r>
          </a:p>
          <a:p>
            <a:r>
              <a:rPr lang="en-NO"/>
              <a:t>Dialog med SIKT </a:t>
            </a:r>
            <a:r>
              <a:rPr lang="en-GB"/>
              <a:t>i to år om utbedringer av ny versjon av API-et før oppstart</a:t>
            </a:r>
          </a:p>
          <a:p>
            <a:r>
              <a:rPr lang="en-GB"/>
              <a:t>Oppstart arbeid mars 2021</a:t>
            </a:r>
          </a:p>
          <a:p>
            <a:r>
              <a:rPr lang="en-GB"/>
              <a:t>Fra juni så etablerte vi et tverrfaglig team for arbeidet med</a:t>
            </a:r>
          </a:p>
          <a:p>
            <a:pPr lvl="1"/>
            <a:r>
              <a:rPr lang="en-GB"/>
              <a:t>Teamleder</a:t>
            </a:r>
          </a:p>
          <a:p>
            <a:pPr lvl="1"/>
            <a:r>
              <a:rPr lang="en-GB"/>
              <a:t>UX-designer</a:t>
            </a:r>
          </a:p>
          <a:p>
            <a:pPr lvl="1"/>
            <a:r>
              <a:rPr lang="en-GB"/>
              <a:t>Utvikler</a:t>
            </a:r>
          </a:p>
          <a:p>
            <a:pPr lvl="1"/>
            <a:r>
              <a:rPr lang="en-GB"/>
              <a:t>Nettredaktør</a:t>
            </a:r>
          </a:p>
          <a:p>
            <a:r>
              <a:rPr lang="en-NO"/>
              <a:t>Betatestet og feilrettet/justert </a:t>
            </a:r>
            <a:r>
              <a:rPr lang="en-GB"/>
              <a:t>i september og oktober</a:t>
            </a:r>
          </a:p>
          <a:p>
            <a:r>
              <a:rPr lang="en-GB"/>
              <a:t>Lansert i slutten oktober 2021</a:t>
            </a: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40</a:t>
            </a:fld>
            <a:endParaRPr lang="en-US" dirty="0"/>
          </a:p>
        </p:txBody>
      </p:sp>
    </p:spTree>
    <p:extLst>
      <p:ext uri="{BB962C8B-B14F-4D97-AF65-F5344CB8AC3E}">
        <p14:creationId xmlns:p14="http://schemas.microsoft.com/office/powerpoint/2010/main" val="396923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p:txBody>
          <a:bodyPr/>
          <a:lstStyle/>
          <a:p>
            <a:r>
              <a:rPr lang="en-NO"/>
              <a:t>Ressursbruk </a:t>
            </a:r>
            <a:r>
              <a:rPr lang="en-GB"/>
              <a:t>i </a:t>
            </a:r>
            <a:r>
              <a:rPr lang="en-NO"/>
              <a:t>prosjektperioden mars – oktober 2021</a:t>
            </a:r>
            <a:br>
              <a:rPr lang="en-NO"/>
            </a:br>
            <a:endParaRPr lang="en-NO"/>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en-NO"/>
              <a:t>0,5 årsverk utvikling</a:t>
            </a:r>
          </a:p>
          <a:p>
            <a:r>
              <a:rPr lang="en-NO"/>
              <a:t>0,3 årsverk UX-design</a:t>
            </a:r>
          </a:p>
          <a:p>
            <a:r>
              <a:rPr lang="en-NO"/>
              <a:t>0,3 årsverk prosessledelse/testing</a:t>
            </a:r>
          </a:p>
          <a:p>
            <a:r>
              <a:rPr lang="en-NO"/>
              <a:t>0,1 årsverk forankring og kommunikasjon</a:t>
            </a:r>
          </a:p>
          <a:p>
            <a:pPr lvl="1"/>
            <a:endParaRPr lang="en-NO"/>
          </a:p>
          <a:p>
            <a:pPr marL="0" indent="0">
              <a:buNone/>
            </a:pPr>
            <a:r>
              <a:rPr lang="en-NO"/>
              <a:t>Totalt 1,2 årsverk som oss er ca. 1.2 millioner kr</a:t>
            </a:r>
          </a:p>
          <a:p>
            <a:pPr marL="0" indent="0">
              <a:buNone/>
            </a:pP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41</a:t>
            </a:fld>
            <a:endParaRPr lang="en-US" dirty="0"/>
          </a:p>
        </p:txBody>
      </p:sp>
    </p:spTree>
    <p:extLst>
      <p:ext uri="{BB962C8B-B14F-4D97-AF65-F5344CB8AC3E}">
        <p14:creationId xmlns:p14="http://schemas.microsoft.com/office/powerpoint/2010/main" val="95894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a:xfrm>
            <a:off x="392868" y="161944"/>
            <a:ext cx="11431664" cy="754068"/>
          </a:xfrm>
        </p:spPr>
        <p:txBody>
          <a:bodyPr/>
          <a:lstStyle/>
          <a:p>
            <a:r>
              <a:rPr lang="en-NO"/>
              <a:t>Samarbeidet i praksis </a:t>
            </a:r>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nb-NO" dirty="0"/>
              <a:t>To årlige heldagssamlinger i Oslo</a:t>
            </a:r>
          </a:p>
          <a:p>
            <a:pPr lvl="1"/>
            <a:r>
              <a:rPr lang="nb-NO" dirty="0"/>
              <a:t>Fysisk møte</a:t>
            </a:r>
          </a:p>
          <a:p>
            <a:pPr lvl="1"/>
            <a:r>
              <a:rPr lang="nb-NO" dirty="0"/>
              <a:t>2-3 deltagere fra hver institusjon, gjerne nettredaktør, kommunikasjonssjef og en fra IT</a:t>
            </a:r>
          </a:p>
          <a:p>
            <a:r>
              <a:rPr lang="nb-NO" dirty="0"/>
              <a:t>Møte mellom nettredaktører hver 6. uke hele året</a:t>
            </a:r>
          </a:p>
          <a:p>
            <a:pPr lvl="1"/>
            <a:r>
              <a:rPr lang="nb-NO" dirty="0"/>
              <a:t>Digitalt møte</a:t>
            </a:r>
          </a:p>
          <a:p>
            <a:r>
              <a:rPr lang="nb-NO" dirty="0"/>
              <a:t>På samlingene blir vi enige om felles spleiseprosjekter hvor kostnader fordeles</a:t>
            </a:r>
          </a:p>
          <a:p>
            <a:pPr lvl="1"/>
            <a:r>
              <a:rPr lang="nb-NO" dirty="0"/>
              <a:t>30% likt på hver institusjon</a:t>
            </a:r>
          </a:p>
          <a:p>
            <a:pPr lvl="1"/>
            <a:r>
              <a:rPr lang="nb-NO" dirty="0"/>
              <a:t>70% basert på antall studenter/ansatte ved institusjonen</a:t>
            </a:r>
            <a:endParaRPr lang="en-GB" dirty="0"/>
          </a:p>
          <a:p>
            <a:pPr marL="0" indent="0">
              <a:buNone/>
            </a:pP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42</a:t>
            </a:fld>
            <a:endParaRPr lang="en-US" dirty="0"/>
          </a:p>
        </p:txBody>
      </p:sp>
    </p:spTree>
    <p:extLst>
      <p:ext uri="{BB962C8B-B14F-4D97-AF65-F5344CB8AC3E}">
        <p14:creationId xmlns:p14="http://schemas.microsoft.com/office/powerpoint/2010/main" val="165474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a:t>Prinsipper for utvikling generelt</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43</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342900" indent="-342900">
              <a:buFont typeface="Arial" panose="020B0604020202020204" pitchFamily="34" charset="0"/>
              <a:buChar char="•"/>
            </a:pPr>
            <a:r>
              <a:rPr lang="nb-NO" sz="2400" dirty="0"/>
              <a:t>Nye høgskoler/universiteter som ønsker å ta i bruk </a:t>
            </a:r>
            <a:r>
              <a:rPr lang="nb-NO" sz="2400" dirty="0" err="1"/>
              <a:t>Vortex</a:t>
            </a:r>
            <a:r>
              <a:rPr lang="nb-NO" sz="2400" dirty="0"/>
              <a:t>, skal tilstrebe å bruke etablerte fellesløsninger så langt som mulig</a:t>
            </a:r>
          </a:p>
          <a:p>
            <a:pPr marL="342900" indent="-342900">
              <a:buFont typeface="Arial" panose="020B0604020202020204" pitchFamily="34" charset="0"/>
              <a:buChar char="•"/>
            </a:pPr>
            <a:r>
              <a:rPr lang="nb-NO" sz="2400" dirty="0"/>
              <a:t>Målet er å designe og utvikle </a:t>
            </a:r>
            <a:r>
              <a:rPr lang="nb-NO" sz="2400" b="1" dirty="0"/>
              <a:t>minst mulig skreddersøm </a:t>
            </a:r>
            <a:r>
              <a:rPr lang="nb-NO" sz="2400" dirty="0"/>
              <a:t>på områder hvor det allerede finnes velutviklede fellesløsninger</a:t>
            </a:r>
          </a:p>
          <a:p>
            <a:pPr marL="342900" indent="-342900">
              <a:buFont typeface="Arial" panose="020B0604020202020204" pitchFamily="34" charset="0"/>
              <a:buChar char="•"/>
            </a:pPr>
            <a:r>
              <a:rPr lang="nb-NO" sz="2400" dirty="0"/>
              <a:t>Hvis en eksisterende bruker av </a:t>
            </a:r>
            <a:r>
              <a:rPr lang="nb-NO" sz="2400" dirty="0" err="1"/>
              <a:t>Vortex</a:t>
            </a:r>
            <a:r>
              <a:rPr lang="nb-NO" sz="2400" dirty="0"/>
              <a:t> ønsker å utvikle noe nytt (estimert til over fem dagsverk), så skal behovet først luftes med de andre nettredaktørene på et av de faste møtene før det spilles inn som et oppdrag til IT-avdelingen, i håp om at det kan bli en spleis og potensielt en ny fellesløsning. </a:t>
            </a:r>
          </a:p>
        </p:txBody>
      </p:sp>
    </p:spTree>
    <p:extLst>
      <p:ext uri="{BB962C8B-B14F-4D97-AF65-F5344CB8AC3E}">
        <p14:creationId xmlns:p14="http://schemas.microsoft.com/office/powerpoint/2010/main" val="486696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a:xfrm>
            <a:off x="380168" y="301875"/>
            <a:ext cx="11431664" cy="754068"/>
          </a:xfrm>
        </p:spPr>
        <p:txBody>
          <a:bodyPr/>
          <a:lstStyle/>
          <a:p>
            <a:r>
              <a:rPr lang="nb-NO"/>
              <a:t>Hvem bestemmer hva?</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44</a:t>
            </a:fld>
            <a:endParaRPr lang="en-US" dirty="0"/>
          </a:p>
        </p:txBody>
      </p:sp>
      <p:graphicFrame>
        <p:nvGraphicFramePr>
          <p:cNvPr id="8" name="Content Placeholder 7">
            <a:extLst>
              <a:ext uri="{FF2B5EF4-FFF2-40B4-BE49-F238E27FC236}">
                <a16:creationId xmlns:a16="http://schemas.microsoft.com/office/drawing/2014/main" id="{28C4C383-227D-750A-F324-145B35EB380B}"/>
              </a:ext>
            </a:extLst>
          </p:cNvPr>
          <p:cNvGraphicFramePr>
            <a:graphicFrameLocks noGrp="1"/>
          </p:cNvGraphicFramePr>
          <p:nvPr>
            <p:ph sz="quarter" idx="28"/>
          </p:nvPr>
        </p:nvGraphicFramePr>
        <p:xfrm>
          <a:off x="379413" y="1179512"/>
          <a:ext cx="11181968" cy="3125990"/>
        </p:xfrm>
        <a:graphic>
          <a:graphicData uri="http://schemas.openxmlformats.org/drawingml/2006/table">
            <a:tbl>
              <a:tblPr firstRow="1" bandRow="1">
                <a:tableStyleId>{7E9639D4-E3E2-4D34-9284-5A2195B3D0D7}</a:tableStyleId>
              </a:tblPr>
              <a:tblGrid>
                <a:gridCol w="4907290">
                  <a:extLst>
                    <a:ext uri="{9D8B030D-6E8A-4147-A177-3AD203B41FA5}">
                      <a16:colId xmlns:a16="http://schemas.microsoft.com/office/drawing/2014/main" val="1569084367"/>
                    </a:ext>
                  </a:extLst>
                </a:gridCol>
                <a:gridCol w="2154621">
                  <a:extLst>
                    <a:ext uri="{9D8B030D-6E8A-4147-A177-3AD203B41FA5}">
                      <a16:colId xmlns:a16="http://schemas.microsoft.com/office/drawing/2014/main" val="2408678348"/>
                    </a:ext>
                  </a:extLst>
                </a:gridCol>
                <a:gridCol w="2627586">
                  <a:extLst>
                    <a:ext uri="{9D8B030D-6E8A-4147-A177-3AD203B41FA5}">
                      <a16:colId xmlns:a16="http://schemas.microsoft.com/office/drawing/2014/main" val="648003656"/>
                    </a:ext>
                  </a:extLst>
                </a:gridCol>
                <a:gridCol w="1492471">
                  <a:extLst>
                    <a:ext uri="{9D8B030D-6E8A-4147-A177-3AD203B41FA5}">
                      <a16:colId xmlns:a16="http://schemas.microsoft.com/office/drawing/2014/main" val="913438730"/>
                    </a:ext>
                  </a:extLst>
                </a:gridCol>
              </a:tblGrid>
              <a:tr h="376019">
                <a:tc>
                  <a:txBody>
                    <a:bodyPr/>
                    <a:lstStyle/>
                    <a:p>
                      <a:r>
                        <a:rPr lang="nb-NO"/>
                        <a:t>Del av løsning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Eier av nettsted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Samarbeidspartnere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IT UiO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549111"/>
                  </a:ext>
                </a:extLst>
              </a:tr>
              <a:tr h="392853">
                <a:tc>
                  <a:txBody>
                    <a:bodyPr/>
                    <a:lstStyle/>
                    <a:p>
                      <a:r>
                        <a:rPr lang="nb-NO"/>
                        <a:t>Skreddersøm design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642034"/>
                  </a:ext>
                </a:extLst>
              </a:tr>
              <a:tr h="392853">
                <a:tc>
                  <a:txBody>
                    <a:bodyPr/>
                    <a:lstStyle/>
                    <a:p>
                      <a:r>
                        <a:rPr lang="nb-NO" dirty="0"/>
                        <a:t>Designrammeverk (</a:t>
                      </a:r>
                      <a:r>
                        <a:rPr lang="nb-NO" dirty="0" err="1"/>
                        <a:t>X</a:t>
                      </a:r>
                      <a:r>
                        <a:rPr lang="nb-NO" dirty="0"/>
                        <a:t>, UiO2)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531609"/>
                  </a:ext>
                </a:extLst>
              </a:tr>
              <a:tr h="392853">
                <a:tc>
                  <a:txBody>
                    <a:bodyPr/>
                    <a:lstStyle/>
                    <a:p>
                      <a:r>
                        <a:rPr lang="nb-NO"/>
                        <a:t>Skreddersøm maler/komponenter/listinger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2213732"/>
                  </a:ext>
                </a:extLst>
              </a:tr>
              <a:tr h="392853">
                <a:tc>
                  <a:txBody>
                    <a:bodyPr/>
                    <a:lstStyle/>
                    <a:p>
                      <a:r>
                        <a:rPr lang="nb-NO"/>
                        <a:t>Fellesløsninger maler/komponenter/listinger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536859"/>
                  </a:ext>
                </a:extLst>
              </a:tr>
              <a:tr h="392853">
                <a:tc>
                  <a:txBody>
                    <a:bodyPr/>
                    <a:lstStyle/>
                    <a:p>
                      <a:r>
                        <a:rPr lang="nb-NO"/>
                        <a:t>Standardmaler (artikkel/arrangement/forside)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I,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674829"/>
                  </a:ext>
                </a:extLst>
              </a:tr>
              <a:tr h="392853">
                <a:tc>
                  <a:txBody>
                    <a:bodyPr/>
                    <a:lstStyle/>
                    <a:p>
                      <a:r>
                        <a:rPr lang="nb-NO"/>
                        <a:t>Standard integrasjoner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4481492"/>
                  </a:ext>
                </a:extLst>
              </a:tr>
              <a:tr h="392853">
                <a:tc>
                  <a:txBody>
                    <a:bodyPr/>
                    <a:lstStyle/>
                    <a:p>
                      <a:r>
                        <a:rPr lang="nb-NO"/>
                        <a:t>Standard Vortex (grunnfunksjonalitet CMS)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4531603"/>
                  </a:ext>
                </a:extLst>
              </a:tr>
            </a:tbl>
          </a:graphicData>
        </a:graphic>
      </p:graphicFrame>
      <p:grpSp>
        <p:nvGrpSpPr>
          <p:cNvPr id="14" name="Group 13">
            <a:extLst>
              <a:ext uri="{FF2B5EF4-FFF2-40B4-BE49-F238E27FC236}">
                <a16:creationId xmlns:a16="http://schemas.microsoft.com/office/drawing/2014/main" id="{7B034EAE-98D9-05F9-19C7-5616C2F488B8}"/>
              </a:ext>
            </a:extLst>
          </p:cNvPr>
          <p:cNvGrpSpPr/>
          <p:nvPr/>
        </p:nvGrpSpPr>
        <p:grpSpPr>
          <a:xfrm>
            <a:off x="5501343" y="4889387"/>
            <a:ext cx="6703423" cy="2168034"/>
            <a:chOff x="3985216" y="4689966"/>
            <a:chExt cx="6703423" cy="2168034"/>
          </a:xfrm>
        </p:grpSpPr>
        <p:sp>
          <p:nvSpPr>
            <p:cNvPr id="9" name="Content Placeholder 2">
              <a:extLst>
                <a:ext uri="{FF2B5EF4-FFF2-40B4-BE49-F238E27FC236}">
                  <a16:creationId xmlns:a16="http://schemas.microsoft.com/office/drawing/2014/main" id="{AE00820E-AD13-D658-374B-5E71C9BD959A}"/>
                </a:ext>
              </a:extLst>
            </p:cNvPr>
            <p:cNvSpPr txBox="1">
              <a:spLocks/>
            </p:cNvSpPr>
            <p:nvPr/>
          </p:nvSpPr>
          <p:spPr>
            <a:xfrm>
              <a:off x="3985216" y="4689966"/>
              <a:ext cx="2226398" cy="2168034"/>
            </a:xfrm>
            <a:prstGeom prst="rect">
              <a:avLst/>
            </a:prstGeom>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15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b="1" dirty="0" err="1">
                  <a:solidFill>
                    <a:srgbClr val="000000"/>
                  </a:solidFill>
                  <a:effectLst/>
                </a:rPr>
                <a:t>Forklaring</a:t>
              </a:r>
              <a:r>
                <a:rPr lang="en-GB" sz="1200" b="1" dirty="0">
                  <a:solidFill>
                    <a:srgbClr val="000000"/>
                  </a:solidFill>
                  <a:effectLst/>
                </a:rPr>
                <a:t> </a:t>
              </a:r>
              <a:r>
                <a:rPr lang="en-GB" sz="1200" b="1" dirty="0" err="1">
                  <a:solidFill>
                    <a:srgbClr val="000000"/>
                  </a:solidFill>
                  <a:effectLst/>
                </a:rPr>
                <a:t>på</a:t>
              </a:r>
              <a:r>
                <a:rPr lang="en-GB" sz="1200" b="1" dirty="0">
                  <a:solidFill>
                    <a:srgbClr val="000000"/>
                  </a:solidFill>
                  <a:effectLst/>
                </a:rPr>
                <a:t> </a:t>
              </a:r>
              <a:r>
                <a:rPr lang="en-GB" sz="1200" b="1" dirty="0" err="1">
                  <a:solidFill>
                    <a:srgbClr val="000000"/>
                  </a:solidFill>
                  <a:effectLst/>
                </a:rPr>
                <a:t>bokstavene</a:t>
              </a:r>
              <a:endParaRPr lang="en-GB" sz="1200" b="1" dirty="0">
                <a:solidFill>
                  <a:srgbClr val="000000"/>
                </a:solidFill>
                <a:effectLst/>
              </a:endParaRPr>
            </a:p>
            <a:p>
              <a:r>
                <a:rPr lang="en-GB" sz="1200" dirty="0">
                  <a:solidFill>
                    <a:srgbClr val="000000"/>
                  </a:solidFill>
                  <a:effectLst/>
                </a:rPr>
                <a:t>B – </a:t>
              </a:r>
              <a:r>
                <a:rPr lang="en-GB" sz="1200" dirty="0" err="1">
                  <a:solidFill>
                    <a:srgbClr val="000000"/>
                  </a:solidFill>
                  <a:effectLst/>
                </a:rPr>
                <a:t>beslutningsansvar</a:t>
              </a:r>
              <a:endParaRPr lang="en-GB" sz="1200" dirty="0">
                <a:solidFill>
                  <a:srgbClr val="000000"/>
                </a:solidFill>
                <a:effectLst/>
              </a:endParaRPr>
            </a:p>
            <a:p>
              <a:r>
                <a:rPr lang="en-GB" sz="1200" dirty="0">
                  <a:solidFill>
                    <a:srgbClr val="000000"/>
                  </a:solidFill>
                  <a:effectLst/>
                </a:rPr>
                <a:t>b – </a:t>
              </a:r>
              <a:r>
                <a:rPr lang="en-GB" sz="1200" dirty="0" err="1">
                  <a:solidFill>
                    <a:srgbClr val="000000"/>
                  </a:solidFill>
                  <a:effectLst/>
                </a:rPr>
                <a:t>delbeslutningsansvar</a:t>
              </a:r>
              <a:r>
                <a:rPr lang="en-GB" sz="1200" dirty="0">
                  <a:solidFill>
                    <a:srgbClr val="000000"/>
                  </a:solidFill>
                  <a:effectLst/>
                </a:rPr>
                <a:t> </a:t>
              </a:r>
            </a:p>
            <a:p>
              <a:r>
                <a:rPr lang="en-GB" sz="1200" dirty="0">
                  <a:solidFill>
                    <a:srgbClr val="000000"/>
                  </a:solidFill>
                  <a:effectLst/>
                </a:rPr>
                <a:t>A – </a:t>
              </a:r>
              <a:r>
                <a:rPr lang="en-GB" sz="1200" dirty="0" err="1">
                  <a:solidFill>
                    <a:srgbClr val="000000"/>
                  </a:solidFill>
                  <a:effectLst/>
                </a:rPr>
                <a:t>hovedansvar</a:t>
              </a:r>
              <a:r>
                <a:rPr lang="en-GB" sz="1200" dirty="0">
                  <a:solidFill>
                    <a:srgbClr val="000000"/>
                  </a:solidFill>
                  <a:effectLst/>
                </a:rPr>
                <a:t> for </a:t>
              </a:r>
              <a:r>
                <a:rPr lang="en-GB" sz="1200" dirty="0" err="1">
                  <a:solidFill>
                    <a:srgbClr val="000000"/>
                  </a:solidFill>
                  <a:effectLst/>
                </a:rPr>
                <a:t>framdrift</a:t>
              </a:r>
              <a:r>
                <a:rPr lang="en-GB" sz="1200" dirty="0">
                  <a:solidFill>
                    <a:srgbClr val="000000"/>
                  </a:solidFill>
                  <a:effectLst/>
                </a:rPr>
                <a:t> </a:t>
              </a:r>
            </a:p>
            <a:p>
              <a:endParaRPr lang="en-GB" sz="1200" dirty="0">
                <a:solidFill>
                  <a:srgbClr val="000000"/>
                </a:solidFill>
                <a:effectLst/>
              </a:endParaRPr>
            </a:p>
          </p:txBody>
        </p:sp>
        <p:sp>
          <p:nvSpPr>
            <p:cNvPr id="11" name="Content Placeholder 2">
              <a:extLst>
                <a:ext uri="{FF2B5EF4-FFF2-40B4-BE49-F238E27FC236}">
                  <a16:creationId xmlns:a16="http://schemas.microsoft.com/office/drawing/2014/main" id="{1030F024-A8A1-674A-7D5F-C1E2CC357706}"/>
                </a:ext>
              </a:extLst>
            </p:cNvPr>
            <p:cNvSpPr txBox="1">
              <a:spLocks/>
            </p:cNvSpPr>
            <p:nvPr/>
          </p:nvSpPr>
          <p:spPr>
            <a:xfrm>
              <a:off x="8703979" y="5030383"/>
              <a:ext cx="1984660" cy="1307355"/>
            </a:xfrm>
            <a:prstGeom prst="rect">
              <a:avLst/>
            </a:prstGeom>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15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rgbClr val="000000"/>
                  </a:solidFill>
                  <a:effectLst/>
                </a:rPr>
                <a:t>R </a:t>
              </a:r>
              <a:r>
                <a:rPr lang="en-GB" sz="1200"/>
                <a:t>– </a:t>
              </a:r>
              <a:r>
                <a:rPr lang="en-GB" sz="1200">
                  <a:solidFill>
                    <a:srgbClr val="000000"/>
                  </a:solidFill>
                  <a:effectLst/>
                </a:rPr>
                <a:t>skal rådspørres</a:t>
              </a:r>
            </a:p>
            <a:p>
              <a:r>
                <a:rPr lang="en-GB" sz="1200"/>
                <a:t>r – kan rådspørres</a:t>
              </a:r>
            </a:p>
            <a:p>
              <a:r>
                <a:rPr lang="en-GB" sz="1200"/>
                <a:t>I – skal informeres</a:t>
              </a:r>
            </a:p>
          </p:txBody>
        </p:sp>
        <p:sp>
          <p:nvSpPr>
            <p:cNvPr id="13" name="Content Placeholder 2">
              <a:extLst>
                <a:ext uri="{FF2B5EF4-FFF2-40B4-BE49-F238E27FC236}">
                  <a16:creationId xmlns:a16="http://schemas.microsoft.com/office/drawing/2014/main" id="{5456225B-FD43-DAE4-D5C4-1DA27860B2B2}"/>
                </a:ext>
              </a:extLst>
            </p:cNvPr>
            <p:cNvSpPr txBox="1">
              <a:spLocks/>
            </p:cNvSpPr>
            <p:nvPr/>
          </p:nvSpPr>
          <p:spPr>
            <a:xfrm>
              <a:off x="6369262" y="5030383"/>
              <a:ext cx="2226398" cy="1158604"/>
            </a:xfrm>
            <a:prstGeom prst="rect">
              <a:avLst/>
            </a:prstGeom>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15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rgbClr val="000000"/>
                  </a:solidFill>
                  <a:effectLst/>
                </a:rPr>
                <a:t>a – delansvar for framdrift</a:t>
              </a:r>
            </a:p>
            <a:p>
              <a:r>
                <a:rPr lang="en-GB" sz="1200">
                  <a:solidFill>
                    <a:srgbClr val="000000"/>
                  </a:solidFill>
                  <a:effectLst/>
                </a:rPr>
                <a:t>U – Hovedansvar for utføring</a:t>
              </a:r>
            </a:p>
            <a:p>
              <a:r>
                <a:rPr lang="en-GB" sz="1200">
                  <a:solidFill>
                    <a:srgbClr val="000000"/>
                  </a:solidFill>
                  <a:effectLst/>
                </a:rPr>
                <a:t>u – delansvar for utføring</a:t>
              </a:r>
            </a:p>
            <a:p>
              <a:endParaRPr lang="en-GB" sz="1200">
                <a:solidFill>
                  <a:srgbClr val="000000"/>
                </a:solidFill>
                <a:effectLst/>
              </a:endParaRPr>
            </a:p>
          </p:txBody>
        </p:sp>
      </p:grpSp>
    </p:spTree>
    <p:extLst>
      <p:ext uri="{BB962C8B-B14F-4D97-AF65-F5344CB8AC3E}">
        <p14:creationId xmlns:p14="http://schemas.microsoft.com/office/powerpoint/2010/main" val="556159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E2F2-C102-45B4-5DAA-364F667C9749}"/>
              </a:ext>
            </a:extLst>
          </p:cNvPr>
          <p:cNvSpPr>
            <a:spLocks noGrp="1"/>
          </p:cNvSpPr>
          <p:nvPr>
            <p:ph type="title"/>
          </p:nvPr>
        </p:nvSpPr>
        <p:spPr/>
        <p:txBody>
          <a:bodyPr/>
          <a:lstStyle/>
          <a:p>
            <a:r>
              <a:rPr lang="nb-NO" dirty="0"/>
              <a:t>Utdyping av stor B for IT-avdelingen </a:t>
            </a:r>
          </a:p>
        </p:txBody>
      </p:sp>
      <p:sp>
        <p:nvSpPr>
          <p:cNvPr id="4" name="Footer Placeholder 3">
            <a:extLst>
              <a:ext uri="{FF2B5EF4-FFF2-40B4-BE49-F238E27FC236}">
                <a16:creationId xmlns:a16="http://schemas.microsoft.com/office/drawing/2014/main" id="{69B25E22-8464-90FA-FD7E-10ABBB02D7DF}"/>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CDE2C122-C38F-E2E7-1439-A4915D8C26F5}"/>
              </a:ext>
            </a:extLst>
          </p:cNvPr>
          <p:cNvSpPr>
            <a:spLocks noGrp="1"/>
          </p:cNvSpPr>
          <p:nvPr>
            <p:ph type="sldNum" sz="quarter" idx="12"/>
          </p:nvPr>
        </p:nvSpPr>
        <p:spPr/>
        <p:txBody>
          <a:bodyPr/>
          <a:lstStyle/>
          <a:p>
            <a:r>
              <a:rPr lang="en-US"/>
              <a:t>Side </a:t>
            </a:r>
            <a:fld id="{5251F420-7306-4E7C-A79E-F31A38F7D392}" type="slidenum">
              <a:rPr lang="en-US" smtClean="0"/>
              <a:pPr/>
              <a:t>45</a:t>
            </a:fld>
            <a:endParaRPr lang="en-US" dirty="0"/>
          </a:p>
        </p:txBody>
      </p:sp>
      <p:sp>
        <p:nvSpPr>
          <p:cNvPr id="6" name="TextBox 5">
            <a:extLst>
              <a:ext uri="{FF2B5EF4-FFF2-40B4-BE49-F238E27FC236}">
                <a16:creationId xmlns:a16="http://schemas.microsoft.com/office/drawing/2014/main" id="{C003384F-8EEC-99C8-685C-F4A8CC6BEC56}"/>
              </a:ext>
            </a:extLst>
          </p:cNvPr>
          <p:cNvSpPr txBox="1"/>
          <p:nvPr/>
        </p:nvSpPr>
        <p:spPr>
          <a:xfrm>
            <a:off x="1156137" y="1305340"/>
            <a:ext cx="9643043" cy="3693319"/>
          </a:xfrm>
          <a:prstGeom prst="rect">
            <a:avLst/>
          </a:prstGeom>
          <a:noFill/>
        </p:spPr>
        <p:txBody>
          <a:bodyPr wrap="square" rtlCol="0">
            <a:spAutoFit/>
          </a:bodyPr>
          <a:lstStyle/>
          <a:p>
            <a:r>
              <a:rPr lang="nb-NO" sz="1800" dirty="0"/>
              <a:t>Stor B er noe vi som leverandør er nødt til å ha med tanke på at vi skal levere løsningen.</a:t>
            </a:r>
          </a:p>
          <a:p>
            <a:endParaRPr lang="nb-NO" sz="1800" dirty="0"/>
          </a:p>
          <a:p>
            <a:r>
              <a:rPr lang="nb-NO" sz="1800" dirty="0"/>
              <a:t>Et samarbeid kan ikke pålegge oss å levere noe vi ikke </a:t>
            </a:r>
            <a:r>
              <a:rPr lang="nb-NO" sz="1800" i="1" dirty="0"/>
              <a:t>kan klare å levere</a:t>
            </a:r>
            <a:r>
              <a:rPr lang="nb-NO" sz="1800" dirty="0"/>
              <a:t>, eller be om en løsning som gjør det nødvendig å levere på en måte som ikke er bærekraftig </a:t>
            </a:r>
            <a:r>
              <a:rPr lang="nb-NO" sz="1800" dirty="0" err="1"/>
              <a:t>mtp</a:t>
            </a:r>
            <a:r>
              <a:rPr lang="nb-NO" sz="1800" dirty="0"/>
              <a:t>. drift og utover tilgjengelig tid eller budsjett. </a:t>
            </a:r>
          </a:p>
          <a:p>
            <a:endParaRPr lang="nb-NO" sz="1800" dirty="0"/>
          </a:p>
          <a:p>
            <a:r>
              <a:rPr lang="nb-NO" sz="1800" dirty="0"/>
              <a:t>I tilfeller der samarbeidspartnere er satt opp med liten b, betyr det at de har stor påvirkning på beslutninger som tas på den aktuelle delen av løsningen. </a:t>
            </a:r>
          </a:p>
          <a:p>
            <a:endParaRPr lang="nb-NO" sz="1800" dirty="0"/>
          </a:p>
          <a:p>
            <a:r>
              <a:rPr lang="nb-NO" sz="1800" dirty="0"/>
              <a:t>For eksempel vil den lille b-en innen «Fellesløsninger» bety at samarbeidspartnerne bestemmer hvilken del av løsningen som skal fokuseres på og forbedres, mens IT-avdelingen har stor B for å kunne være sikre på at vi kan levere det som ønskes forbedret innenfor tilgjengelig budsjett og på en hensiktsmessig måte </a:t>
            </a:r>
            <a:r>
              <a:rPr lang="nb-NO" sz="1800" dirty="0" err="1"/>
              <a:t>mtp</a:t>
            </a:r>
            <a:r>
              <a:rPr lang="nb-NO" sz="1800" dirty="0"/>
              <a:t>. videre drift og forvaltning. </a:t>
            </a:r>
          </a:p>
        </p:txBody>
      </p:sp>
    </p:spTree>
    <p:extLst>
      <p:ext uri="{BB962C8B-B14F-4D97-AF65-F5344CB8AC3E}">
        <p14:creationId xmlns:p14="http://schemas.microsoft.com/office/powerpoint/2010/main" val="2193701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a:xfrm>
            <a:off x="380168" y="301875"/>
            <a:ext cx="11431664" cy="754068"/>
          </a:xfrm>
        </p:spPr>
        <p:txBody>
          <a:bodyPr/>
          <a:lstStyle/>
          <a:p>
            <a:r>
              <a:rPr lang="nb-NO"/>
              <a:t>Oversikt over fellesløsninger</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46</a:t>
            </a:fld>
            <a:endParaRPr lang="en-US" dirty="0"/>
          </a:p>
        </p:txBody>
      </p:sp>
      <p:graphicFrame>
        <p:nvGraphicFramePr>
          <p:cNvPr id="8" name="Content Placeholder 7">
            <a:extLst>
              <a:ext uri="{FF2B5EF4-FFF2-40B4-BE49-F238E27FC236}">
                <a16:creationId xmlns:a16="http://schemas.microsoft.com/office/drawing/2014/main" id="{28C4C383-227D-750A-F324-145B35EB380B}"/>
              </a:ext>
            </a:extLst>
          </p:cNvPr>
          <p:cNvGraphicFramePr>
            <a:graphicFrameLocks noGrp="1"/>
          </p:cNvGraphicFramePr>
          <p:nvPr>
            <p:ph sz="quarter" idx="28"/>
            <p:extLst>
              <p:ext uri="{D42A27DB-BD31-4B8C-83A1-F6EECF244321}">
                <p14:modId xmlns:p14="http://schemas.microsoft.com/office/powerpoint/2010/main" val="2150988673"/>
              </p:ext>
            </p:extLst>
          </p:nvPr>
        </p:nvGraphicFramePr>
        <p:xfrm>
          <a:off x="380168" y="1144653"/>
          <a:ext cx="11359197" cy="3125990"/>
        </p:xfrm>
        <a:graphic>
          <a:graphicData uri="http://schemas.openxmlformats.org/drawingml/2006/table">
            <a:tbl>
              <a:tblPr firstRow="1" bandRow="1">
                <a:tableStyleId>{7E9639D4-E3E2-4D34-9284-5A2195B3D0D7}</a:tableStyleId>
              </a:tblPr>
              <a:tblGrid>
                <a:gridCol w="6418580">
                  <a:extLst>
                    <a:ext uri="{9D8B030D-6E8A-4147-A177-3AD203B41FA5}">
                      <a16:colId xmlns:a16="http://schemas.microsoft.com/office/drawing/2014/main" val="1569084367"/>
                    </a:ext>
                  </a:extLst>
                </a:gridCol>
                <a:gridCol w="4940617">
                  <a:extLst>
                    <a:ext uri="{9D8B030D-6E8A-4147-A177-3AD203B41FA5}">
                      <a16:colId xmlns:a16="http://schemas.microsoft.com/office/drawing/2014/main" val="2408678348"/>
                    </a:ext>
                  </a:extLst>
                </a:gridCol>
              </a:tblGrid>
              <a:tr h="376019">
                <a:tc>
                  <a:txBody>
                    <a:bodyPr/>
                    <a:lstStyle/>
                    <a:p>
                      <a:r>
                        <a:rPr lang="nb-NO" dirty="0"/>
                        <a:t>Løsning/mal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Hvem benytter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549111"/>
                  </a:ext>
                </a:extLst>
              </a:tr>
              <a:tr h="392853">
                <a:tc>
                  <a:txBody>
                    <a:bodyPr/>
                    <a:lstStyle/>
                    <a:p>
                      <a:r>
                        <a:rPr lang="nb-NO"/>
                        <a:t>Studieprogram (med FS-integrasjon)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err="1"/>
                        <a:t>HiØ</a:t>
                      </a:r>
                      <a:r>
                        <a:rPr lang="nb-NO" dirty="0"/>
                        <a:t>, </a:t>
                      </a:r>
                      <a:r>
                        <a:rPr lang="nb-NO" dirty="0" err="1"/>
                        <a:t>HiM</a:t>
                      </a:r>
                      <a:r>
                        <a:rPr lang="nb-NO" dirty="0"/>
                        <a:t>, NIH, </a:t>
                      </a:r>
                      <a:r>
                        <a:rPr lang="nb-NO" dirty="0" err="1"/>
                        <a:t>UiA</a:t>
                      </a:r>
                      <a:r>
                        <a:rPr lang="nb-NO" dirty="0"/>
                        <a:t>, UiO, AHO,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642034"/>
                  </a:ext>
                </a:extLst>
              </a:tr>
              <a:tr h="392853">
                <a:tc>
                  <a:txBody>
                    <a:bodyPr/>
                    <a:lstStyle/>
                    <a:p>
                      <a:r>
                        <a:rPr lang="nb-NO" dirty="0"/>
                        <a:t>Emnebeskrivelse (med FS-integrasjon)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dirty="0" err="1"/>
                        <a:t>HiØ</a:t>
                      </a:r>
                      <a:r>
                        <a:rPr lang="nb-NO" dirty="0"/>
                        <a:t>, </a:t>
                      </a:r>
                      <a:r>
                        <a:rPr lang="nb-NO" dirty="0" err="1"/>
                        <a:t>HiM</a:t>
                      </a:r>
                      <a:r>
                        <a:rPr lang="nb-NO" dirty="0"/>
                        <a:t>, NIH, </a:t>
                      </a:r>
                      <a:r>
                        <a:rPr lang="nb-NO" dirty="0" err="1"/>
                        <a:t>UiA</a:t>
                      </a:r>
                      <a:r>
                        <a:rPr lang="nb-NO" dirty="0"/>
                        <a:t>, AHO,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531609"/>
                  </a:ext>
                </a:extLst>
              </a:tr>
              <a:tr h="392853">
                <a:tc>
                  <a:txBody>
                    <a:bodyPr/>
                    <a:lstStyle/>
                    <a:p>
                      <a:r>
                        <a:rPr lang="nb-NO" dirty="0"/>
                        <a:t>Ny programvelger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err="1"/>
                        <a:t>UiA</a:t>
                      </a:r>
                      <a:r>
                        <a:rPr lang="nb-NO" dirty="0"/>
                        <a:t>, </a:t>
                      </a:r>
                      <a:r>
                        <a:rPr lang="nb-NO" dirty="0" err="1"/>
                        <a:t>HiØ</a:t>
                      </a:r>
                      <a:r>
                        <a:rPr lang="nb-NO" dirty="0"/>
                        <a:t>, </a:t>
                      </a:r>
                      <a:r>
                        <a:rPr lang="nb-NO" dirty="0" err="1"/>
                        <a:t>HiM</a:t>
                      </a:r>
                      <a:r>
                        <a:rPr lang="nb-NO"/>
                        <a:t>, UiO, PHS</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2213732"/>
                  </a:ext>
                </a:extLst>
              </a:tr>
              <a:tr h="392853">
                <a:tc>
                  <a:txBody>
                    <a:bodyPr/>
                    <a:lstStyle/>
                    <a:p>
                      <a:r>
                        <a:rPr lang="nb-NO" dirty="0"/>
                        <a:t>Utvekslingsavtale UH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HINN, </a:t>
                      </a:r>
                      <a:r>
                        <a:rPr lang="nb-NO" dirty="0" err="1"/>
                        <a:t>UiA</a:t>
                      </a:r>
                      <a:r>
                        <a:rPr lang="nb-NO" dirty="0"/>
                        <a:t>, AHO, PHS (NIH, </a:t>
                      </a:r>
                      <a:r>
                        <a:rPr lang="nb-NO" dirty="0" err="1"/>
                        <a:t>HiØ</a:t>
                      </a:r>
                      <a:r>
                        <a:rPr lang="nb-NO" dirty="0"/>
                        <a:t>, </a:t>
                      </a:r>
                      <a:r>
                        <a:rPr lang="nb-NO" dirty="0" err="1"/>
                        <a:t>HiM</a:t>
                      </a:r>
                      <a:r>
                        <a:rPr lang="nb-NO" dirty="0"/>
                        <a:t> ønsker)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536859"/>
                  </a:ext>
                </a:extLst>
              </a:tr>
              <a:tr h="392853">
                <a:tc>
                  <a:txBody>
                    <a:bodyPr/>
                    <a:lstStyle/>
                    <a:p>
                      <a:r>
                        <a:rPr lang="nb-NO" dirty="0"/>
                        <a:t>Personpresentasjon UH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NIH, </a:t>
                      </a:r>
                      <a:r>
                        <a:rPr lang="nb-NO" dirty="0" err="1"/>
                        <a:t>UiA</a:t>
                      </a:r>
                      <a:r>
                        <a:rPr lang="nb-NO" dirty="0"/>
                        <a:t>, AHO,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674829"/>
                  </a:ext>
                </a:extLst>
              </a:tr>
              <a:tr h="392853">
                <a:tc>
                  <a:txBody>
                    <a:bodyPr/>
                    <a:lstStyle/>
                    <a:p>
                      <a:r>
                        <a:rPr lang="nb-NO"/>
                        <a:t>Forskningsprosjekt?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UiO (ønsket av alle)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1962240"/>
                  </a:ext>
                </a:extLst>
              </a:tr>
              <a:tr h="392853">
                <a:tc>
                  <a:txBody>
                    <a:bodyPr/>
                    <a:lstStyle/>
                    <a:p>
                      <a:r>
                        <a:rPr lang="nb-NO" dirty="0"/>
                        <a:t>Avansert samtykkeløsning?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UiO, HINN, </a:t>
                      </a:r>
                      <a:r>
                        <a:rPr lang="nb-NO" dirty="0" err="1"/>
                        <a:t>HiØ</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207394"/>
                  </a:ext>
                </a:extLst>
              </a:tr>
            </a:tbl>
          </a:graphicData>
        </a:graphic>
      </p:graphicFrame>
    </p:spTree>
    <p:extLst>
      <p:ext uri="{BB962C8B-B14F-4D97-AF65-F5344CB8AC3E}">
        <p14:creationId xmlns:p14="http://schemas.microsoft.com/office/powerpoint/2010/main" val="30910907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dirty="0"/>
              <a:t>Prinsipper for å ta i bruk eller endre en fellesløsning</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47</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342900" indent="-342900">
              <a:buFont typeface="Arial" panose="020B0604020202020204" pitchFamily="34" charset="0"/>
              <a:buChar char="•"/>
            </a:pPr>
            <a:r>
              <a:rPr lang="nb-NO" sz="2400"/>
              <a:t>Hvis en høgskole/universitet ønsker å ta i bruk en eksisterende fellesløsning, så må de først få tillatelse av nåværende brukere av fellesløsningen</a:t>
            </a:r>
          </a:p>
          <a:p>
            <a:pPr marL="342900" indent="-342900">
              <a:buFont typeface="Arial" panose="020B0604020202020204" pitchFamily="34" charset="0"/>
              <a:buChar char="•"/>
            </a:pPr>
            <a:r>
              <a:rPr lang="nb-NO" sz="2400"/>
              <a:t>Nåværende brukere skal rådspørres om erfaringer med fellesløsningen av høgskolen/universitetet som skal bli ny bruker av fellesløsningen</a:t>
            </a:r>
          </a:p>
          <a:p>
            <a:pPr marL="342900" indent="-342900">
              <a:buFont typeface="Arial" panose="020B0604020202020204" pitchFamily="34" charset="0"/>
              <a:buChar char="•"/>
            </a:pPr>
            <a:r>
              <a:rPr lang="nb-NO" sz="2400"/>
              <a:t>Det skal tilstrebes å utbedre enkle og godt forståtte svakheter som påpekes fra dagens brukere av fellesløsningen som en del av arbeidet med å ta i bruk fellesløsningen for en ny bruker</a:t>
            </a:r>
          </a:p>
          <a:p>
            <a:pPr marL="342900" indent="-342900">
              <a:buFont typeface="Arial" panose="020B0604020202020204" pitchFamily="34" charset="0"/>
              <a:buChar char="•"/>
            </a:pPr>
            <a:r>
              <a:rPr lang="nb-NO" sz="2400"/>
              <a:t>Ved ønsker om endringer i en fellesløsning, skal alle nåværende brukere rådspørres og godkjenne endringen.</a:t>
            </a:r>
          </a:p>
          <a:p>
            <a:pPr marL="342900" indent="-342900">
              <a:buFont typeface="Arial" panose="020B0604020202020204" pitchFamily="34" charset="0"/>
              <a:buChar char="•"/>
            </a:pPr>
            <a:r>
              <a:rPr lang="nb-NO" sz="2400"/>
              <a:t>Brukere av fellesløsningen tilstreber å avklare slike forespørsler så raskt som mulig, senest inn 14 dager fra henvendelsen</a:t>
            </a:r>
          </a:p>
        </p:txBody>
      </p:sp>
    </p:spTree>
    <p:extLst>
      <p:ext uri="{BB962C8B-B14F-4D97-AF65-F5344CB8AC3E}">
        <p14:creationId xmlns:p14="http://schemas.microsoft.com/office/powerpoint/2010/main" val="1208518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dirty="0"/>
              <a:t>Organisering av arbeidet med fellesløsninger i 2025</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48</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342900" indent="-342900">
              <a:buFont typeface="Arial" panose="020B0604020202020204" pitchFamily="34" charset="0"/>
              <a:buChar char="•"/>
            </a:pPr>
            <a:r>
              <a:rPr lang="nb-NO" sz="2400" dirty="0"/>
              <a:t>Forslag til budsjett i 2025: </a:t>
            </a:r>
            <a:r>
              <a:rPr lang="nb-NO" sz="2400" b="1" dirty="0"/>
              <a:t>600 000 kr eks. moms</a:t>
            </a:r>
          </a:p>
          <a:p>
            <a:pPr marL="342900" indent="-342900">
              <a:buFont typeface="Arial" panose="020B0604020202020204" pitchFamily="34" charset="0"/>
              <a:buChar char="•"/>
            </a:pPr>
            <a:r>
              <a:rPr lang="nb-NO" sz="2400" dirty="0"/>
              <a:t>Finansieres gjennom vanlig </a:t>
            </a:r>
            <a:r>
              <a:rPr lang="nb-NO" sz="2400" b="1" dirty="0"/>
              <a:t>70/30-fordeling</a:t>
            </a:r>
            <a:r>
              <a:rPr lang="nb-NO" sz="2400" dirty="0"/>
              <a:t> mellom samarbeidspartnerne</a:t>
            </a:r>
          </a:p>
          <a:p>
            <a:pPr marL="342900" indent="-342900">
              <a:buFont typeface="Arial" panose="020B0604020202020204" pitchFamily="34" charset="0"/>
              <a:buChar char="•"/>
            </a:pPr>
            <a:r>
              <a:rPr lang="nb-NO" sz="2400" b="1" dirty="0"/>
              <a:t>Minst 20% </a:t>
            </a:r>
            <a:r>
              <a:rPr lang="nb-NO" sz="2400" dirty="0"/>
              <a:t>av budsjettet bør gå til koordinering og planlegging</a:t>
            </a:r>
          </a:p>
          <a:p>
            <a:pPr marL="342900" indent="-342900">
              <a:buFont typeface="Arial" panose="020B0604020202020204" pitchFamily="34" charset="0"/>
              <a:buChar char="•"/>
            </a:pPr>
            <a:r>
              <a:rPr lang="nb-NO" sz="2400" dirty="0"/>
              <a:t>Resten bør fordeles mellom</a:t>
            </a:r>
          </a:p>
          <a:p>
            <a:pPr marL="903296" lvl="1" indent="-342900"/>
            <a:r>
              <a:rPr lang="nb-NO" sz="2400" dirty="0"/>
              <a:t>Forbedringer av eksisterende funksjoner</a:t>
            </a:r>
          </a:p>
          <a:p>
            <a:pPr marL="903296" lvl="1" indent="-342900"/>
            <a:r>
              <a:rPr lang="nb-NO" sz="2400" dirty="0"/>
              <a:t>Design og utvikling av nye muligheter</a:t>
            </a:r>
          </a:p>
          <a:p>
            <a:pPr marL="903296" lvl="1" indent="-342900"/>
            <a:r>
              <a:rPr lang="nb-NO" sz="2400" dirty="0"/>
              <a:t>Etablere et opplegg for å måle hvor godt løsningene fungerer</a:t>
            </a:r>
          </a:p>
          <a:p>
            <a:pPr marL="903296" lvl="1" indent="-342900"/>
            <a:r>
              <a:rPr lang="nb-NO" sz="2400" dirty="0"/>
              <a:t>Redusere teknisk gjeld, f.eks. migrere til nye maler</a:t>
            </a:r>
          </a:p>
          <a:p>
            <a:pPr marL="342900" indent="-342900">
              <a:buFont typeface="Arial" panose="020B0604020202020204" pitchFamily="34" charset="0"/>
              <a:buChar char="•"/>
            </a:pPr>
            <a:r>
              <a:rPr lang="nb-NO" sz="2400" dirty="0"/>
              <a:t>Plan for neste halvår spikres i forbindelse med seminarene i januar og juni</a:t>
            </a:r>
          </a:p>
          <a:p>
            <a:pPr marL="0" indent="0"/>
            <a:endParaRPr lang="nb-NO" sz="2400" dirty="0"/>
          </a:p>
          <a:p>
            <a:pPr marL="342900" indent="-342900">
              <a:buFont typeface="Arial" panose="020B0604020202020204" pitchFamily="34" charset="0"/>
              <a:buChar char="•"/>
            </a:pPr>
            <a:endParaRPr lang="nb-NO" sz="2400" dirty="0"/>
          </a:p>
        </p:txBody>
      </p:sp>
    </p:spTree>
    <p:extLst>
      <p:ext uri="{BB962C8B-B14F-4D97-AF65-F5344CB8AC3E}">
        <p14:creationId xmlns:p14="http://schemas.microsoft.com/office/powerpoint/2010/main" val="1976209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dirty="0"/>
              <a:t>Fordeling av kostnader etter gjeldende fordelingsnøkkel</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49</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0" indent="0"/>
            <a:endParaRPr lang="nb-NO" sz="2400" dirty="0"/>
          </a:p>
          <a:p>
            <a:pPr marL="342900" indent="-342900">
              <a:buFont typeface="Arial" panose="020B0604020202020204" pitchFamily="34" charset="0"/>
              <a:buChar char="•"/>
            </a:pPr>
            <a:endParaRPr lang="nb-NO" sz="2400" dirty="0"/>
          </a:p>
        </p:txBody>
      </p:sp>
      <p:graphicFrame>
        <p:nvGraphicFramePr>
          <p:cNvPr id="8" name="Content Placeholder 7">
            <a:extLst>
              <a:ext uri="{FF2B5EF4-FFF2-40B4-BE49-F238E27FC236}">
                <a16:creationId xmlns:a16="http://schemas.microsoft.com/office/drawing/2014/main" id="{D74C31B8-8CBC-3BA5-CE62-FEC4AE32F3EA}"/>
              </a:ext>
            </a:extLst>
          </p:cNvPr>
          <p:cNvGraphicFramePr>
            <a:graphicFrameLocks/>
          </p:cNvGraphicFramePr>
          <p:nvPr/>
        </p:nvGraphicFramePr>
        <p:xfrm>
          <a:off x="380168" y="1144653"/>
          <a:ext cx="11359196" cy="3518843"/>
        </p:xfrm>
        <a:graphic>
          <a:graphicData uri="http://schemas.openxmlformats.org/drawingml/2006/table">
            <a:tbl>
              <a:tblPr firstRow="1" bandRow="1">
                <a:tableStyleId>{7E9639D4-E3E2-4D34-9284-5A2195B3D0D7}</a:tableStyleId>
              </a:tblPr>
              <a:tblGrid>
                <a:gridCol w="4458050">
                  <a:extLst>
                    <a:ext uri="{9D8B030D-6E8A-4147-A177-3AD203B41FA5}">
                      <a16:colId xmlns:a16="http://schemas.microsoft.com/office/drawing/2014/main" val="1569084367"/>
                    </a:ext>
                  </a:extLst>
                </a:gridCol>
                <a:gridCol w="1503814">
                  <a:extLst>
                    <a:ext uri="{9D8B030D-6E8A-4147-A177-3AD203B41FA5}">
                      <a16:colId xmlns:a16="http://schemas.microsoft.com/office/drawing/2014/main" val="2408678348"/>
                    </a:ext>
                  </a:extLst>
                </a:gridCol>
                <a:gridCol w="2698666">
                  <a:extLst>
                    <a:ext uri="{9D8B030D-6E8A-4147-A177-3AD203B41FA5}">
                      <a16:colId xmlns:a16="http://schemas.microsoft.com/office/drawing/2014/main" val="675246623"/>
                    </a:ext>
                  </a:extLst>
                </a:gridCol>
                <a:gridCol w="2698666">
                  <a:extLst>
                    <a:ext uri="{9D8B030D-6E8A-4147-A177-3AD203B41FA5}">
                      <a16:colId xmlns:a16="http://schemas.microsoft.com/office/drawing/2014/main" val="826621296"/>
                    </a:ext>
                  </a:extLst>
                </a:gridCol>
              </a:tblGrid>
              <a:tr h="376019">
                <a:tc>
                  <a:txBody>
                    <a:bodyPr/>
                    <a:lstStyle/>
                    <a:p>
                      <a:r>
                        <a:rPr lang="nb-NO" dirty="0"/>
                        <a:t>Universitet/høgskole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dirty="0"/>
                        <a:t>Felles 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Stud./ans. 70%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Totalt (eks. moms)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549111"/>
                  </a:ext>
                </a:extLst>
              </a:tr>
              <a:tr h="392853">
                <a:tc>
                  <a:txBody>
                    <a:bodyPr/>
                    <a:lstStyle/>
                    <a:p>
                      <a:r>
                        <a:rPr lang="nb-NO" dirty="0"/>
                        <a:t>Høgskolen i Østfold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39 060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61 560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642034"/>
                  </a:ext>
                </a:extLst>
              </a:tr>
              <a:tr h="392853">
                <a:tc>
                  <a:txBody>
                    <a:bodyPr/>
                    <a:lstStyle/>
                    <a:p>
                      <a:r>
                        <a:rPr lang="nb-NO" dirty="0"/>
                        <a:t>Høgskolen i Molde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18 480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40 980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531609"/>
                  </a:ext>
                </a:extLst>
              </a:tr>
              <a:tr h="392853">
                <a:tc>
                  <a:txBody>
                    <a:bodyPr/>
                    <a:lstStyle/>
                    <a:p>
                      <a:r>
                        <a:rPr lang="nb-NO" dirty="0"/>
                        <a:t>Høgskolen i Innlandet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82 320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104 820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2213732"/>
                  </a:ext>
                </a:extLst>
              </a:tr>
              <a:tr h="392853">
                <a:tc>
                  <a:txBody>
                    <a:bodyPr/>
                    <a:lstStyle/>
                    <a:p>
                      <a:r>
                        <a:rPr lang="nb-NO" dirty="0"/>
                        <a:t>Norges idrettshøgskole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8 820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31 320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536859"/>
                  </a:ext>
                </a:extLst>
              </a:tr>
              <a:tr h="392853">
                <a:tc>
                  <a:txBody>
                    <a:bodyPr/>
                    <a:lstStyle/>
                    <a:p>
                      <a:r>
                        <a:rPr lang="nb-NO" dirty="0"/>
                        <a:t>Universitetet i Agder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79 380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101 880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674829"/>
                  </a:ext>
                </a:extLst>
              </a:tr>
              <a:tr h="392853">
                <a:tc>
                  <a:txBody>
                    <a:bodyPr/>
                    <a:lstStyle/>
                    <a:p>
                      <a:r>
                        <a:rPr lang="nb-NO" dirty="0"/>
                        <a:t>Arkitektur- og designhøgskolen i Oslo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7 140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29 640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1962240"/>
                  </a:ext>
                </a:extLst>
              </a:tr>
              <a:tr h="392853">
                <a:tc>
                  <a:txBody>
                    <a:bodyPr/>
                    <a:lstStyle/>
                    <a:p>
                      <a:r>
                        <a:rPr lang="nb-NO" dirty="0"/>
                        <a:t>Politihøgskolen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46" rtl="0" eaLnBrk="1" fontAlgn="auto" latinLnBrk="0" hangingPunct="1">
                        <a:lnSpc>
                          <a:spcPct val="100000"/>
                        </a:lnSpc>
                        <a:spcBef>
                          <a:spcPts val="0"/>
                        </a:spcBef>
                        <a:spcAft>
                          <a:spcPts val="0"/>
                        </a:spcAft>
                        <a:buClrTx/>
                        <a:buSzTx/>
                        <a:buFontTx/>
                        <a:buNone/>
                        <a:tabLst/>
                        <a:defRPr/>
                      </a:pP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16 296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38 796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887440"/>
                  </a:ext>
                </a:extLst>
              </a:tr>
              <a:tr h="392853">
                <a:tc>
                  <a:txBody>
                    <a:bodyPr/>
                    <a:lstStyle/>
                    <a:p>
                      <a:r>
                        <a:rPr lang="nb-NO" dirty="0"/>
                        <a:t>Universitetet i Oslo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168 000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190 500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207394"/>
                  </a:ext>
                </a:extLst>
              </a:tr>
            </a:tbl>
          </a:graphicData>
        </a:graphic>
      </p:graphicFrame>
    </p:spTree>
    <p:extLst>
      <p:ext uri="{BB962C8B-B14F-4D97-AF65-F5344CB8AC3E}">
        <p14:creationId xmlns:p14="http://schemas.microsoft.com/office/powerpoint/2010/main" val="21621563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dirty="0"/>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dirty="0"/>
              <a:t>Hvordan jobber vi i prosjekt?</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50</a:t>
            </a:fld>
            <a:endParaRPr lang="en-US" dirty="0"/>
          </a:p>
        </p:txBody>
      </p:sp>
    </p:spTree>
    <p:extLst>
      <p:ext uri="{BB962C8B-B14F-4D97-AF65-F5344CB8AC3E}">
        <p14:creationId xmlns:p14="http://schemas.microsoft.com/office/powerpoint/2010/main" val="1080375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D5D59-EAA6-3940-B8E5-91A5A6EA0EC6}"/>
              </a:ext>
            </a:extLst>
          </p:cNvPr>
          <p:cNvSpPr>
            <a:spLocks noGrp="1"/>
          </p:cNvSpPr>
          <p:nvPr>
            <p:ph type="title"/>
          </p:nvPr>
        </p:nvSpPr>
        <p:spPr/>
        <p:txBody>
          <a:bodyPr/>
          <a:lstStyle/>
          <a:p>
            <a:r>
              <a:rPr lang="nb-NO" dirty="0"/>
              <a:t>Prosjektteam fra UiO</a:t>
            </a:r>
          </a:p>
        </p:txBody>
      </p:sp>
      <p:sp>
        <p:nvSpPr>
          <p:cNvPr id="3" name="Subtitle 2">
            <a:extLst>
              <a:ext uri="{FF2B5EF4-FFF2-40B4-BE49-F238E27FC236}">
                <a16:creationId xmlns:a16="http://schemas.microsoft.com/office/drawing/2014/main" id="{E0CB6513-5C4B-C14E-BD78-E18C58A968EC}"/>
              </a:ext>
            </a:extLst>
          </p:cNvPr>
          <p:cNvSpPr>
            <a:spLocks noGrp="1"/>
          </p:cNvSpPr>
          <p:nvPr>
            <p:ph type="subTitle" idx="13"/>
          </p:nvPr>
        </p:nvSpPr>
        <p:spPr/>
        <p:txBody>
          <a:bodyPr/>
          <a:lstStyle/>
          <a:p>
            <a:r>
              <a:rPr lang="nb-NO" dirty="0"/>
              <a:t>Team nettsteder og </a:t>
            </a:r>
            <a:r>
              <a:rPr lang="nb-NO" dirty="0" err="1"/>
              <a:t>uio.no</a:t>
            </a:r>
            <a:endParaRPr lang="nb-NO" dirty="0"/>
          </a:p>
        </p:txBody>
      </p:sp>
      <p:sp>
        <p:nvSpPr>
          <p:cNvPr id="4" name="Content Placeholder 3">
            <a:extLst>
              <a:ext uri="{FF2B5EF4-FFF2-40B4-BE49-F238E27FC236}">
                <a16:creationId xmlns:a16="http://schemas.microsoft.com/office/drawing/2014/main" id="{D4947D52-967B-7744-BB06-4D768BAF6960}"/>
              </a:ext>
            </a:extLst>
          </p:cNvPr>
          <p:cNvSpPr>
            <a:spLocks noGrp="1"/>
          </p:cNvSpPr>
          <p:nvPr>
            <p:ph sz="half" idx="29"/>
          </p:nvPr>
        </p:nvSpPr>
        <p:spPr>
          <a:xfrm>
            <a:off x="380168" y="1491602"/>
            <a:ext cx="5830130" cy="4354559"/>
          </a:xfrm>
        </p:spPr>
        <p:txBody>
          <a:bodyPr/>
          <a:lstStyle/>
          <a:p>
            <a:r>
              <a:rPr lang="nb-NO" dirty="0"/>
              <a:t>Ingvild </a:t>
            </a:r>
            <a:r>
              <a:rPr lang="nb-NO" dirty="0" err="1"/>
              <a:t>Sollund</a:t>
            </a:r>
            <a:r>
              <a:rPr lang="nb-NO" dirty="0"/>
              <a:t>		</a:t>
            </a:r>
            <a:r>
              <a:rPr lang="nb-NO" sz="1600" dirty="0">
                <a:solidFill>
                  <a:schemeClr val="tx2"/>
                </a:solidFill>
              </a:rPr>
              <a:t>team/prosjektleder</a:t>
            </a:r>
          </a:p>
          <a:p>
            <a:r>
              <a:rPr lang="nb-NO" dirty="0"/>
              <a:t>Petter Haugen Andersen	</a:t>
            </a:r>
            <a:r>
              <a:rPr lang="nb-NO" sz="1600" dirty="0" err="1">
                <a:solidFill>
                  <a:schemeClr val="tx2"/>
                </a:solidFill>
              </a:rPr>
              <a:t>ux</a:t>
            </a:r>
            <a:r>
              <a:rPr lang="nb-NO" sz="1600" dirty="0">
                <a:solidFill>
                  <a:schemeClr val="tx2"/>
                </a:solidFill>
              </a:rPr>
              <a:t>-designer</a:t>
            </a:r>
          </a:p>
          <a:p>
            <a:r>
              <a:rPr lang="nb-NO" dirty="0"/>
              <a:t>Ingrid Sudbø </a:t>
            </a:r>
            <a:r>
              <a:rPr lang="nb-NO" sz="1600" dirty="0">
                <a:solidFill>
                  <a:prstClr val="black"/>
                </a:solidFill>
              </a:rPr>
              <a:t>		</a:t>
            </a:r>
            <a:r>
              <a:rPr lang="nb-NO" sz="1600" dirty="0" err="1">
                <a:solidFill>
                  <a:schemeClr val="tx2"/>
                </a:solidFill>
              </a:rPr>
              <a:t>ux</a:t>
            </a:r>
            <a:r>
              <a:rPr lang="nb-NO" sz="1600" dirty="0">
                <a:solidFill>
                  <a:schemeClr val="tx2"/>
                </a:solidFill>
              </a:rPr>
              <a:t>-designer</a:t>
            </a:r>
            <a:endParaRPr lang="nb-NO" dirty="0">
              <a:solidFill>
                <a:schemeClr val="tx2"/>
              </a:solidFill>
            </a:endParaRPr>
          </a:p>
          <a:p>
            <a:r>
              <a:rPr lang="nb-NO" dirty="0"/>
              <a:t>Øyvind Hatland		</a:t>
            </a:r>
            <a:r>
              <a:rPr lang="nb-NO" sz="1600" dirty="0" err="1">
                <a:solidFill>
                  <a:schemeClr val="tx2"/>
                </a:solidFill>
              </a:rPr>
              <a:t>frontend</a:t>
            </a:r>
            <a:endParaRPr lang="nb-NO" sz="1600" dirty="0">
              <a:solidFill>
                <a:schemeClr val="tx2"/>
              </a:solidFill>
            </a:endParaRPr>
          </a:p>
          <a:p>
            <a:r>
              <a:rPr lang="nb-NO" dirty="0"/>
              <a:t>Lise Hamre</a:t>
            </a:r>
            <a:r>
              <a:rPr lang="nb-NO" sz="1600" dirty="0">
                <a:solidFill>
                  <a:srgbClr val="44546A"/>
                </a:solidFill>
              </a:rPr>
              <a:t> 			</a:t>
            </a:r>
            <a:r>
              <a:rPr lang="nb-NO" sz="1600" dirty="0" err="1">
                <a:solidFill>
                  <a:srgbClr val="44546A"/>
                </a:solidFill>
              </a:rPr>
              <a:t>frontend</a:t>
            </a:r>
            <a:endParaRPr lang="nb-NO" dirty="0"/>
          </a:p>
          <a:p>
            <a:r>
              <a:rPr lang="nb-NO" dirty="0"/>
              <a:t>William </a:t>
            </a:r>
            <a:r>
              <a:rPr lang="nb-NO" dirty="0" err="1"/>
              <a:t>Jarbeaux</a:t>
            </a:r>
            <a:r>
              <a:rPr lang="nb-NO" dirty="0"/>
              <a:t>		</a:t>
            </a:r>
            <a:r>
              <a:rPr lang="nb-NO" sz="1600" dirty="0" err="1">
                <a:solidFill>
                  <a:srgbClr val="44546A"/>
                </a:solidFill>
              </a:rPr>
              <a:t>backend</a:t>
            </a:r>
            <a:endParaRPr lang="nb-NO" sz="1600" dirty="0">
              <a:solidFill>
                <a:srgbClr val="44546A"/>
              </a:solidFill>
            </a:endParaRPr>
          </a:p>
          <a:p>
            <a:r>
              <a:rPr lang="nb-NO" dirty="0"/>
              <a:t>Oscar </a:t>
            </a:r>
            <a:r>
              <a:rPr lang="nb-NO" dirty="0" err="1"/>
              <a:t>Brøndelsbo</a:t>
            </a:r>
            <a:r>
              <a:rPr lang="nb-NO" dirty="0"/>
              <a:t>		</a:t>
            </a:r>
            <a:r>
              <a:rPr lang="nb-NO" sz="1600" dirty="0" err="1">
                <a:solidFill>
                  <a:srgbClr val="44546A"/>
                </a:solidFill>
              </a:rPr>
              <a:t>backend</a:t>
            </a:r>
            <a:endParaRPr lang="nb-NO" sz="1600" dirty="0">
              <a:solidFill>
                <a:srgbClr val="44546A"/>
              </a:solidFill>
            </a:endParaRPr>
          </a:p>
          <a:p>
            <a:pPr lvl="0"/>
            <a:r>
              <a:rPr lang="nb-NO" dirty="0">
                <a:solidFill>
                  <a:prstClr val="black"/>
                </a:solidFill>
              </a:rPr>
              <a:t>Sondre Sefland		</a:t>
            </a:r>
            <a:r>
              <a:rPr lang="nb-NO" sz="1600" dirty="0" err="1">
                <a:solidFill>
                  <a:srgbClr val="44546A"/>
                </a:solidFill>
              </a:rPr>
              <a:t>frontend</a:t>
            </a:r>
            <a:endParaRPr lang="nb-NO" sz="1600" dirty="0">
              <a:solidFill>
                <a:srgbClr val="44546A"/>
              </a:solidFill>
            </a:endParaRPr>
          </a:p>
          <a:p>
            <a:endParaRPr lang="nb-NO" sz="1600" dirty="0">
              <a:solidFill>
                <a:srgbClr val="44546A"/>
              </a:solidFill>
            </a:endParaRPr>
          </a:p>
          <a:p>
            <a:pPr marL="0" indent="0">
              <a:buNone/>
            </a:pPr>
            <a:endParaRPr lang="nb-NO" sz="1600" dirty="0">
              <a:solidFill>
                <a:srgbClr val="44546A"/>
              </a:solidFill>
            </a:endParaRPr>
          </a:p>
          <a:p>
            <a:pPr marL="0" indent="0">
              <a:buNone/>
            </a:pPr>
            <a:endParaRPr lang="nb-NO" sz="1600" dirty="0">
              <a:solidFill>
                <a:srgbClr val="44546A"/>
              </a:solidFill>
            </a:endParaRPr>
          </a:p>
        </p:txBody>
      </p:sp>
      <p:sp>
        <p:nvSpPr>
          <p:cNvPr id="5" name="Text Placeholder 4">
            <a:extLst>
              <a:ext uri="{FF2B5EF4-FFF2-40B4-BE49-F238E27FC236}">
                <a16:creationId xmlns:a16="http://schemas.microsoft.com/office/drawing/2014/main" id="{193A14E7-37A8-AC45-ACD3-80DDB0807516}"/>
              </a:ext>
            </a:extLst>
          </p:cNvPr>
          <p:cNvSpPr>
            <a:spLocks noGrp="1"/>
          </p:cNvSpPr>
          <p:nvPr>
            <p:ph type="body" sz="quarter" idx="32"/>
          </p:nvPr>
        </p:nvSpPr>
        <p:spPr>
          <a:xfrm>
            <a:off x="6698341" y="1003335"/>
            <a:ext cx="5469089" cy="494749"/>
          </a:xfrm>
        </p:spPr>
        <p:txBody>
          <a:bodyPr/>
          <a:lstStyle/>
          <a:p>
            <a:r>
              <a:rPr lang="nb-NO" dirty="0"/>
              <a:t>Team nettsteder og universell utforming</a:t>
            </a:r>
          </a:p>
        </p:txBody>
      </p:sp>
      <p:sp>
        <p:nvSpPr>
          <p:cNvPr id="6" name="Content Placeholder 5">
            <a:extLst>
              <a:ext uri="{FF2B5EF4-FFF2-40B4-BE49-F238E27FC236}">
                <a16:creationId xmlns:a16="http://schemas.microsoft.com/office/drawing/2014/main" id="{523ACC15-10D5-B246-A681-11F0CFBBE342}"/>
              </a:ext>
            </a:extLst>
          </p:cNvPr>
          <p:cNvSpPr>
            <a:spLocks noGrp="1"/>
          </p:cNvSpPr>
          <p:nvPr>
            <p:ph sz="half" idx="31"/>
          </p:nvPr>
        </p:nvSpPr>
        <p:spPr>
          <a:xfrm>
            <a:off x="6698341" y="1491310"/>
            <a:ext cx="5469088" cy="4354851"/>
          </a:xfrm>
        </p:spPr>
        <p:txBody>
          <a:bodyPr/>
          <a:lstStyle/>
          <a:p>
            <a:r>
              <a:rPr lang="nb-NO" dirty="0"/>
              <a:t>Ida Marie Solås</a:t>
            </a:r>
            <a:r>
              <a:rPr lang="nb-NO" dirty="0">
                <a:solidFill>
                  <a:prstClr val="black"/>
                </a:solidFill>
              </a:rPr>
              <a:t> </a:t>
            </a:r>
            <a:r>
              <a:rPr lang="nb-NO" dirty="0"/>
              <a:t>	</a:t>
            </a:r>
            <a:r>
              <a:rPr lang="nb-NO" sz="1600" dirty="0">
                <a:solidFill>
                  <a:srgbClr val="44546A"/>
                </a:solidFill>
              </a:rPr>
              <a:t>teamleder/</a:t>
            </a:r>
            <a:r>
              <a:rPr lang="nb-NO" sz="1600" dirty="0" err="1">
                <a:solidFill>
                  <a:srgbClr val="44546A"/>
                </a:solidFill>
              </a:rPr>
              <a:t>ux</a:t>
            </a:r>
            <a:r>
              <a:rPr lang="nb-NO" sz="1600" dirty="0">
                <a:solidFill>
                  <a:srgbClr val="44546A"/>
                </a:solidFill>
              </a:rPr>
              <a:t>-designer</a:t>
            </a:r>
            <a:endParaRPr lang="nb-NO" sz="1600" dirty="0"/>
          </a:p>
          <a:p>
            <a:r>
              <a:rPr lang="nb-NO" dirty="0"/>
              <a:t>Kjetil Hansen</a:t>
            </a:r>
            <a:r>
              <a:rPr lang="nb-NO" sz="1600" dirty="0">
                <a:solidFill>
                  <a:srgbClr val="44546A"/>
                </a:solidFill>
              </a:rPr>
              <a:t> 	grafisk designer/</a:t>
            </a:r>
            <a:r>
              <a:rPr lang="nb-NO" sz="1600" dirty="0" err="1">
                <a:solidFill>
                  <a:srgbClr val="44546A"/>
                </a:solidFill>
              </a:rPr>
              <a:t>frontend</a:t>
            </a:r>
            <a:endParaRPr lang="nb-NO" dirty="0"/>
          </a:p>
          <a:p>
            <a:r>
              <a:rPr lang="nb-NO" dirty="0"/>
              <a:t>Martin Sandvik</a:t>
            </a:r>
            <a:r>
              <a:rPr lang="nb-NO" sz="1600" dirty="0">
                <a:solidFill>
                  <a:srgbClr val="44546A"/>
                </a:solidFill>
              </a:rPr>
              <a:t> 	</a:t>
            </a:r>
            <a:r>
              <a:rPr lang="nb-NO" sz="1600" dirty="0" err="1">
                <a:solidFill>
                  <a:srgbClr val="44546A"/>
                </a:solidFill>
              </a:rPr>
              <a:t>backend</a:t>
            </a:r>
            <a:endParaRPr lang="nb-NO" dirty="0"/>
          </a:p>
          <a:p>
            <a:r>
              <a:rPr lang="nb-NO" dirty="0"/>
              <a:t>Jørgen Kjelgård	</a:t>
            </a:r>
            <a:r>
              <a:rPr lang="nb-NO" sz="1600" dirty="0" err="1">
                <a:solidFill>
                  <a:srgbClr val="44546A"/>
                </a:solidFill>
              </a:rPr>
              <a:t>uu</a:t>
            </a:r>
            <a:r>
              <a:rPr lang="nb-NO" sz="1600" dirty="0">
                <a:solidFill>
                  <a:srgbClr val="44546A"/>
                </a:solidFill>
              </a:rPr>
              <a:t>-ekspert</a:t>
            </a:r>
          </a:p>
          <a:p>
            <a:r>
              <a:rPr lang="nb-NO" dirty="0"/>
              <a:t>Erik Michelsen	</a:t>
            </a:r>
            <a:r>
              <a:rPr lang="nb-NO" sz="1600" dirty="0">
                <a:solidFill>
                  <a:srgbClr val="44546A"/>
                </a:solidFill>
              </a:rPr>
              <a:t>prosjektleder</a:t>
            </a:r>
            <a:endParaRPr lang="nb-NO" dirty="0"/>
          </a:p>
          <a:p>
            <a:pPr marL="0" indent="0">
              <a:buNone/>
            </a:pPr>
            <a:endParaRPr lang="nb-NO" dirty="0"/>
          </a:p>
          <a:p>
            <a:endParaRPr lang="nb-NO" dirty="0"/>
          </a:p>
          <a:p>
            <a:endParaRPr lang="nb-NO" dirty="0"/>
          </a:p>
        </p:txBody>
      </p:sp>
      <p:sp>
        <p:nvSpPr>
          <p:cNvPr id="11" name="TextBox 10">
            <a:extLst>
              <a:ext uri="{FF2B5EF4-FFF2-40B4-BE49-F238E27FC236}">
                <a16:creationId xmlns:a16="http://schemas.microsoft.com/office/drawing/2014/main" id="{4A16B108-5050-AE4F-9EC1-6A1BD552D965}"/>
              </a:ext>
            </a:extLst>
          </p:cNvPr>
          <p:cNvSpPr txBox="1"/>
          <p:nvPr/>
        </p:nvSpPr>
        <p:spPr>
          <a:xfrm>
            <a:off x="2739925" y="5903893"/>
            <a:ext cx="8733288" cy="830997"/>
          </a:xfrm>
          <a:prstGeom prst="rect">
            <a:avLst/>
          </a:prstGeom>
          <a:solidFill>
            <a:schemeClr val="accent3"/>
          </a:solidFill>
        </p:spPr>
        <p:txBody>
          <a:bodyPr wrap="none" rtlCol="0">
            <a:spAutoFit/>
          </a:bodyPr>
          <a:lstStyle/>
          <a:p>
            <a:pPr algn="ctr"/>
            <a:r>
              <a:rPr lang="nb-NO" sz="2400" dirty="0"/>
              <a:t>Tilsammen nesten 100 års erfaring med design og utvikling av </a:t>
            </a:r>
          </a:p>
          <a:p>
            <a:pPr algn="ctr"/>
            <a:r>
              <a:rPr lang="nb-NO" sz="2400" dirty="0"/>
              <a:t>nettsider for universiteter og høgskoler</a:t>
            </a:r>
          </a:p>
        </p:txBody>
      </p:sp>
      <p:sp>
        <p:nvSpPr>
          <p:cNvPr id="12" name="TextBox 11">
            <a:extLst>
              <a:ext uri="{FF2B5EF4-FFF2-40B4-BE49-F238E27FC236}">
                <a16:creationId xmlns:a16="http://schemas.microsoft.com/office/drawing/2014/main" id="{F976F30E-FAB8-6C47-ADE0-84899A5E6572}"/>
              </a:ext>
            </a:extLst>
          </p:cNvPr>
          <p:cNvSpPr txBox="1"/>
          <p:nvPr/>
        </p:nvSpPr>
        <p:spPr>
          <a:xfrm>
            <a:off x="7912100" y="5739249"/>
            <a:ext cx="184731" cy="2308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61905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p:txBody>
          <a:bodyPr/>
          <a:lstStyle/>
          <a:p>
            <a:r>
              <a:rPr lang="nb-NO"/>
              <a:t>Prosjektgjennomføring </a:t>
            </a:r>
            <a:endParaRPr lang="en-NO"/>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en-NO"/>
              <a:t>Starter med forprosjekt</a:t>
            </a:r>
          </a:p>
          <a:p>
            <a:pPr lvl="1"/>
            <a:r>
              <a:rPr lang="en-NO"/>
              <a:t>Inkluderer utarbeiding av kontrakt for hovedprosjekt</a:t>
            </a:r>
          </a:p>
          <a:p>
            <a:r>
              <a:rPr lang="en-NO"/>
              <a:t>Hovedprosjekt</a:t>
            </a:r>
          </a:p>
          <a:p>
            <a:pPr lvl="1"/>
            <a:r>
              <a:rPr lang="en-NO"/>
              <a:t>Innsikt og målsetninger</a:t>
            </a:r>
          </a:p>
          <a:p>
            <a:pPr lvl="1"/>
            <a:r>
              <a:rPr lang="en-NO"/>
              <a:t>Visuell identitet – finnes fra før eller leveres fra designbyrå</a:t>
            </a:r>
          </a:p>
          <a:p>
            <a:pPr lvl="1"/>
            <a:r>
              <a:rPr lang="nb-NO" dirty="0"/>
              <a:t>Konsept (</a:t>
            </a:r>
            <a:r>
              <a:rPr lang="en-NO"/>
              <a:t>UX-/grafisk design</a:t>
            </a:r>
            <a:r>
              <a:rPr lang="nb-NO" dirty="0"/>
              <a:t>)</a:t>
            </a:r>
            <a:r>
              <a:rPr lang="en-NO"/>
              <a:t> </a:t>
            </a:r>
            <a:r>
              <a:rPr lang="nb-NO" dirty="0"/>
              <a:t>inkl.</a:t>
            </a:r>
            <a:r>
              <a:rPr lang="en-NO"/>
              <a:t> uttak fra</a:t>
            </a:r>
            <a:r>
              <a:rPr lang="nb-NO" dirty="0"/>
              <a:t> visuell identitet til nettsider</a:t>
            </a:r>
            <a:endParaRPr lang="en-NO"/>
          </a:p>
          <a:p>
            <a:pPr lvl="1"/>
            <a:r>
              <a:rPr lang="en-NO"/>
              <a:t>Teknisk utvikling</a:t>
            </a:r>
            <a:r>
              <a:rPr lang="nb-NO" dirty="0"/>
              <a:t>/tilpassing</a:t>
            </a:r>
            <a:endParaRPr lang="en-NO"/>
          </a:p>
          <a:p>
            <a:pPr lvl="1"/>
            <a:r>
              <a:rPr lang="en-NO"/>
              <a:t>Innholdsproduksjon (</a:t>
            </a:r>
            <a:r>
              <a:rPr lang="nb-NO" dirty="0" err="1"/>
              <a:t>OsloMet</a:t>
            </a:r>
            <a:r>
              <a:rPr lang="en-NO"/>
              <a:t> ansvarlig)</a:t>
            </a:r>
          </a:p>
          <a:p>
            <a:pPr lvl="1"/>
            <a:r>
              <a:rPr lang="en-NO"/>
              <a:t>Kvalitetsikring og lansering</a:t>
            </a:r>
            <a:endParaRPr lang="nb-NO" dirty="0"/>
          </a:p>
          <a:p>
            <a:r>
              <a:rPr lang="nb-NO" dirty="0"/>
              <a:t>Varighet</a:t>
            </a:r>
          </a:p>
          <a:p>
            <a:pPr lvl="1"/>
            <a:r>
              <a:rPr lang="nb-NO" dirty="0"/>
              <a:t>Vi anbefaler maksimalt 6 måneder fra oppstart til lansering av 1. versjon</a:t>
            </a: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52</a:t>
            </a:fld>
            <a:endParaRPr lang="en-US" dirty="0"/>
          </a:p>
        </p:txBody>
      </p:sp>
      <p:grpSp>
        <p:nvGrpSpPr>
          <p:cNvPr id="8" name="Group 7">
            <a:extLst>
              <a:ext uri="{FF2B5EF4-FFF2-40B4-BE49-F238E27FC236}">
                <a16:creationId xmlns:a16="http://schemas.microsoft.com/office/drawing/2014/main" id="{21D45F8E-3A42-7BAC-3B3F-26F68E2F95C1}"/>
              </a:ext>
            </a:extLst>
          </p:cNvPr>
          <p:cNvGrpSpPr/>
          <p:nvPr/>
        </p:nvGrpSpPr>
        <p:grpSpPr>
          <a:xfrm>
            <a:off x="82450" y="3192760"/>
            <a:ext cx="692250" cy="1379240"/>
            <a:chOff x="9755065" y="2967583"/>
            <a:chExt cx="519235" cy="893217"/>
          </a:xfrm>
        </p:grpSpPr>
        <p:sp>
          <p:nvSpPr>
            <p:cNvPr id="3" name="U-turn Arrow 2">
              <a:extLst>
                <a:ext uri="{FF2B5EF4-FFF2-40B4-BE49-F238E27FC236}">
                  <a16:creationId xmlns:a16="http://schemas.microsoft.com/office/drawing/2014/main" id="{1839B22C-C535-4FD6-06AC-277858A5283E}"/>
                </a:ext>
              </a:extLst>
            </p:cNvPr>
            <p:cNvSpPr/>
            <p:nvPr/>
          </p:nvSpPr>
          <p:spPr>
            <a:xfrm>
              <a:off x="9818565" y="2967583"/>
              <a:ext cx="455735" cy="475754"/>
            </a:xfrm>
            <a:prstGeom prst="uturnArrow">
              <a:avLst>
                <a:gd name="adj1" fmla="val 25000"/>
                <a:gd name="adj2" fmla="val 25000"/>
                <a:gd name="adj3" fmla="val 25000"/>
                <a:gd name="adj4" fmla="val 43750"/>
                <a:gd name="adj5" fmla="val 7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7" name="U-turn Arrow 6">
              <a:extLst>
                <a:ext uri="{FF2B5EF4-FFF2-40B4-BE49-F238E27FC236}">
                  <a16:creationId xmlns:a16="http://schemas.microsoft.com/office/drawing/2014/main" id="{60DB0921-E819-A7F7-7AF4-CAF7611F6FAF}"/>
                </a:ext>
              </a:extLst>
            </p:cNvPr>
            <p:cNvSpPr/>
            <p:nvPr/>
          </p:nvSpPr>
          <p:spPr>
            <a:xfrm flipH="1" flipV="1">
              <a:off x="9755065" y="3385046"/>
              <a:ext cx="455735" cy="475754"/>
            </a:xfrm>
            <a:prstGeom prst="utur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grpSp>
    </p:spTree>
    <p:extLst>
      <p:ext uri="{BB962C8B-B14F-4D97-AF65-F5344CB8AC3E}">
        <p14:creationId xmlns:p14="http://schemas.microsoft.com/office/powerpoint/2010/main" val="203325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0EE803CF-CB0B-0D49-8C77-F0DC568028A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829" r="6829"/>
          <a:stretch/>
        </p:blipFill>
        <p:spPr>
          <a:xfrm>
            <a:off x="6209880" y="10"/>
            <a:ext cx="5982120" cy="6857990"/>
          </a:xfrm>
          <a:noFill/>
        </p:spPr>
      </p:pic>
      <p:sp>
        <p:nvSpPr>
          <p:cNvPr id="2" name="Title 1">
            <a:extLst>
              <a:ext uri="{FF2B5EF4-FFF2-40B4-BE49-F238E27FC236}">
                <a16:creationId xmlns:a16="http://schemas.microsoft.com/office/drawing/2014/main" id="{080A5E1D-9793-DA48-AF6A-25C2F1E7CC67}"/>
              </a:ext>
            </a:extLst>
          </p:cNvPr>
          <p:cNvSpPr>
            <a:spLocks noGrp="1"/>
          </p:cNvSpPr>
          <p:nvPr>
            <p:ph type="ctrTitle"/>
          </p:nvPr>
        </p:nvSpPr>
        <p:spPr>
          <a:xfrm>
            <a:off x="379038" y="239167"/>
            <a:ext cx="5075367" cy="2387600"/>
          </a:xfrm>
        </p:spPr>
        <p:txBody>
          <a:bodyPr vert="horz" lIns="0" tIns="0" rIns="0" bIns="0" rtlCol="0" anchor="t">
            <a:normAutofit/>
          </a:bodyPr>
          <a:lstStyle/>
          <a:p>
            <a:r>
              <a:rPr lang="nb-NO"/>
              <a:t>Grafisk design</a:t>
            </a:r>
          </a:p>
        </p:txBody>
      </p:sp>
      <p:sp>
        <p:nvSpPr>
          <p:cNvPr id="9" name="Slide Number Placeholder 8" hidden="1">
            <a:extLst>
              <a:ext uri="{FF2B5EF4-FFF2-40B4-BE49-F238E27FC236}">
                <a16:creationId xmlns:a16="http://schemas.microsoft.com/office/drawing/2014/main" id="{83F7840F-A425-5443-8E58-340C4AD23E34}"/>
              </a:ext>
            </a:extLst>
          </p:cNvPr>
          <p:cNvSpPr>
            <a:spLocks noGrp="1"/>
          </p:cNvSpPr>
          <p:nvPr>
            <p:ph type="sldNum" sz="quarter" idx="4294967295"/>
          </p:nvPr>
        </p:nvSpPr>
        <p:spPr>
          <a:xfrm>
            <a:off x="11266367" y="6263528"/>
            <a:ext cx="599469" cy="365125"/>
          </a:xfrm>
        </p:spPr>
        <p:txBody>
          <a:bodyPr/>
          <a:lstStyle/>
          <a:p>
            <a:pPr>
              <a:spcAft>
                <a:spcPts val="600"/>
              </a:spcAft>
            </a:pPr>
            <a:r>
              <a:rPr lang="en-US"/>
              <a:t>Side </a:t>
            </a:r>
            <a:fld id="{5251F420-7306-4E7C-A79E-F31A38F7D392}" type="slidenum">
              <a:rPr lang="en-US" smtClean="0"/>
              <a:pPr>
                <a:spcAft>
                  <a:spcPts val="600"/>
                </a:spcAft>
              </a:pPr>
              <a:t>53</a:t>
            </a:fld>
            <a:endParaRPr lang="en-US"/>
          </a:p>
        </p:txBody>
      </p:sp>
      <p:sp>
        <p:nvSpPr>
          <p:cNvPr id="17" name="TextBox 16">
            <a:extLst>
              <a:ext uri="{FF2B5EF4-FFF2-40B4-BE49-F238E27FC236}">
                <a16:creationId xmlns:a16="http://schemas.microsoft.com/office/drawing/2014/main" id="{C44961B0-8DA4-2D45-B03B-3DAA44E4B976}"/>
              </a:ext>
            </a:extLst>
          </p:cNvPr>
          <p:cNvSpPr txBox="1"/>
          <p:nvPr/>
        </p:nvSpPr>
        <p:spPr>
          <a:xfrm>
            <a:off x="290138" y="1248301"/>
            <a:ext cx="5545108" cy="2400657"/>
          </a:xfrm>
          <a:prstGeom prst="rect">
            <a:avLst/>
          </a:prstGeom>
          <a:noFill/>
        </p:spPr>
        <p:txBody>
          <a:bodyPr wrap="none" rtlCol="0">
            <a:spAutoFit/>
          </a:bodyPr>
          <a:lstStyle/>
          <a:p>
            <a:r>
              <a:rPr lang="nb-NO" sz="2400" dirty="0"/>
              <a:t>Ida Marie Solås</a:t>
            </a:r>
          </a:p>
          <a:p>
            <a:endParaRPr lang="nb-NO" sz="1800" dirty="0"/>
          </a:p>
          <a:p>
            <a:r>
              <a:rPr lang="nb-NO" sz="1800" dirty="0"/>
              <a:t>4 års erfaring som grafisk designer og 4 års erfaring </a:t>
            </a:r>
          </a:p>
          <a:p>
            <a:r>
              <a:rPr lang="nb-NO" sz="1800" dirty="0"/>
              <a:t>som UX-designer på UiO</a:t>
            </a:r>
          </a:p>
          <a:p>
            <a:endParaRPr lang="nb-NO" sz="1800" dirty="0"/>
          </a:p>
          <a:p>
            <a:r>
              <a:rPr lang="en-GB" sz="1800" dirty="0" err="1"/>
              <a:t>Mastergrad</a:t>
            </a:r>
            <a:r>
              <a:rPr lang="en-GB" sz="1800" dirty="0"/>
              <a:t> </a:t>
            </a:r>
            <a:r>
              <a:rPr lang="en-GB" sz="1800" dirty="0" err="1"/>
              <a:t>i</a:t>
            </a:r>
            <a:r>
              <a:rPr lang="en-GB" sz="1800" dirty="0"/>
              <a:t> </a:t>
            </a:r>
            <a:r>
              <a:rPr lang="en-GB" sz="1800" dirty="0" err="1"/>
              <a:t>interaksjonsdesign</a:t>
            </a:r>
            <a:r>
              <a:rPr lang="en-GB" sz="1800" dirty="0"/>
              <a:t> (NTNU)</a:t>
            </a:r>
          </a:p>
          <a:p>
            <a:r>
              <a:rPr lang="en-GB" sz="1800" dirty="0" err="1"/>
              <a:t>Bachelorgrad</a:t>
            </a:r>
            <a:r>
              <a:rPr lang="en-GB" sz="1800" dirty="0"/>
              <a:t> </a:t>
            </a:r>
            <a:r>
              <a:rPr lang="en-GB" sz="1800" dirty="0" err="1"/>
              <a:t>i</a:t>
            </a:r>
            <a:r>
              <a:rPr lang="en-GB" sz="1800" dirty="0"/>
              <a:t> </a:t>
            </a:r>
            <a:r>
              <a:rPr lang="en-GB" sz="1800" dirty="0" err="1"/>
              <a:t>mediedesign</a:t>
            </a:r>
            <a:r>
              <a:rPr lang="en-GB" sz="1800" dirty="0"/>
              <a:t> (NTNU)</a:t>
            </a:r>
          </a:p>
          <a:p>
            <a:endParaRPr lang="nb-NO" sz="1800" dirty="0"/>
          </a:p>
        </p:txBody>
      </p:sp>
    </p:spTree>
    <p:extLst>
      <p:ext uri="{BB962C8B-B14F-4D97-AF65-F5344CB8AC3E}">
        <p14:creationId xmlns:p14="http://schemas.microsoft.com/office/powerpoint/2010/main" val="309190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erson with a beard and glasses&#10;&#10;Description automatically generated with low confidence">
            <a:extLst>
              <a:ext uri="{FF2B5EF4-FFF2-40B4-BE49-F238E27FC236}">
                <a16:creationId xmlns:a16="http://schemas.microsoft.com/office/drawing/2014/main" id="{0EE803CF-CB0B-0D49-8C77-F0DC568028AB}"/>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3245" r="9745"/>
          <a:stretch/>
        </p:blipFill>
        <p:spPr>
          <a:xfrm>
            <a:off x="6209880" y="10"/>
            <a:ext cx="5982120" cy="6857990"/>
          </a:xfrm>
          <a:noFill/>
        </p:spPr>
      </p:pic>
      <p:sp>
        <p:nvSpPr>
          <p:cNvPr id="2" name="Title 1">
            <a:extLst>
              <a:ext uri="{FF2B5EF4-FFF2-40B4-BE49-F238E27FC236}">
                <a16:creationId xmlns:a16="http://schemas.microsoft.com/office/drawing/2014/main" id="{080A5E1D-9793-DA48-AF6A-25C2F1E7CC67}"/>
              </a:ext>
            </a:extLst>
          </p:cNvPr>
          <p:cNvSpPr>
            <a:spLocks noGrp="1"/>
          </p:cNvSpPr>
          <p:nvPr>
            <p:ph type="ctrTitle"/>
          </p:nvPr>
        </p:nvSpPr>
        <p:spPr>
          <a:xfrm>
            <a:off x="379038" y="239167"/>
            <a:ext cx="5075367" cy="2387600"/>
          </a:xfrm>
        </p:spPr>
        <p:txBody>
          <a:bodyPr vert="horz" lIns="0" tIns="0" rIns="0" bIns="0" rtlCol="0" anchor="t">
            <a:normAutofit/>
          </a:bodyPr>
          <a:lstStyle/>
          <a:p>
            <a:r>
              <a:rPr lang="nb-NO"/>
              <a:t>Grafisk design</a:t>
            </a:r>
          </a:p>
        </p:txBody>
      </p:sp>
      <p:sp>
        <p:nvSpPr>
          <p:cNvPr id="9" name="Slide Number Placeholder 8" hidden="1">
            <a:extLst>
              <a:ext uri="{FF2B5EF4-FFF2-40B4-BE49-F238E27FC236}">
                <a16:creationId xmlns:a16="http://schemas.microsoft.com/office/drawing/2014/main" id="{83F7840F-A425-5443-8E58-340C4AD23E34}"/>
              </a:ext>
            </a:extLst>
          </p:cNvPr>
          <p:cNvSpPr>
            <a:spLocks noGrp="1"/>
          </p:cNvSpPr>
          <p:nvPr>
            <p:ph type="sldNum" sz="quarter" idx="4294967295"/>
          </p:nvPr>
        </p:nvSpPr>
        <p:spPr>
          <a:xfrm>
            <a:off x="11266367" y="6263528"/>
            <a:ext cx="599469" cy="365125"/>
          </a:xfrm>
        </p:spPr>
        <p:txBody>
          <a:bodyPr/>
          <a:lstStyle/>
          <a:p>
            <a:pPr>
              <a:spcAft>
                <a:spcPts val="600"/>
              </a:spcAft>
            </a:pPr>
            <a:r>
              <a:rPr lang="en-US"/>
              <a:t>Side </a:t>
            </a:r>
            <a:fld id="{5251F420-7306-4E7C-A79E-F31A38F7D392}" type="slidenum">
              <a:rPr lang="en-US" smtClean="0"/>
              <a:pPr>
                <a:spcAft>
                  <a:spcPts val="600"/>
                </a:spcAft>
              </a:pPr>
              <a:t>54</a:t>
            </a:fld>
            <a:endParaRPr lang="en-US"/>
          </a:p>
        </p:txBody>
      </p:sp>
      <p:sp>
        <p:nvSpPr>
          <p:cNvPr id="17" name="TextBox 16">
            <a:extLst>
              <a:ext uri="{FF2B5EF4-FFF2-40B4-BE49-F238E27FC236}">
                <a16:creationId xmlns:a16="http://schemas.microsoft.com/office/drawing/2014/main" id="{C44961B0-8DA4-2D45-B03B-3DAA44E4B976}"/>
              </a:ext>
            </a:extLst>
          </p:cNvPr>
          <p:cNvSpPr txBox="1"/>
          <p:nvPr/>
        </p:nvSpPr>
        <p:spPr>
          <a:xfrm>
            <a:off x="290138" y="1248301"/>
            <a:ext cx="6070893" cy="3508653"/>
          </a:xfrm>
          <a:prstGeom prst="rect">
            <a:avLst/>
          </a:prstGeom>
          <a:noFill/>
        </p:spPr>
        <p:txBody>
          <a:bodyPr wrap="none" rtlCol="0">
            <a:spAutoFit/>
          </a:bodyPr>
          <a:lstStyle/>
          <a:p>
            <a:r>
              <a:rPr lang="nb-NO" sz="2400" dirty="0"/>
              <a:t>Kjetil Hansen</a:t>
            </a:r>
          </a:p>
          <a:p>
            <a:endParaRPr lang="nb-NO" sz="1800" dirty="0"/>
          </a:p>
          <a:p>
            <a:r>
              <a:rPr lang="nb-NO" sz="1800" dirty="0"/>
              <a:t>15 års erfaring som grafisk designer og </a:t>
            </a:r>
            <a:r>
              <a:rPr lang="nb-NO" sz="1800" dirty="0" err="1"/>
              <a:t>frontend</a:t>
            </a:r>
            <a:r>
              <a:rPr lang="nb-NO" sz="1800" dirty="0"/>
              <a:t>-</a:t>
            </a:r>
          </a:p>
          <a:p>
            <a:r>
              <a:rPr lang="nb-NO" sz="1800" dirty="0"/>
              <a:t>programmerer fra </a:t>
            </a:r>
            <a:r>
              <a:rPr lang="nb-NO" sz="1800" dirty="0" err="1"/>
              <a:t>Tarentell</a:t>
            </a:r>
            <a:r>
              <a:rPr lang="nb-NO" sz="1800" dirty="0"/>
              <a:t>, </a:t>
            </a:r>
            <a:r>
              <a:rPr lang="nb-NO" sz="1800" dirty="0" err="1"/>
              <a:t>Making</a:t>
            </a:r>
            <a:r>
              <a:rPr lang="nb-NO" sz="1800" dirty="0"/>
              <a:t> Waves og </a:t>
            </a:r>
            <a:r>
              <a:rPr lang="nb-NO" sz="1800" dirty="0" err="1"/>
              <a:t>NoA</a:t>
            </a:r>
            <a:r>
              <a:rPr lang="nb-NO" sz="1800" dirty="0"/>
              <a:t> </a:t>
            </a:r>
            <a:r>
              <a:rPr lang="nb-NO" sz="1800" dirty="0" err="1"/>
              <a:t>Ignite</a:t>
            </a:r>
            <a:endParaRPr lang="nb-NO" sz="1800" dirty="0"/>
          </a:p>
          <a:p>
            <a:endParaRPr lang="nb-NO" sz="1800" dirty="0"/>
          </a:p>
          <a:p>
            <a:r>
              <a:rPr lang="nb-NO" sz="1800" dirty="0"/>
              <a:t>Jobbet 2 år som grafisk designer og </a:t>
            </a:r>
            <a:r>
              <a:rPr lang="nb-NO" sz="1800" dirty="0" err="1"/>
              <a:t>frontend</a:t>
            </a:r>
            <a:r>
              <a:rPr lang="nb-NO" sz="1800" dirty="0"/>
              <a:t>-</a:t>
            </a:r>
          </a:p>
          <a:p>
            <a:r>
              <a:rPr lang="nb-NO" sz="1800" dirty="0"/>
              <a:t>programmerer på UiO</a:t>
            </a:r>
          </a:p>
          <a:p>
            <a:endParaRPr lang="nb-NO" sz="1800" dirty="0"/>
          </a:p>
          <a:p>
            <a:r>
              <a:rPr lang="nb-NO" sz="1800" dirty="0"/>
              <a:t>Bachelor i «Design </a:t>
            </a:r>
            <a:r>
              <a:rPr lang="nb-NO" sz="1800" dirty="0" err="1"/>
              <a:t>Communication</a:t>
            </a:r>
            <a:r>
              <a:rPr lang="nb-NO" sz="1800" dirty="0"/>
              <a:t>» fra Chelsea College </a:t>
            </a:r>
          </a:p>
          <a:p>
            <a:r>
              <a:rPr lang="nb-NO" sz="1800" dirty="0" err="1"/>
              <a:t>of</a:t>
            </a:r>
            <a:r>
              <a:rPr lang="nb-NO" sz="1800" dirty="0"/>
              <a:t> Art &amp; Design, London </a:t>
            </a:r>
          </a:p>
          <a:p>
            <a:endParaRPr lang="nb-NO" sz="1800" dirty="0"/>
          </a:p>
          <a:p>
            <a:endParaRPr lang="nb-NO" sz="1800" dirty="0"/>
          </a:p>
        </p:txBody>
      </p:sp>
    </p:spTree>
    <p:extLst>
      <p:ext uri="{BB962C8B-B14F-4D97-AF65-F5344CB8AC3E}">
        <p14:creationId xmlns:p14="http://schemas.microsoft.com/office/powerpoint/2010/main" val="1871490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82FC97A4EB864EBF6B6ADD443A67CC" ma:contentTypeVersion="11" ma:contentTypeDescription="Create a new document." ma:contentTypeScope="" ma:versionID="a30b65eca35bc2875518b791539d3c86">
  <xsd:schema xmlns:xsd="http://www.w3.org/2001/XMLSchema" xmlns:xs="http://www.w3.org/2001/XMLSchema" xmlns:p="http://schemas.microsoft.com/office/2006/metadata/properties" xmlns:ns2="3b00a67f-9791-437e-b702-303a706ea042" targetNamespace="http://schemas.microsoft.com/office/2006/metadata/properties" ma:root="true" ma:fieldsID="3915ecab2cff59e5d3d4d0af5306f32f" ns2:_="">
    <xsd:import namespace="3b00a67f-9791-437e-b702-303a706ea04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00a67f-9791-437e-b702-303a706ea0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9CF10-6C6A-444C-B05E-E78C1785A52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05810CA-B9B6-49F2-A16A-78AE20C31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00a67f-9791-437e-b702-303a706ea0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5663</TotalTime>
  <Words>2247</Words>
  <Application>Microsoft Macintosh PowerPoint</Application>
  <PresentationFormat>Widescreen</PresentationFormat>
  <Paragraphs>392</Paragraphs>
  <Slides>54</Slides>
  <Notes>34</Notes>
  <HiddenSlides>0</HiddenSlides>
  <MMClips>3</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54</vt:i4>
      </vt:variant>
    </vt:vector>
  </HeadingPairs>
  <TitlesOfParts>
    <vt:vector size="58" baseType="lpstr">
      <vt:lpstr>Arial</vt:lpstr>
      <vt:lpstr>Arial, sans-serif</vt:lpstr>
      <vt:lpstr>Calibri</vt:lpstr>
      <vt:lpstr>Office Theme</vt:lpstr>
      <vt:lpstr>Vortex – nettpublisering for universiteter og høgskoler</vt:lpstr>
      <vt:lpstr>Kort om IT-avdelingen på UiO (USIT)</vt:lpstr>
      <vt:lpstr>Hvorfor velge Vortex</vt:lpstr>
      <vt:lpstr>Hvorfor velge Vortex</vt:lpstr>
      <vt:lpstr>Løsninger for studier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Mine studier</vt:lpstr>
      <vt:lpstr>PowerPoint-presentasjon</vt:lpstr>
      <vt:lpstr>PowerPoint-presentasjon</vt:lpstr>
      <vt:lpstr>Studiestart</vt:lpstr>
      <vt:lpstr>Prioriteringer for 2024</vt:lpstr>
      <vt:lpstr>PowerPoint-presentasjon</vt:lpstr>
      <vt:lpstr>PowerPoint-presentasjon</vt:lpstr>
      <vt:lpstr>PowerPoint-presentasjon</vt:lpstr>
      <vt:lpstr>PowerPoint-presentasjon</vt:lpstr>
      <vt:lpstr>Løsninger for forskning og formidling</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Publisere en artikkel Redigere en forside  </vt:lpstr>
      <vt:lpstr>Hvorfor samarbeid?</vt:lpstr>
      <vt:lpstr>PowerPoint-presentasjon</vt:lpstr>
      <vt:lpstr>PowerPoint-presentasjon</vt:lpstr>
      <vt:lpstr>Kort om arbeidet</vt:lpstr>
      <vt:lpstr>Ressursbruk i prosjektperioden mars – oktober 2021 </vt:lpstr>
      <vt:lpstr>Samarbeidet i praksis </vt:lpstr>
      <vt:lpstr>Prinsipper for utvikling generelt</vt:lpstr>
      <vt:lpstr>Hvem bestemmer hva?</vt:lpstr>
      <vt:lpstr>Utdyping av stor B for IT-avdelingen </vt:lpstr>
      <vt:lpstr>Oversikt over fellesløsninger</vt:lpstr>
      <vt:lpstr>Prinsipper for å ta i bruk eller endre en fellesløsning</vt:lpstr>
      <vt:lpstr>Organisering av arbeidet med fellesløsninger i 2025</vt:lpstr>
      <vt:lpstr>Fordeling av kostnader etter gjeldende fordelingsnøkkel</vt:lpstr>
      <vt:lpstr>Hvordan jobber vi i prosjekt?</vt:lpstr>
      <vt:lpstr>Prosjektteam fra UiO</vt:lpstr>
      <vt:lpstr>Prosjektgjennomføring </vt:lpstr>
      <vt:lpstr>Grafisk design</vt:lpstr>
      <vt:lpstr>Grafisk design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Presentasjon Vortex OsloMet</dc:title>
  <dc:subject/>
  <dc:creator>Tomm Eriksen</dc:creator>
  <cp:keywords/>
  <dc:description/>
  <cp:lastModifiedBy>Tomm Eriksen</cp:lastModifiedBy>
  <cp:revision>127</cp:revision>
  <cp:lastPrinted>2022-11-30T13:22:23Z</cp:lastPrinted>
  <dcterms:created xsi:type="dcterms:W3CDTF">2022-02-05T16:43:23Z</dcterms:created>
  <dcterms:modified xsi:type="dcterms:W3CDTF">2024-10-09T09:13:07Z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0x010100D982FC97A4EB864EBF6B6ADD443A67CC</vt:lpwstr>
  </property>
</Properties>
</file>