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65"/>
  </p:notesMasterIdLst>
  <p:handoutMasterIdLst>
    <p:handoutMasterId r:id="rId66"/>
  </p:handoutMasterIdLst>
  <p:sldIdLst>
    <p:sldId id="257" r:id="rId5"/>
    <p:sldId id="438" r:id="rId6"/>
    <p:sldId id="358" r:id="rId7"/>
    <p:sldId id="359" r:id="rId8"/>
    <p:sldId id="362" r:id="rId9"/>
    <p:sldId id="803" r:id="rId10"/>
    <p:sldId id="355" r:id="rId11"/>
    <p:sldId id="804" r:id="rId12"/>
    <p:sldId id="805" r:id="rId13"/>
    <p:sldId id="373" r:id="rId14"/>
    <p:sldId id="2146849491" r:id="rId15"/>
    <p:sldId id="2146849492" r:id="rId16"/>
    <p:sldId id="376" r:id="rId17"/>
    <p:sldId id="374" r:id="rId18"/>
    <p:sldId id="555" r:id="rId19"/>
    <p:sldId id="778" r:id="rId20"/>
    <p:sldId id="626" r:id="rId21"/>
    <p:sldId id="2146849446" r:id="rId22"/>
    <p:sldId id="2146849489" r:id="rId23"/>
    <p:sldId id="2146849481" r:id="rId24"/>
    <p:sldId id="2146849490" r:id="rId25"/>
    <p:sldId id="2146849482" r:id="rId26"/>
    <p:sldId id="266" r:id="rId27"/>
    <p:sldId id="2146849493" r:id="rId28"/>
    <p:sldId id="2146849494" r:id="rId29"/>
    <p:sldId id="782" r:id="rId30"/>
    <p:sldId id="2146849495" r:id="rId31"/>
    <p:sldId id="360" r:id="rId32"/>
    <p:sldId id="361" r:id="rId33"/>
    <p:sldId id="365" r:id="rId34"/>
    <p:sldId id="363" r:id="rId35"/>
    <p:sldId id="404" r:id="rId36"/>
    <p:sldId id="627" r:id="rId37"/>
    <p:sldId id="779" r:id="rId38"/>
    <p:sldId id="2146849496" r:id="rId39"/>
    <p:sldId id="442" r:id="rId40"/>
    <p:sldId id="2146849497" r:id="rId41"/>
    <p:sldId id="366" r:id="rId42"/>
    <p:sldId id="265" r:id="rId43"/>
    <p:sldId id="2146849498" r:id="rId44"/>
    <p:sldId id="364" r:id="rId45"/>
    <p:sldId id="2146849499" r:id="rId46"/>
    <p:sldId id="381" r:id="rId47"/>
    <p:sldId id="382" r:id="rId48"/>
    <p:sldId id="383" r:id="rId49"/>
    <p:sldId id="258" r:id="rId50"/>
    <p:sldId id="261" r:id="rId51"/>
    <p:sldId id="781" r:id="rId52"/>
    <p:sldId id="279" r:id="rId53"/>
    <p:sldId id="276" r:id="rId54"/>
    <p:sldId id="287" r:id="rId55"/>
    <p:sldId id="278" r:id="rId56"/>
    <p:sldId id="280" r:id="rId57"/>
    <p:sldId id="281" r:id="rId58"/>
    <p:sldId id="284" r:id="rId59"/>
    <p:sldId id="440" r:id="rId60"/>
    <p:sldId id="406" r:id="rId61"/>
    <p:sldId id="441" r:id="rId62"/>
    <p:sldId id="408" r:id="rId63"/>
    <p:sldId id="407" r:id="rId64"/>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84EC"/>
    <a:srgbClr val="0000FF"/>
    <a:srgbClr val="FFFF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35" autoAdjust="0"/>
    <p:restoredTop sz="81361"/>
  </p:normalViewPr>
  <p:slideViewPr>
    <p:cSldViewPr snapToGrid="0">
      <p:cViewPr varScale="1">
        <p:scale>
          <a:sx n="103" d="100"/>
          <a:sy n="103" d="100"/>
        </p:scale>
        <p:origin x="960" y="176"/>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10/25/24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mn.uio.no/ifi/personer/vit/tone/index.html" TargetMode="External"/><Relationship Id="rId2" Type="http://schemas.openxmlformats.org/officeDocument/2006/relationships/slide" Target="../slides/slide45.xml"/><Relationship Id="rId1" Type="http://schemas.openxmlformats.org/officeDocument/2006/relationships/notesMaster" Target="../notesMasters/notesMaster1.xml"/><Relationship Id="rId5" Type="http://schemas.openxmlformats.org/officeDocument/2006/relationships/hyperlink" Target="https://www.uio.no/ritmo/english/projects/micro/" TargetMode="External"/><Relationship Id="rId4" Type="http://schemas.openxmlformats.org/officeDocument/2006/relationships/hyperlink" Target="https://www.mn.uio.no/ifi/forskning/grupper/design/publikasjoner/"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3018605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Samarbeidsseminarer</a:t>
            </a:r>
          </a:p>
          <a:p>
            <a:endParaRPr lang="nb-NO"/>
          </a:p>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1399254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309185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461795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Studieprogramforside – enkelte info elementer kommer fra FS</a:t>
            </a:r>
            <a:endParaRPr lang="en-NO" dirty="0"/>
          </a:p>
        </p:txBody>
      </p:sp>
      <p:sp>
        <p:nvSpPr>
          <p:cNvPr id="4" name="Slide Number Placeholder 3"/>
          <p:cNvSpPr>
            <a:spLocks noGrp="1"/>
          </p:cNvSpPr>
          <p:nvPr>
            <p:ph type="sldNum" sz="quarter" idx="5"/>
          </p:nvPr>
        </p:nvSpPr>
        <p:spPr/>
        <p:txBody>
          <a:bodyPr/>
          <a:lstStyle/>
          <a:p>
            <a:fld id="{3A1FCDC9-089B-254D-BFC4-B9317BA6CC08}" type="slidenum">
              <a:rPr lang="en-NO" smtClean="0"/>
              <a:pPr/>
              <a:t>7</a:t>
            </a:fld>
            <a:endParaRPr lang="en-NO"/>
          </a:p>
        </p:txBody>
      </p:sp>
    </p:spTree>
    <p:extLst>
      <p:ext uri="{BB962C8B-B14F-4D97-AF65-F5344CB8AC3E}">
        <p14:creationId xmlns:p14="http://schemas.microsoft.com/office/powerpoint/2010/main" val="316404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Studieplaner, all informasjon kommer fra FS. </a:t>
            </a:r>
          </a:p>
        </p:txBody>
      </p:sp>
      <p:sp>
        <p:nvSpPr>
          <p:cNvPr id="4" name="Plassholder for lysbildenummer 3"/>
          <p:cNvSpPr>
            <a:spLocks noGrp="1"/>
          </p:cNvSpPr>
          <p:nvPr>
            <p:ph type="sldNum" sz="quarter" idx="5"/>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393847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NO"/>
              <a:t>Studiemodell som viser oppbygning av studiet. </a:t>
            </a:r>
          </a:p>
          <a:p>
            <a:endParaRPr lang="en-NO"/>
          </a:p>
          <a:p>
            <a:r>
              <a:rPr lang="en-NO"/>
              <a:t>Alt hentet fra FS. </a:t>
            </a:r>
          </a:p>
          <a:p>
            <a:endParaRPr lang="en-NO"/>
          </a:p>
          <a:p>
            <a:r>
              <a:rPr lang="en-NO"/>
              <a:t>Grundig usability-testet. </a:t>
            </a:r>
          </a:p>
          <a:p>
            <a:endParaRPr lang="en-NO"/>
          </a:p>
          <a:p>
            <a:r>
              <a:rPr lang="en-NO"/>
              <a:t>Robust løsning, viser cachet versjon av siden hvis FS er nede.</a:t>
            </a:r>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819238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Emnebeskrivelser hentes fra FS. Skrives inn med EPN og autoopprettes og publiseres </a:t>
            </a:r>
            <a:r>
              <a:rPr lang="en-GB" dirty="0" err="1"/>
              <a:t>i</a:t>
            </a:r>
            <a:r>
              <a:rPr lang="en-GB" dirty="0"/>
              <a:t> Vortex. </a:t>
            </a:r>
            <a:endParaRPr lang="en-NO" dirty="0"/>
          </a:p>
        </p:txBody>
      </p:sp>
      <p:sp>
        <p:nvSpPr>
          <p:cNvPr id="4" name="Slide Number Placeholder 3"/>
          <p:cNvSpPr>
            <a:spLocks noGrp="1"/>
          </p:cNvSpPr>
          <p:nvPr>
            <p:ph type="sldNum" sz="quarter" idx="5"/>
          </p:nvPr>
        </p:nvSpPr>
        <p:spPr/>
        <p:txBody>
          <a:bodyPr/>
          <a:lstStyle/>
          <a:p>
            <a:fld id="{3A1FCDC9-089B-254D-BFC4-B9317BA6CC08}" type="slidenum">
              <a:rPr lang="en-NO" smtClean="0"/>
              <a:pPr/>
              <a:t>10</a:t>
            </a:fld>
            <a:endParaRPr lang="en-NO"/>
          </a:p>
        </p:txBody>
      </p:sp>
    </p:spTree>
    <p:extLst>
      <p:ext uri="{BB962C8B-B14F-4D97-AF65-F5344CB8AC3E}">
        <p14:creationId xmlns:p14="http://schemas.microsoft.com/office/powerpoint/2010/main" val="1466944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1050643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NO" dirty="0"/>
              <a:t>En annen tjeneste vi jobber med er “Mine studier”. Tett samarbeid mellom studie- og kommunikasjonsavdelingen.</a:t>
            </a:r>
          </a:p>
          <a:p>
            <a:r>
              <a:rPr lang="en-NO" dirty="0"/>
              <a:t>Vår studentportal. “Inngangsvei til det digitale læringsmiljøet” som vi liker å kalle det. </a:t>
            </a:r>
          </a:p>
          <a:p>
            <a:r>
              <a:rPr lang="en-NO" dirty="0"/>
              <a:t>Bakgrunnen for at vi lager Mine studier, er de alt for mange tilbakemeldinger fra studentene om at studiehverdagen deres består av et mylder av tjenester/verktøy/kanaler som er vanskelig å orientere seg </a:t>
            </a:r>
            <a:r>
              <a:rPr lang="en-GB" dirty="0" err="1"/>
              <a:t>i</a:t>
            </a:r>
            <a:r>
              <a:rPr lang="en-GB" dirty="0"/>
              <a:t> </a:t>
            </a:r>
            <a:r>
              <a:rPr lang="en-GB" dirty="0" err="1"/>
              <a:t>og</a:t>
            </a:r>
            <a:r>
              <a:rPr lang="en-GB" dirty="0"/>
              <a:t> </a:t>
            </a:r>
            <a:r>
              <a:rPr lang="en-GB" dirty="0" err="1"/>
              <a:t>holde</a:t>
            </a:r>
            <a:r>
              <a:rPr lang="en-GB" dirty="0"/>
              <a:t> seg </a:t>
            </a:r>
            <a:r>
              <a:rPr lang="en-GB" dirty="0" err="1"/>
              <a:t>oppdatert</a:t>
            </a:r>
            <a:r>
              <a:rPr lang="en-GB" dirty="0"/>
              <a:t> </a:t>
            </a:r>
            <a:r>
              <a:rPr lang="en-GB" dirty="0" err="1"/>
              <a:t>på</a:t>
            </a:r>
            <a:r>
              <a:rPr lang="en-GB" dirty="0"/>
              <a:t>. </a:t>
            </a:r>
            <a:endParaRPr lang="en-NO" dirty="0"/>
          </a:p>
          <a:p>
            <a:endParaRPr lang="en-NO" dirty="0"/>
          </a:p>
        </p:txBody>
      </p:sp>
      <p:sp>
        <p:nvSpPr>
          <p:cNvPr id="4" name="Slide Number Placeholder 3"/>
          <p:cNvSpPr>
            <a:spLocks noGrp="1"/>
          </p:cNvSpPr>
          <p:nvPr>
            <p:ph type="sldNum" sz="quarter" idx="5"/>
          </p:nvPr>
        </p:nvSpPr>
        <p:spPr/>
        <p:txBody>
          <a:bodyPr/>
          <a:lstStyle/>
          <a:p>
            <a:fld id="{3A1FCDC9-089B-254D-BFC4-B9317BA6CC08}" type="slidenum">
              <a:rPr lang="en-NO" smtClean="0"/>
              <a:pPr/>
              <a:t>14</a:t>
            </a:fld>
            <a:endParaRPr lang="en-NO"/>
          </a:p>
        </p:txBody>
      </p:sp>
    </p:spTree>
    <p:extLst>
      <p:ext uri="{BB962C8B-B14F-4D97-AF65-F5344CB8AC3E}">
        <p14:creationId xmlns:p14="http://schemas.microsoft.com/office/powerpoint/2010/main" val="3315475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15</a:t>
            </a:fld>
            <a:endParaRPr lang="en-US"/>
          </a:p>
        </p:txBody>
      </p:sp>
    </p:spTree>
    <p:extLst>
      <p:ext uri="{BB962C8B-B14F-4D97-AF65-F5344CB8AC3E}">
        <p14:creationId xmlns:p14="http://schemas.microsoft.com/office/powerpoint/2010/main" val="3430736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1" name="Shape 1461"/>
          <p:cNvSpPr>
            <a:spLocks noGrp="1" noRot="1" noChangeAspect="1"/>
          </p:cNvSpPr>
          <p:nvPr>
            <p:ph type="sldImg"/>
          </p:nvPr>
        </p:nvSpPr>
        <p:spPr>
          <a:xfrm>
            <a:off x="381000" y="685800"/>
            <a:ext cx="6096000" cy="3429000"/>
          </a:xfrm>
          <a:prstGeom prst="rect">
            <a:avLst/>
          </a:prstGeom>
        </p:spPr>
        <p:txBody>
          <a:bodyPr/>
          <a:lstStyle/>
          <a:p>
            <a:endParaRPr/>
          </a:p>
        </p:txBody>
      </p:sp>
      <p:sp>
        <p:nvSpPr>
          <p:cNvPr id="1462" name="Shape 1462"/>
          <p:cNvSpPr>
            <a:spLocks noGrp="1"/>
          </p:cNvSpPr>
          <p:nvPr>
            <p:ph type="body" sz="quarter" idx="1"/>
          </p:nvPr>
        </p:nvSpPr>
        <p:spPr>
          <a:prstGeom prst="rect">
            <a:avLst/>
          </a:prstGeom>
        </p:spPr>
        <p:txBody>
          <a:bodyPr/>
          <a:lstStyle/>
          <a:p>
            <a:r>
              <a:rPr lang="nb-NO"/>
              <a:t>Det som er spesielt markant forskjellig fra brukerreisen fra forrige innsiktsarbeid fra studiestart H22 er dette grå feltet som visualiserer studentenes bruk og forhold til Mine studier. Blant annet så står det her</a:t>
            </a:r>
          </a:p>
          <a:p>
            <a:r>
              <a:rPr lang="nb-NO"/>
              <a:t> </a:t>
            </a:r>
            <a:endParaRPr/>
          </a:p>
        </p:txBody>
      </p:sp>
    </p:spTree>
    <p:extLst>
      <p:ext uri="{BB962C8B-B14F-4D97-AF65-F5344CB8AC3E}">
        <p14:creationId xmlns:p14="http://schemas.microsoft.com/office/powerpoint/2010/main" val="2699898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EA72985F-36CD-4D87-8C89-674A558E8057}" type="slidenum">
              <a:rPr lang="en-US" smtClean="0"/>
              <a:t>17</a:t>
            </a:fld>
            <a:endParaRPr lang="en-US"/>
          </a:p>
        </p:txBody>
      </p:sp>
    </p:spTree>
    <p:extLst>
      <p:ext uri="{BB962C8B-B14F-4D97-AF65-F5344CB8AC3E}">
        <p14:creationId xmlns:p14="http://schemas.microsoft.com/office/powerpoint/2010/main" val="2465513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18</a:t>
            </a:fld>
            <a:endParaRPr lang="en-US"/>
          </a:p>
        </p:txBody>
      </p:sp>
    </p:spTree>
    <p:extLst>
      <p:ext uri="{BB962C8B-B14F-4D97-AF65-F5344CB8AC3E}">
        <p14:creationId xmlns:p14="http://schemas.microsoft.com/office/powerpoint/2010/main" val="1688815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utvikler løsningen basert på tre hovedfunn fra innsikten, tillit, treffsikkerhet og Oversikt. </a:t>
            </a: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6069EAAB-A23E-402B-8FBE-2CF7BDCE6F8E}" type="slidenum">
              <a:rPr lang="nb-NO"/>
              <a:t>19</a:t>
            </a:fld>
            <a:endParaRPr lang="nb-NO"/>
          </a:p>
        </p:txBody>
      </p:sp>
    </p:spTree>
    <p:extLst>
      <p:ext uri="{BB962C8B-B14F-4D97-AF65-F5344CB8AC3E}">
        <p14:creationId xmlns:p14="http://schemas.microsoft.com/office/powerpoint/2010/main" val="38080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ea typeface="Calibri"/>
                <a:cs typeface="Calibri"/>
              </a:rPr>
              <a:t>Det første hovedfunnet handler om tillit. Beskjedene blir sendt riktig og når riktig mottaker. Løsningen skal skape tillit ved at studentene vet hvor de får beskjeder, og ansatte vet at studentene har fått dem. De ansatte vil få bekreftelse gjennom kvittering på at beskjeder er sendt og statistikk over hvor mange som har åpnet en beskjed eller har på varsel. </a:t>
            </a:r>
          </a:p>
          <a:p>
            <a:endParaRPr lang="nb-NO">
              <a:cs typeface="Calibri"/>
            </a:endParaRPr>
          </a:p>
        </p:txBody>
      </p:sp>
      <p:sp>
        <p:nvSpPr>
          <p:cNvPr id="4" name="Plassholder for lysbildenummer 3"/>
          <p:cNvSpPr>
            <a:spLocks noGrp="1"/>
          </p:cNvSpPr>
          <p:nvPr>
            <p:ph type="sldNum" sz="quarter" idx="5"/>
          </p:nvPr>
        </p:nvSpPr>
        <p:spPr/>
        <p:txBody>
          <a:bodyPr/>
          <a:lstStyle/>
          <a:p>
            <a:fld id="{6069EAAB-A23E-402B-8FBE-2CF7BDCE6F8E}" type="slidenum">
              <a:rPr lang="nb-NO"/>
              <a:t>20</a:t>
            </a:fld>
            <a:endParaRPr lang="nb-NO"/>
          </a:p>
        </p:txBody>
      </p:sp>
    </p:spTree>
    <p:extLst>
      <p:ext uri="{BB962C8B-B14F-4D97-AF65-F5344CB8AC3E}">
        <p14:creationId xmlns:p14="http://schemas.microsoft.com/office/powerpoint/2010/main" val="2327231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Treffsikkerhet. Vi jobber med at grensesnittet og tilgjengelig data skal gjøre det enkelt å sende beskjeder til riktig gruppe studenter, slik at studentene får beskjeder som er relevante for seg.</a:t>
            </a:r>
            <a:br>
              <a:rPr lang="nb-NO" dirty="0">
                <a:cs typeface="+mn-lt"/>
              </a:rPr>
            </a:br>
            <a:br>
              <a:rPr lang="nb-NO" dirty="0">
                <a:cs typeface="+mn-lt"/>
              </a:rPr>
            </a:br>
            <a:r>
              <a:rPr lang="nb-NO" dirty="0">
                <a:ea typeface="Calibri"/>
                <a:cs typeface="Calibri"/>
              </a:rPr>
              <a:t>Vi skal gjøre det mulig å nå mange nivåer med samme beskjed. </a:t>
            </a:r>
          </a:p>
          <a:p>
            <a:endParaRPr lang="nb-NO" dirty="0">
              <a:ea typeface="Calibri"/>
              <a:cs typeface="Calibri"/>
            </a:endParaRPr>
          </a:p>
          <a:p>
            <a:r>
              <a:rPr lang="nb-NO" dirty="0">
                <a:ea typeface="Calibri"/>
                <a:cs typeface="Calibri"/>
              </a:rPr>
              <a:t>Unngå dobbeltpublisering, ved at de slipper å sende en beskjed på programsiden for så å purre på e-post fordi de er usikre på om studentene får med seg beskjeden. </a:t>
            </a:r>
          </a:p>
        </p:txBody>
      </p:sp>
      <p:sp>
        <p:nvSpPr>
          <p:cNvPr id="4" name="Plassholder for lysbildenummer 3"/>
          <p:cNvSpPr>
            <a:spLocks noGrp="1"/>
          </p:cNvSpPr>
          <p:nvPr>
            <p:ph type="sldNum" sz="quarter" idx="5"/>
          </p:nvPr>
        </p:nvSpPr>
        <p:spPr/>
        <p:txBody>
          <a:bodyPr/>
          <a:lstStyle/>
          <a:p>
            <a:fld id="{6069EAAB-A23E-402B-8FBE-2CF7BDCE6F8E}" type="slidenum">
              <a:rPr lang="nb-NO"/>
              <a:t>21</a:t>
            </a:fld>
            <a:endParaRPr lang="nb-NO"/>
          </a:p>
        </p:txBody>
      </p:sp>
    </p:spTree>
    <p:extLst>
      <p:ext uri="{BB962C8B-B14F-4D97-AF65-F5344CB8AC3E}">
        <p14:creationId xmlns:p14="http://schemas.microsoft.com/office/powerpoint/2010/main" val="4234535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ea typeface="Calibri"/>
                <a:cs typeface="Calibri"/>
              </a:rPr>
              <a:t>Og til slutt oversikt. beskjeder i Mine studier skal gi både studenter og de ansatte oversikt. De ansatte får oversikt over alle beskjeder som er sendt til studenten, og studentene får bedre kategorisert visning i Mine studier som er raskt </a:t>
            </a:r>
            <a:r>
              <a:rPr lang="nb-NO" dirty="0" err="1">
                <a:ea typeface="Calibri"/>
                <a:cs typeface="Calibri"/>
              </a:rPr>
              <a:t>scanbar</a:t>
            </a:r>
            <a:r>
              <a:rPr lang="nb-NO" dirty="0">
                <a:ea typeface="Calibri"/>
                <a:cs typeface="Calibri"/>
              </a:rPr>
              <a:t> og gir et godt visuelt bilde av innholdet. </a:t>
            </a:r>
          </a:p>
          <a:p>
            <a:endParaRPr lang="nb-NO" dirty="0">
              <a:cs typeface="Calibri" panose="020F0502020204030204"/>
            </a:endParaRPr>
          </a:p>
        </p:txBody>
      </p:sp>
      <p:sp>
        <p:nvSpPr>
          <p:cNvPr id="4" name="Plassholder for lysbildenummer 3"/>
          <p:cNvSpPr>
            <a:spLocks noGrp="1"/>
          </p:cNvSpPr>
          <p:nvPr>
            <p:ph type="sldNum" sz="quarter" idx="5"/>
          </p:nvPr>
        </p:nvSpPr>
        <p:spPr/>
        <p:txBody>
          <a:bodyPr/>
          <a:lstStyle/>
          <a:p>
            <a:fld id="{6069EAAB-A23E-402B-8FBE-2CF7BDCE6F8E}" type="slidenum">
              <a:rPr lang="nb-NO"/>
              <a:t>22</a:t>
            </a:fld>
            <a:endParaRPr lang="nb-NO"/>
          </a:p>
        </p:txBody>
      </p:sp>
    </p:spTree>
    <p:extLst>
      <p:ext uri="{BB962C8B-B14F-4D97-AF65-F5344CB8AC3E}">
        <p14:creationId xmlns:p14="http://schemas.microsoft.com/office/powerpoint/2010/main" val="2793639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23</a:t>
            </a:fld>
            <a:endParaRPr lang="en-US"/>
          </a:p>
        </p:txBody>
      </p:sp>
    </p:spTree>
    <p:extLst>
      <p:ext uri="{BB962C8B-B14F-4D97-AF65-F5344CB8AC3E}">
        <p14:creationId xmlns:p14="http://schemas.microsoft.com/office/powerpoint/2010/main" val="139985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Finn en forsker basert på forskningstema</a:t>
            </a:r>
          </a:p>
        </p:txBody>
      </p:sp>
      <p:sp>
        <p:nvSpPr>
          <p:cNvPr id="4" name="Slide Number Placeholder 3"/>
          <p:cNvSpPr>
            <a:spLocks noGrp="1"/>
          </p:cNvSpPr>
          <p:nvPr>
            <p:ph type="sldNum" sz="quarter" idx="5"/>
          </p:nvPr>
        </p:nvSpPr>
        <p:spPr/>
        <p:txBody>
          <a:bodyPr/>
          <a:lstStyle/>
          <a:p>
            <a:fld id="{EA72985F-36CD-4D87-8C89-674A558E8057}" type="slidenum">
              <a:rPr lang="en-US" smtClean="0"/>
              <a:t>24</a:t>
            </a:fld>
            <a:endParaRPr lang="en-US"/>
          </a:p>
        </p:txBody>
      </p:sp>
    </p:spTree>
    <p:extLst>
      <p:ext uri="{BB962C8B-B14F-4D97-AF65-F5344CB8AC3E}">
        <p14:creationId xmlns:p14="http://schemas.microsoft.com/office/powerpoint/2010/main" val="1480499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Persondata fra lokalt brukeradminstrasjonssystem</a:t>
            </a:r>
          </a:p>
          <a:p>
            <a:endParaRPr lang="nb-NO"/>
          </a:p>
          <a:p>
            <a:r>
              <a:rPr lang="nb-NO"/>
              <a:t>To veis autolenking mellom person og prosjekt</a:t>
            </a:r>
          </a:p>
          <a:p>
            <a:endParaRPr lang="nb-NO"/>
          </a:p>
          <a:p>
            <a:r>
              <a:rPr lang="nb-NO"/>
              <a:t>Publikasjoner fra Cristin med fulltekst og sammendrag</a:t>
            </a:r>
          </a:p>
        </p:txBody>
      </p:sp>
      <p:sp>
        <p:nvSpPr>
          <p:cNvPr id="4" name="Slide Number Placeholder 3"/>
          <p:cNvSpPr>
            <a:spLocks noGrp="1"/>
          </p:cNvSpPr>
          <p:nvPr>
            <p:ph type="sldNum" sz="quarter" idx="5"/>
          </p:nvPr>
        </p:nvSpPr>
        <p:spPr/>
        <p:txBody>
          <a:bodyPr/>
          <a:lstStyle/>
          <a:p>
            <a:fld id="{EA72985F-36CD-4D87-8C89-674A558E8057}" type="slidenum">
              <a:rPr lang="en-US" smtClean="0"/>
              <a:t>25</a:t>
            </a:fld>
            <a:endParaRPr lang="en-US"/>
          </a:p>
        </p:txBody>
      </p:sp>
    </p:spTree>
    <p:extLst>
      <p:ext uri="{BB962C8B-B14F-4D97-AF65-F5344CB8AC3E}">
        <p14:creationId xmlns:p14="http://schemas.microsoft.com/office/powerpoint/2010/main" val="921936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27</a:t>
            </a:fld>
            <a:endParaRPr lang="en-US"/>
          </a:p>
        </p:txBody>
      </p:sp>
    </p:spTree>
    <p:extLst>
      <p:ext uri="{BB962C8B-B14F-4D97-AF65-F5344CB8AC3E}">
        <p14:creationId xmlns:p14="http://schemas.microsoft.com/office/powerpoint/2010/main" val="2523308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Bloggløsning fullintegrert i nettsidene, trenger ingen egen løsning på Wordpress for blogger</a:t>
            </a:r>
          </a:p>
        </p:txBody>
      </p:sp>
      <p:sp>
        <p:nvSpPr>
          <p:cNvPr id="4" name="Slide Number Placeholder 3"/>
          <p:cNvSpPr>
            <a:spLocks noGrp="1"/>
          </p:cNvSpPr>
          <p:nvPr>
            <p:ph type="sldNum" sz="quarter" idx="5"/>
          </p:nvPr>
        </p:nvSpPr>
        <p:spPr/>
        <p:txBody>
          <a:bodyPr/>
          <a:lstStyle/>
          <a:p>
            <a:fld id="{EA72985F-36CD-4D87-8C89-674A558E8057}" type="slidenum">
              <a:rPr lang="en-US" smtClean="0"/>
              <a:t>28</a:t>
            </a:fld>
            <a:endParaRPr lang="en-US"/>
          </a:p>
        </p:txBody>
      </p:sp>
    </p:spTree>
    <p:extLst>
      <p:ext uri="{BB962C8B-B14F-4D97-AF65-F5344CB8AC3E}">
        <p14:creationId xmlns:p14="http://schemas.microsoft.com/office/powerpoint/2010/main" val="19984124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50 tallspodkaster på UiO</a:t>
            </a:r>
          </a:p>
          <a:p>
            <a:endParaRPr lang="nb-NO"/>
          </a:p>
          <a:p>
            <a:r>
              <a:rPr lang="nb-NO"/>
              <a:t>Integrert avspiller</a:t>
            </a:r>
          </a:p>
          <a:p>
            <a:endParaRPr lang="nb-NO"/>
          </a:p>
          <a:p>
            <a:r>
              <a:rPr lang="nb-NO"/>
              <a:t>Unngår at alle ansatte finner hver sine løsninger i skyen, med utfordringer rundt tilganger, GDPR og opplæring</a:t>
            </a:r>
          </a:p>
          <a:p>
            <a:endParaRPr lang="nb-NO"/>
          </a:p>
          <a:p>
            <a:r>
              <a:rPr lang="nb-NO"/>
              <a:t>Autopublisering på Apple Podcasts og Spotify</a:t>
            </a:r>
          </a:p>
          <a:p>
            <a:endParaRPr lang="nb-NO"/>
          </a:p>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31</a:t>
            </a:fld>
            <a:endParaRPr lang="en-US"/>
          </a:p>
        </p:txBody>
      </p:sp>
    </p:spTree>
    <p:extLst>
      <p:ext uri="{BB962C8B-B14F-4D97-AF65-F5344CB8AC3E}">
        <p14:creationId xmlns:p14="http://schemas.microsoft.com/office/powerpoint/2010/main" val="236652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NO" dirty="0"/>
          </a:p>
        </p:txBody>
      </p:sp>
    </p:spTree>
    <p:extLst>
      <p:ext uri="{BB962C8B-B14F-4D97-AF65-F5344CB8AC3E}">
        <p14:creationId xmlns:p14="http://schemas.microsoft.com/office/powerpoint/2010/main" val="914615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Støtte for fullbredde </a:t>
            </a:r>
            <a:r>
              <a:rPr lang="nb-NO" dirty="0" err="1"/>
              <a:t>bakgrunnsvideo</a:t>
            </a:r>
            <a:r>
              <a:rPr lang="nb-NO" dirty="0"/>
              <a:t> med mulighet for å starte og stoppe (kreves </a:t>
            </a:r>
            <a:r>
              <a:rPr lang="nb-NO" dirty="0" err="1"/>
              <a:t>pga</a:t>
            </a:r>
            <a:r>
              <a:rPr lang="nb-NO" dirty="0"/>
              <a:t> </a:t>
            </a:r>
            <a:r>
              <a:rPr lang="nb-NO" dirty="0" err="1"/>
              <a:t>uu</a:t>
            </a:r>
            <a:r>
              <a:rPr lang="nb-NO" dirty="0"/>
              <a:t>)</a:t>
            </a:r>
          </a:p>
        </p:txBody>
      </p:sp>
      <p:sp>
        <p:nvSpPr>
          <p:cNvPr id="4" name="Plassholder for lysbildenummer 3"/>
          <p:cNvSpPr>
            <a:spLocks noGrp="1"/>
          </p:cNvSpPr>
          <p:nvPr>
            <p:ph type="sldNum" sz="quarter" idx="5"/>
          </p:nvPr>
        </p:nvSpPr>
        <p:spPr/>
        <p:txBody>
          <a:bodyPr/>
          <a:lstStyle/>
          <a:p>
            <a:fld id="{EA72985F-36CD-4D87-8C89-674A558E8057}" type="slidenum">
              <a:rPr lang="en-US" smtClean="0"/>
              <a:t>35</a:t>
            </a:fld>
            <a:endParaRPr lang="en-US"/>
          </a:p>
        </p:txBody>
      </p:sp>
    </p:spTree>
    <p:extLst>
      <p:ext uri="{BB962C8B-B14F-4D97-AF65-F5344CB8AC3E}">
        <p14:creationId xmlns:p14="http://schemas.microsoft.com/office/powerpoint/2010/main" val="2308432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36</a:t>
            </a:fld>
            <a:endParaRPr lang="en-US"/>
          </a:p>
        </p:txBody>
      </p:sp>
    </p:spTree>
    <p:extLst>
      <p:ext uri="{BB962C8B-B14F-4D97-AF65-F5344CB8AC3E}">
        <p14:creationId xmlns:p14="http://schemas.microsoft.com/office/powerpoint/2010/main" val="1445698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856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b="1" dirty="0"/>
              <a:t>Infrastruktur</a:t>
            </a:r>
            <a:r>
              <a:rPr lang="nb-NO" dirty="0"/>
              <a:t> er utelukkende driftet og forvaltet av UiO/IT-avdelingen.</a:t>
            </a:r>
          </a:p>
          <a:p>
            <a:pPr marL="171450" indent="-171450">
              <a:buFont typeface="Arial" panose="020B0604020202020204" pitchFamily="34" charset="0"/>
              <a:buChar char="•"/>
            </a:pPr>
            <a:r>
              <a:rPr lang="nb-NO" b="1" dirty="0" err="1"/>
              <a:t>Vortex</a:t>
            </a:r>
            <a:r>
              <a:rPr lang="nb-NO" b="1" dirty="0"/>
              <a:t> CMS</a:t>
            </a:r>
            <a:r>
              <a:rPr lang="nb-NO" dirty="0"/>
              <a:t> utvikles og distribueres av UiO/Webutvikling.</a:t>
            </a:r>
          </a:p>
          <a:p>
            <a:pPr marL="171450" indent="-171450">
              <a:buFont typeface="Arial" panose="020B0604020202020204" pitchFamily="34" charset="0"/>
              <a:buChar char="•"/>
            </a:pPr>
            <a:r>
              <a:rPr lang="nb-NO" b="1" dirty="0"/>
              <a:t>Nettsteder</a:t>
            </a:r>
            <a:r>
              <a:rPr lang="nb-NO" dirty="0"/>
              <a:t> konfigureres, designes og dekoreres av dedikerte nettsted-team, inkludert personer fra kunde.</a:t>
            </a:r>
          </a:p>
          <a:p>
            <a:pPr marL="171450" indent="-171450">
              <a:buFont typeface="Arial" panose="020B0604020202020204" pitchFamily="34" charset="0"/>
              <a:buChar char="•"/>
            </a:pPr>
            <a:r>
              <a:rPr lang="nb-NO" dirty="0" err="1"/>
              <a:t>Zabbix</a:t>
            </a:r>
            <a:r>
              <a:rPr lang="nb-NO" dirty="0"/>
              <a:t>: </a:t>
            </a:r>
            <a:r>
              <a:rPr lang="nb-NO" dirty="0" err="1"/>
              <a:t>Ovevåking</a:t>
            </a:r>
            <a:r>
              <a:rPr lang="nb-NO" dirty="0"/>
              <a:t> av både infrastruktur og helsesjekk-endepunkter i </a:t>
            </a:r>
            <a:r>
              <a:rPr lang="nb-NO" dirty="0" err="1"/>
              <a:t>Vortex</a:t>
            </a:r>
            <a:r>
              <a:rPr lang="nb-NO" dirty="0"/>
              <a:t> (og varsling).</a:t>
            </a:r>
          </a:p>
          <a:p>
            <a:pPr marL="171450" indent="-171450" algn="l">
              <a:buFont typeface="Arial" panose="020B0604020202020204" pitchFamily="34" charset="0"/>
              <a:buChar char="•"/>
            </a:pPr>
            <a:r>
              <a:rPr lang="nb-NO" b="0" i="0" u="none" strike="noStrike" dirty="0">
                <a:solidFill>
                  <a:srgbClr val="000000"/>
                </a:solidFill>
                <a:effectLst/>
              </a:rPr>
              <a:t>Distribusjon av nettstedressurser som dokumentmaler, </a:t>
            </a:r>
            <a:r>
              <a:rPr lang="nb-NO" b="0" i="0" u="none" strike="noStrike" dirty="0" err="1">
                <a:solidFill>
                  <a:srgbClr val="000000"/>
                </a:solidFill>
                <a:effectLst/>
              </a:rPr>
              <a:t>css</a:t>
            </a:r>
            <a:r>
              <a:rPr lang="nb-NO" b="0" i="0" u="none" strike="noStrike" dirty="0">
                <a:solidFill>
                  <a:srgbClr val="000000"/>
                </a:solidFill>
                <a:effectLst/>
              </a:rPr>
              <a:t>, fonter, </a:t>
            </a:r>
            <a:r>
              <a:rPr lang="nb-NO" b="0" i="0" u="none" strike="noStrike" dirty="0" err="1">
                <a:solidFill>
                  <a:srgbClr val="000000"/>
                </a:solidFill>
                <a:effectLst/>
              </a:rPr>
              <a:t>js</a:t>
            </a:r>
            <a:r>
              <a:rPr lang="nb-NO" b="0" i="0" u="none" strike="noStrike" dirty="0">
                <a:solidFill>
                  <a:srgbClr val="000000"/>
                </a:solidFill>
                <a:effectLst/>
              </a:rPr>
              <a:t> </a:t>
            </a:r>
            <a:r>
              <a:rPr lang="nb-NO" b="0" i="0" u="none" strike="noStrike" dirty="0" err="1">
                <a:solidFill>
                  <a:srgbClr val="000000"/>
                </a:solidFill>
                <a:effectLst/>
              </a:rPr>
              <a:t>etc</a:t>
            </a:r>
            <a:r>
              <a:rPr lang="nb-NO" b="0" i="0" u="none" strike="noStrike" dirty="0">
                <a:solidFill>
                  <a:srgbClr val="000000"/>
                </a:solidFill>
                <a:effectLst/>
              </a:rPr>
              <a:t> gjøres ved hjelp av vårt egenutviklede </a:t>
            </a:r>
            <a:r>
              <a:rPr lang="nb-NO" b="0" i="0" u="none" strike="noStrike" dirty="0" err="1">
                <a:solidFill>
                  <a:srgbClr val="000000"/>
                </a:solidFill>
                <a:effectLst/>
              </a:rPr>
              <a:t>npm</a:t>
            </a:r>
            <a:r>
              <a:rPr lang="nb-NO" b="0" i="0" u="none" strike="noStrike" dirty="0">
                <a:solidFill>
                  <a:srgbClr val="000000"/>
                </a:solidFill>
                <a:effectLst/>
              </a:rPr>
              <a:t>-verktøy "</a:t>
            </a:r>
            <a:r>
              <a:rPr lang="nb-NO" b="0" i="0" u="none" strike="noStrike" dirty="0" err="1">
                <a:solidFill>
                  <a:srgbClr val="000000"/>
                </a:solidFill>
                <a:effectLst/>
              </a:rPr>
              <a:t>vdist</a:t>
            </a:r>
            <a:r>
              <a:rPr lang="nb-NO" b="0" i="0" u="none" strike="noStrike" dirty="0">
                <a:solidFill>
                  <a:srgbClr val="000000"/>
                </a:solidFill>
                <a:effectLst/>
              </a:rPr>
              <a:t>».</a:t>
            </a:r>
          </a:p>
          <a:p>
            <a:endParaRPr lang="nb-NO" dirty="0"/>
          </a:p>
        </p:txBody>
      </p:sp>
      <p:sp>
        <p:nvSpPr>
          <p:cNvPr id="4" name="Plassholder for lysbildenummer 3"/>
          <p:cNvSpPr>
            <a:spLocks noGrp="1"/>
          </p:cNvSpPr>
          <p:nvPr>
            <p:ph type="sldNum" sz="quarter" idx="5"/>
          </p:nvPr>
        </p:nvSpPr>
        <p:spPr/>
        <p:txBody>
          <a:bodyPr/>
          <a:lstStyle/>
          <a:p>
            <a:fld id="{D35A688B-AAD9-5547-A52D-7B3393DC39C5}" type="slidenum">
              <a:rPr lang="nb-NO" smtClean="0"/>
              <a:t>39</a:t>
            </a:fld>
            <a:endParaRPr lang="nb-NO"/>
          </a:p>
        </p:txBody>
      </p:sp>
    </p:spTree>
    <p:extLst>
      <p:ext uri="{BB962C8B-B14F-4D97-AF65-F5344CB8AC3E}">
        <p14:creationId xmlns:p14="http://schemas.microsoft.com/office/powerpoint/2010/main" val="3310735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b-NO" b="1" dirty="0"/>
              <a:t>Redundans og høy tilgjengelighet:</a:t>
            </a:r>
            <a:r>
              <a:rPr lang="nb-NO" dirty="0"/>
              <a:t> Sikre at </a:t>
            </a:r>
            <a:r>
              <a:rPr lang="nb-NO" dirty="0" err="1"/>
              <a:t>Vortex</a:t>
            </a:r>
            <a:r>
              <a:rPr lang="nb-NO" dirty="0"/>
              <a:t> alltid er tilgjengelig </a:t>
            </a:r>
            <a:r>
              <a:rPr lang="nb-NO" dirty="0" err="1"/>
              <a:t>vha</a:t>
            </a:r>
            <a:r>
              <a:rPr lang="nb-NO" dirty="0"/>
              <a:t> redundante servere og </a:t>
            </a:r>
            <a:r>
              <a:rPr lang="nb-NO" dirty="0" err="1"/>
              <a:t>failover</a:t>
            </a:r>
            <a:r>
              <a:rPr lang="nb-NO" dirty="0"/>
              <a:t>-mekanismer.</a:t>
            </a:r>
          </a:p>
          <a:p>
            <a:pPr marL="171450" indent="-171450">
              <a:buFont typeface="Arial" panose="020B0604020202020204" pitchFamily="34" charset="0"/>
              <a:buChar char="•"/>
            </a:pPr>
            <a:r>
              <a:rPr lang="nb-NO" b="1" dirty="0" err="1"/>
              <a:t>Skalerbarhet</a:t>
            </a:r>
            <a:r>
              <a:rPr lang="nb-NO" b="1" dirty="0"/>
              <a:t>:</a:t>
            </a:r>
            <a:r>
              <a:rPr lang="nb-NO" dirty="0"/>
              <a:t> Infrastrukturen som enkelt kan skaleres horisontalt for å håndtere økt belastning.</a:t>
            </a:r>
          </a:p>
          <a:p>
            <a:pPr marL="171450" indent="-171450">
              <a:buFont typeface="Arial" panose="020B0604020202020204" pitchFamily="34" charset="0"/>
              <a:buChar char="•"/>
            </a:pPr>
            <a:r>
              <a:rPr lang="nb-NO" b="1" dirty="0"/>
              <a:t>Automatisert overvåking:</a:t>
            </a:r>
            <a:r>
              <a:rPr lang="nb-NO" dirty="0"/>
              <a:t> Bedre overvåking og varsling for å oppdage og reagere på problemer i sanntid.</a:t>
            </a:r>
          </a:p>
          <a:p>
            <a:pPr marL="171450" indent="-171450">
              <a:buFont typeface="Arial" panose="020B0604020202020204" pitchFamily="34" charset="0"/>
              <a:buChar char="•"/>
            </a:pPr>
            <a:r>
              <a:rPr lang="nb-NO" b="1" dirty="0" err="1"/>
              <a:t>Backup</a:t>
            </a:r>
            <a:r>
              <a:rPr lang="nb-NO" b="1" dirty="0"/>
              <a:t> og gjenoppretting:</a:t>
            </a:r>
            <a:r>
              <a:rPr lang="nb-NO" dirty="0"/>
              <a:t> Regelmessige </a:t>
            </a:r>
            <a:r>
              <a:rPr lang="nb-NO" dirty="0" err="1"/>
              <a:t>backup</a:t>
            </a:r>
            <a:r>
              <a:rPr lang="nb-NO" dirty="0"/>
              <a:t>-rutiner, dokumentert gjenopprettingsprosess for å sikre at data kan gjenopprettes i tilfelle tap.</a:t>
            </a:r>
            <a:endParaRPr lang="nb-NO" b="1" dirty="0"/>
          </a:p>
          <a:p>
            <a:pPr marL="171450" marR="0" lvl="0" indent="-1714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1" dirty="0"/>
              <a:t>Sikkerhet</a:t>
            </a:r>
            <a:r>
              <a:rPr lang="en-GB" b="1" dirty="0"/>
              <a:t>:</a:t>
            </a:r>
            <a:r>
              <a:rPr lang="en-GB" b="0" dirty="0"/>
              <a:t> </a:t>
            </a:r>
            <a:r>
              <a:rPr lang="nb-NO" dirty="0"/>
              <a:t>Gjennomfør regelmessige risiko- og sårbarhetsanalyser (ROS) for å identifisere potensielle trusler og sårbarheter, samt utvikle tiltak for å </a:t>
            </a:r>
            <a:r>
              <a:rPr lang="nb-NO" dirty="0" err="1"/>
              <a:t>mitigere</a:t>
            </a:r>
            <a:r>
              <a:rPr lang="nb-NO" dirty="0"/>
              <a:t> disse risikoene. Inkluder ROS-analyser i utviklingsprosessen for å sikre at applikasjonen kontinuerlig forbedres med tanke på sikkerhet og pålitelighet.</a:t>
            </a:r>
          </a:p>
          <a:p>
            <a:pPr marL="171450" marR="0" lvl="0" indent="-1714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dirty="0"/>
          </a:p>
          <a:p>
            <a:pPr marL="0" marR="0" lvl="0" indent="0" algn="l" defTabSz="914263" rtl="0" eaLnBrk="1" fontAlgn="auto" latinLnBrk="0" hangingPunct="1">
              <a:lnSpc>
                <a:spcPct val="100000"/>
              </a:lnSpc>
              <a:spcBef>
                <a:spcPts val="0"/>
              </a:spcBef>
              <a:spcAft>
                <a:spcPts val="0"/>
              </a:spcAft>
              <a:buClrTx/>
              <a:buSzTx/>
              <a:buFont typeface="Arial" panose="020B0604020202020204" pitchFamily="34" charset="0"/>
              <a:buNone/>
              <a:tabLst/>
              <a:defRPr/>
            </a:pPr>
            <a:r>
              <a:rPr lang="nb-NO" b="1" dirty="0"/>
              <a:t>(*)</a:t>
            </a:r>
            <a:r>
              <a:rPr lang="nb-NO" dirty="0"/>
              <a:t>: </a:t>
            </a:r>
            <a:r>
              <a:rPr lang="nb-NO" dirty="0" err="1"/>
              <a:t>HAProxy</a:t>
            </a:r>
            <a:r>
              <a:rPr lang="nb-NO" dirty="0"/>
              <a:t>: også en standby/</a:t>
            </a:r>
            <a:r>
              <a:rPr lang="nb-NO" dirty="0" err="1"/>
              <a:t>failover</a:t>
            </a:r>
            <a:r>
              <a:rPr lang="nb-NO" dirty="0"/>
              <a:t> instans (3 totalt), </a:t>
            </a:r>
            <a:r>
              <a:rPr lang="nb-NO" dirty="0" err="1"/>
              <a:t>Vortex</a:t>
            </a:r>
            <a:r>
              <a:rPr lang="nb-NO" dirty="0"/>
              <a:t> </a:t>
            </a:r>
            <a:r>
              <a:rPr lang="nb-NO" dirty="0" err="1"/>
              <a:t>failover</a:t>
            </a:r>
            <a:r>
              <a:rPr lang="nb-NO" dirty="0"/>
              <a:t> har lokal disk.</a:t>
            </a:r>
          </a:p>
          <a:p>
            <a:pPr marL="171450" marR="0" lvl="0" indent="-1714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dirty="0"/>
          </a:p>
          <a:p>
            <a:pPr marL="171450" indent="-171450">
              <a:buFont typeface="Arial" panose="020B0604020202020204" pitchFamily="34" charset="0"/>
              <a:buChar char="•"/>
            </a:pPr>
            <a:r>
              <a:rPr lang="nb-NO" dirty="0" err="1"/>
              <a:t>HAProxy</a:t>
            </a:r>
            <a:r>
              <a:rPr lang="en-GB" dirty="0"/>
              <a:t>: </a:t>
            </a:r>
            <a:r>
              <a:rPr lang="nb-NO" dirty="0" err="1"/>
              <a:t>Lastbalanserer</a:t>
            </a:r>
            <a:r>
              <a:rPr lang="nb-NO" dirty="0"/>
              <a:t> og </a:t>
            </a:r>
            <a:r>
              <a:rPr lang="nb-NO" dirty="0" err="1"/>
              <a:t>proxy</a:t>
            </a:r>
            <a:r>
              <a:rPr lang="nb-NO" dirty="0"/>
              <a:t>-server for TCP- og HTTP-applikasjoner. Fordelen med </a:t>
            </a:r>
            <a:r>
              <a:rPr lang="nb-NO" dirty="0" err="1"/>
              <a:t>HAProxy</a:t>
            </a:r>
            <a:r>
              <a:rPr lang="nb-NO" dirty="0"/>
              <a:t> er at det forbedrer tilgjengeligheten og ytelsen til webapplikasjoner ved å distribuere innkommende trafikk over flere servere.</a:t>
            </a:r>
          </a:p>
          <a:p>
            <a:pPr marL="171450" indent="-171450">
              <a:buFont typeface="Arial" panose="020B0604020202020204" pitchFamily="34" charset="0"/>
              <a:buChar char="•"/>
            </a:pPr>
            <a:r>
              <a:rPr lang="nb-NO" dirty="0" err="1"/>
              <a:t>Varnish</a:t>
            </a:r>
            <a:r>
              <a:rPr lang="nb-NO" dirty="0"/>
              <a:t>: HTTP-akselerator designet for å øke hastigheten på nettsider ved å </a:t>
            </a:r>
            <a:r>
              <a:rPr lang="nb-NO" dirty="0" err="1"/>
              <a:t>cache</a:t>
            </a:r>
            <a:r>
              <a:rPr lang="nb-NO" dirty="0"/>
              <a:t> innhold. Fordelen med </a:t>
            </a:r>
            <a:r>
              <a:rPr lang="nb-NO" dirty="0" err="1"/>
              <a:t>Varnish</a:t>
            </a:r>
            <a:r>
              <a:rPr lang="nb-NO" dirty="0"/>
              <a:t> er at det drastisk reduserer belastningen på </a:t>
            </a:r>
            <a:r>
              <a:rPr lang="nb-NO" dirty="0" err="1"/>
              <a:t>backend</a:t>
            </a:r>
            <a:r>
              <a:rPr lang="nb-NO" dirty="0"/>
              <a:t>-servere og forbedrer responstiden for sluttbrukerne.</a:t>
            </a:r>
          </a:p>
          <a:p>
            <a:pPr marL="171450" indent="-171450">
              <a:buFont typeface="Arial" panose="020B0604020202020204" pitchFamily="34" charset="0"/>
              <a:buChar char="•"/>
            </a:pPr>
            <a:r>
              <a:rPr lang="nb-NO" dirty="0" err="1"/>
              <a:t>Redisl</a:t>
            </a:r>
            <a:r>
              <a:rPr lang="nb-NO" dirty="0"/>
              <a:t>: </a:t>
            </a:r>
            <a:r>
              <a:rPr lang="nb-NO" b="0" i="0" u="none" strike="noStrike" dirty="0" err="1">
                <a:solidFill>
                  <a:srgbClr val="000000"/>
                </a:solidFill>
                <a:effectLst/>
                <a:latin typeface="-webkit-standard"/>
              </a:rPr>
              <a:t>C</a:t>
            </a:r>
            <a:r>
              <a:rPr lang="nb-NO" b="0" i="0" u="none" strike="noStrike" dirty="0" err="1">
                <a:solidFill>
                  <a:srgbClr val="000000"/>
                </a:solidFill>
                <a:effectLst/>
              </a:rPr>
              <a:t>aching</a:t>
            </a:r>
            <a:r>
              <a:rPr lang="nb-NO" b="0" i="0" u="none" strike="noStrike" dirty="0">
                <a:solidFill>
                  <a:srgbClr val="000000"/>
                </a:solidFill>
                <a:effectLst/>
                <a:latin typeface="-webkit-standard"/>
              </a:rPr>
              <a:t> for rask tilgang til ofte brukte data, </a:t>
            </a:r>
            <a:r>
              <a:rPr lang="nb-NO" b="0" i="0" u="none" strike="noStrike" dirty="0">
                <a:solidFill>
                  <a:srgbClr val="000000"/>
                </a:solidFill>
                <a:effectLst/>
              </a:rPr>
              <a:t>sesjonshåndtering</a:t>
            </a:r>
            <a:r>
              <a:rPr lang="nb-NO" b="0" i="0" u="none" strike="noStrike" dirty="0">
                <a:solidFill>
                  <a:srgbClr val="000000"/>
                </a:solidFill>
                <a:effectLst/>
                <a:latin typeface="-webkit-standard"/>
              </a:rPr>
              <a:t> for å lagre brukerstatus mellom forespørsler, og </a:t>
            </a:r>
            <a:r>
              <a:rPr lang="nb-NO" b="0" i="0" u="none" strike="noStrike" dirty="0">
                <a:solidFill>
                  <a:srgbClr val="000000"/>
                </a:solidFill>
                <a:effectLst/>
              </a:rPr>
              <a:t>som kø </a:t>
            </a:r>
            <a:r>
              <a:rPr lang="nb-NO" b="0" i="0" u="none" strike="noStrike" dirty="0">
                <a:solidFill>
                  <a:srgbClr val="000000"/>
                </a:solidFill>
                <a:effectLst/>
                <a:latin typeface="-webkit-standard"/>
              </a:rPr>
              <a:t>for å håndtere asynkrone meldinger mellom tjenester.</a:t>
            </a:r>
            <a:endParaRPr lang="nb-NO" dirty="0"/>
          </a:p>
          <a:p>
            <a:pPr marL="171450" indent="-171450">
              <a:buFont typeface="Arial" panose="020B0604020202020204" pitchFamily="34" charset="0"/>
              <a:buChar char="•"/>
            </a:pPr>
            <a:r>
              <a:rPr lang="nb-NO" dirty="0"/>
              <a:t>Oracle RAC (Real Application Clusters): </a:t>
            </a:r>
            <a:r>
              <a:rPr lang="nb-NO" dirty="0" err="1"/>
              <a:t>Databaseklustertjeneste</a:t>
            </a:r>
            <a:r>
              <a:rPr lang="nb-NO" dirty="0"/>
              <a:t>; tillater flere databaseservere å fungere som en enkelt database. Gir høy tilgjengelighet, </a:t>
            </a:r>
            <a:r>
              <a:rPr lang="nb-NO" dirty="0" err="1"/>
              <a:t>skalerbarhet</a:t>
            </a:r>
            <a:r>
              <a:rPr lang="nb-NO" dirty="0"/>
              <a:t> og redundans ved å fordele belastningen og sikre kontinuerlig drift selv om en node svikter.</a:t>
            </a:r>
          </a:p>
          <a:p>
            <a:pPr marL="171450" indent="-171450">
              <a:buFont typeface="Arial" panose="020B0604020202020204" pitchFamily="34" charset="0"/>
              <a:buChar char="•"/>
            </a:pPr>
            <a:r>
              <a:rPr lang="nb-NO" dirty="0"/>
              <a:t>NFS (Network File System): Distribuert filsystem, gir tilgang til filer over et nettverk som om de var lagret lokalt. Gjør det bl.a. mulig å dele filer mellom flere maskiner i et nettverk.</a:t>
            </a:r>
          </a:p>
          <a:p>
            <a:pPr marL="0" marR="0" lvl="0" indent="0" algn="l" defTabSz="914263"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dirty="0"/>
          </a:p>
        </p:txBody>
      </p:sp>
      <p:sp>
        <p:nvSpPr>
          <p:cNvPr id="4" name="Slide Number Placehold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1335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nb-NO" b="0" dirty="0"/>
              <a:t>Gjelder både </a:t>
            </a:r>
            <a:r>
              <a:rPr lang="nb-NO" b="0" dirty="0" err="1"/>
              <a:t>admin</a:t>
            </a:r>
            <a:r>
              <a:rPr lang="nb-NO" b="0" dirty="0"/>
              <a:t> og nettsteder.</a:t>
            </a:r>
          </a:p>
          <a:p>
            <a:pPr marL="0" indent="0">
              <a:buFont typeface="Arial" panose="020B0604020202020204" pitchFamily="34" charset="0"/>
              <a:buNone/>
            </a:pPr>
            <a:endParaRPr lang="nb-NO" b="0" dirty="0"/>
          </a:p>
          <a:p>
            <a:pPr marL="0" indent="0">
              <a:buFont typeface="Arial" panose="020B0604020202020204" pitchFamily="34" charset="0"/>
              <a:buNone/>
            </a:pPr>
            <a:r>
              <a:rPr lang="nb-NO" b="0" dirty="0"/>
              <a:t>Dagens arkitektur</a:t>
            </a:r>
            <a:r>
              <a:rPr lang="en-GB" b="0" dirty="0"/>
              <a:t>, </a:t>
            </a:r>
            <a:r>
              <a:rPr lang="en-GB" b="0" dirty="0" err="1"/>
              <a:t>grovt</a:t>
            </a:r>
            <a:r>
              <a:rPr lang="en-GB" b="0" dirty="0"/>
              <a:t> </a:t>
            </a:r>
            <a:r>
              <a:rPr lang="en-GB" b="0" dirty="0" err="1"/>
              <a:t>oppsummert</a:t>
            </a:r>
            <a:r>
              <a:rPr lang="en-GB" b="0" dirty="0"/>
              <a:t>: </a:t>
            </a:r>
            <a:r>
              <a:rPr lang="en-GB" b="0" dirty="0" err="1"/>
              <a:t>Serverside</a:t>
            </a:r>
            <a:r>
              <a:rPr lang="en-GB" b="0" dirty="0"/>
              <a:t> </a:t>
            </a:r>
            <a:r>
              <a:rPr lang="en-GB" b="0" dirty="0" err="1"/>
              <a:t>generering</a:t>
            </a:r>
            <a:r>
              <a:rPr lang="en-GB" b="0" dirty="0"/>
              <a:t> </a:t>
            </a:r>
            <a:r>
              <a:rPr lang="en-GB" b="0" dirty="0" err="1"/>
              <a:t>av</a:t>
            </a:r>
            <a:r>
              <a:rPr lang="en-GB" b="0" dirty="0"/>
              <a:t> HTML. </a:t>
            </a:r>
            <a:r>
              <a:rPr lang="en-GB" b="0" dirty="0" err="1"/>
              <a:t>Tett</a:t>
            </a:r>
            <a:r>
              <a:rPr lang="en-GB" b="0" dirty="0"/>
              <a:t> binding </a:t>
            </a:r>
            <a:r>
              <a:rPr lang="en-GB" b="0" dirty="0" err="1"/>
              <a:t>mellom</a:t>
            </a:r>
            <a:r>
              <a:rPr lang="en-GB" b="0" dirty="0"/>
              <a:t> frontend, backend </a:t>
            </a:r>
            <a:r>
              <a:rPr lang="en-GB" b="0" dirty="0" err="1"/>
              <a:t>og</a:t>
            </a:r>
            <a:r>
              <a:rPr lang="en-GB" b="0" dirty="0"/>
              <a:t> </a:t>
            </a:r>
            <a:r>
              <a:rPr lang="en-GB" b="0" dirty="0" err="1"/>
              <a:t>konfigurasjon</a:t>
            </a:r>
            <a:r>
              <a:rPr lang="en-GB" b="0" dirty="0"/>
              <a:t>, </a:t>
            </a:r>
            <a:r>
              <a:rPr lang="en-GB" b="0" dirty="0" err="1"/>
              <a:t>eks</a:t>
            </a:r>
            <a:r>
              <a:rPr lang="en-GB" b="0" dirty="0"/>
              <a:t>. </a:t>
            </a:r>
            <a:r>
              <a:rPr lang="en-GB" b="0" dirty="0" err="1"/>
              <a:t>dokumentmaler</a:t>
            </a:r>
            <a:r>
              <a:rPr lang="en-GB" b="0" dirty="0"/>
              <a:t>, </a:t>
            </a:r>
            <a:r>
              <a:rPr lang="en-GB" b="0" dirty="0" err="1"/>
              <a:t>dekorering</a:t>
            </a:r>
            <a:r>
              <a:rPr lang="en-GB" b="0" dirty="0"/>
              <a:t>.</a:t>
            </a:r>
          </a:p>
          <a:p>
            <a:pPr marL="0" indent="0">
              <a:buFont typeface="Arial" panose="020B0604020202020204" pitchFamily="34" charset="0"/>
              <a:buNone/>
            </a:pPr>
            <a:endParaRPr lang="en-GB" b="0" dirty="0"/>
          </a:p>
          <a:p>
            <a:pPr marL="0" indent="0">
              <a:buFont typeface="Arial" panose="020B0604020202020204" pitchFamily="34" charset="0"/>
              <a:buNone/>
            </a:pPr>
            <a:r>
              <a:rPr lang="en-GB" b="0" dirty="0"/>
              <a:t>Er </a:t>
            </a:r>
            <a:r>
              <a:rPr lang="en-GB" b="0" dirty="0" err="1"/>
              <a:t>dette</a:t>
            </a:r>
            <a:r>
              <a:rPr lang="en-GB" b="0" dirty="0"/>
              <a:t> </a:t>
            </a:r>
            <a:r>
              <a:rPr lang="en-GB" b="0" dirty="0" err="1"/>
              <a:t>så</a:t>
            </a:r>
            <a:r>
              <a:rPr lang="en-GB" b="0" dirty="0"/>
              <a:t> </a:t>
            </a:r>
            <a:r>
              <a:rPr lang="en-GB" b="0" dirty="0" err="1"/>
              <a:t>utviklervennlig</a:t>
            </a:r>
            <a:r>
              <a:rPr lang="en-GB" b="0" dirty="0"/>
              <a:t>? </a:t>
            </a:r>
            <a:r>
              <a:rPr lang="en-GB" b="0" dirty="0" err="1"/>
              <a:t>Tja</a:t>
            </a:r>
            <a:r>
              <a:rPr lang="en-GB" b="0" dirty="0"/>
              <a:t>… </a:t>
            </a:r>
            <a:r>
              <a:rPr lang="en-GB" b="0" dirty="0" err="1"/>
              <a:t>Hvis</a:t>
            </a:r>
            <a:r>
              <a:rPr lang="en-GB" b="0" dirty="0"/>
              <a:t> du er </a:t>
            </a:r>
            <a:r>
              <a:rPr lang="en-GB" b="0" dirty="0" err="1"/>
              <a:t>særdeles</a:t>
            </a:r>
            <a:r>
              <a:rPr lang="en-GB" b="0" dirty="0"/>
              <a:t> god </a:t>
            </a:r>
            <a:r>
              <a:rPr lang="en-GB" b="0" dirty="0" err="1"/>
              <a:t>på</a:t>
            </a:r>
            <a:r>
              <a:rPr lang="en-GB" b="0" dirty="0"/>
              <a:t> full-stack, </a:t>
            </a:r>
            <a:r>
              <a:rPr lang="en-GB" b="0" dirty="0" err="1"/>
              <a:t>eksepsjonell</a:t>
            </a:r>
            <a:r>
              <a:rPr lang="en-GB" b="0" dirty="0"/>
              <a:t> </a:t>
            </a:r>
            <a:r>
              <a:rPr lang="en-GB" b="0" dirty="0" err="1"/>
              <a:t>på</a:t>
            </a:r>
            <a:r>
              <a:rPr lang="en-GB" b="0" dirty="0"/>
              <a:t> backend. </a:t>
            </a:r>
            <a:r>
              <a:rPr lang="en-GB" b="0" dirty="0" err="1"/>
              <a:t>Veldig</a:t>
            </a:r>
            <a:r>
              <a:rPr lang="en-GB" b="0" dirty="0"/>
              <a:t> </a:t>
            </a:r>
            <a:r>
              <a:rPr lang="en-GB" b="0" dirty="0" err="1"/>
              <a:t>effektiv</a:t>
            </a:r>
            <a:r>
              <a:rPr lang="en-GB" b="0" dirty="0"/>
              <a:t>, </a:t>
            </a:r>
            <a:r>
              <a:rPr lang="en-GB" b="0" dirty="0" err="1"/>
              <a:t>optimalisert</a:t>
            </a:r>
            <a:r>
              <a:rPr lang="en-GB" b="0" dirty="0"/>
              <a:t>, IMO </a:t>
            </a:r>
            <a:r>
              <a:rPr lang="en-GB" b="0" dirty="0" err="1"/>
              <a:t>litt</a:t>
            </a:r>
            <a:r>
              <a:rPr lang="en-GB" b="0" dirty="0"/>
              <a:t> “</a:t>
            </a:r>
            <a:r>
              <a:rPr lang="en-GB" b="0" dirty="0" err="1"/>
              <a:t>akademisk</a:t>
            </a:r>
            <a:r>
              <a:rPr lang="en-GB" b="0" dirty="0"/>
              <a:t>”.</a:t>
            </a:r>
          </a:p>
          <a:p>
            <a:pPr marL="0" indent="0">
              <a:buFont typeface="Arial" panose="020B0604020202020204" pitchFamily="34" charset="0"/>
              <a:buNone/>
            </a:pPr>
            <a:endParaRPr lang="en-GB" b="0" dirty="0"/>
          </a:p>
          <a:p>
            <a:pPr marL="0" marR="0" lvl="0" indent="0" algn="l" defTabSz="914263"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dirty="0"/>
              <a:t>Note to self: </a:t>
            </a:r>
            <a:r>
              <a:rPr lang="en-GB" b="0" dirty="0" err="1"/>
              <a:t>få</a:t>
            </a:r>
            <a:r>
              <a:rPr lang="en-GB" b="0" dirty="0"/>
              <a:t> </a:t>
            </a:r>
            <a:r>
              <a:rPr lang="en-GB" b="0" dirty="0" err="1"/>
              <a:t>dokumentmaler</a:t>
            </a:r>
            <a:r>
              <a:rPr lang="en-GB" b="0" dirty="0"/>
              <a:t> </a:t>
            </a:r>
            <a:r>
              <a:rPr lang="en-GB" b="0" dirty="0" err="1"/>
              <a:t>og</a:t>
            </a:r>
            <a:r>
              <a:rPr lang="en-GB" b="0" dirty="0"/>
              <a:t> </a:t>
            </a:r>
            <a:r>
              <a:rPr lang="en-GB" b="0" dirty="0" err="1"/>
              <a:t>dekorering</a:t>
            </a:r>
            <a:r>
              <a:rPr lang="en-GB" b="0" dirty="0"/>
              <a:t> </a:t>
            </a:r>
            <a:r>
              <a:rPr lang="en-GB" b="0" dirty="0" err="1"/>
              <a:t>tydligere</a:t>
            </a:r>
            <a:r>
              <a:rPr lang="en-GB" b="0" dirty="0"/>
              <a:t> </a:t>
            </a:r>
            <a:r>
              <a:rPr lang="en-GB" b="0" dirty="0" err="1"/>
              <a:t>på</a:t>
            </a:r>
            <a:r>
              <a:rPr lang="en-GB" b="0" dirty="0"/>
              <a:t> </a:t>
            </a:r>
            <a:r>
              <a:rPr lang="en-GB" b="0" dirty="0" err="1"/>
              <a:t>skisse</a:t>
            </a:r>
            <a:r>
              <a:rPr lang="en-GB" b="0" dirty="0"/>
              <a:t>, </a:t>
            </a:r>
            <a:r>
              <a:rPr lang="en-GB" b="0" dirty="0" err="1"/>
              <a:t>bedre</a:t>
            </a:r>
            <a:r>
              <a:rPr lang="en-GB" b="0" dirty="0"/>
              <a:t> </a:t>
            </a:r>
            <a:r>
              <a:rPr lang="en-GB" b="0" dirty="0" err="1"/>
              <a:t>visualisering</a:t>
            </a:r>
            <a:r>
              <a:rPr lang="en-GB" b="0" dirty="0"/>
              <a:t>/</a:t>
            </a:r>
            <a:r>
              <a:rPr lang="en-GB" b="0" dirty="0" err="1"/>
              <a:t>sammenheng</a:t>
            </a:r>
            <a:r>
              <a:rPr lang="en-GB" b="0" dirty="0"/>
              <a:t> </a:t>
            </a:r>
            <a:r>
              <a:rPr lang="en-GB" b="0" dirty="0" err="1"/>
              <a:t>mellom</a:t>
            </a:r>
            <a:r>
              <a:rPr lang="en-GB" b="0" dirty="0"/>
              <a:t> java/</a:t>
            </a:r>
            <a:r>
              <a:rPr lang="en-GB" b="0" dirty="0" err="1"/>
              <a:t>ftl</a:t>
            </a:r>
            <a:r>
              <a:rPr lang="en-GB" b="0" dirty="0"/>
              <a:t> </a:t>
            </a:r>
            <a:r>
              <a:rPr lang="en-GB" b="0" dirty="0" err="1"/>
              <a:t>og</a:t>
            </a:r>
            <a:r>
              <a:rPr lang="en-GB" b="0" dirty="0"/>
              <a:t> templates.</a:t>
            </a:r>
          </a:p>
          <a:p>
            <a:pPr marL="0" marR="0" lvl="0" indent="0" algn="l" defTabSz="91426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p>
          <a:p>
            <a:pPr marL="0" marR="0" lvl="0" indent="0" algn="l" defTabSz="914263" rtl="0" eaLnBrk="1" fontAlgn="auto" latinLnBrk="0" hangingPunct="1">
              <a:lnSpc>
                <a:spcPct val="100000"/>
              </a:lnSpc>
              <a:spcBef>
                <a:spcPts val="0"/>
              </a:spcBef>
              <a:spcAft>
                <a:spcPts val="0"/>
              </a:spcAft>
              <a:buClrTx/>
              <a:buSzTx/>
              <a:buFontTx/>
              <a:buNone/>
              <a:tabLst/>
              <a:defRPr/>
            </a:pPr>
            <a:r>
              <a:rPr lang="nb-NO" dirty="0" err="1"/>
              <a:t>Vortex</a:t>
            </a:r>
            <a:r>
              <a:rPr lang="nb-NO" dirty="0"/>
              <a:t> som produkt </a:t>
            </a:r>
            <a:r>
              <a:rPr lang="nb-NO" dirty="0" err="1"/>
              <a:t>vs</a:t>
            </a:r>
            <a:r>
              <a:rPr lang="nb-NO" dirty="0"/>
              <a:t> nettsteder. Utfordringer </a:t>
            </a:r>
            <a:r>
              <a:rPr lang="nb-NO" dirty="0" err="1"/>
              <a:t>pga</a:t>
            </a:r>
            <a:r>
              <a:rPr lang="nb-NO" dirty="0"/>
              <a:t> nåværende applikasjonsarkitektur:</a:t>
            </a:r>
          </a:p>
          <a:p>
            <a:pPr marL="171450" marR="0" lvl="0" indent="-1714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Funksjonelle leveranser er (for) avhengige av kunnskap om det tekniske produktet; eks arbeid med dokumentmaler. Vil også påstå integrasjoner og dekorering.</a:t>
            </a:r>
          </a:p>
          <a:p>
            <a:pPr marL="171450" marR="0" lvl="0" indent="-1714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Krever (for) mye koordinasjon/samhandling mellom nettstedsleveranser og </a:t>
            </a:r>
            <a:r>
              <a:rPr lang="nb-NO" dirty="0" err="1"/>
              <a:t>backend</a:t>
            </a:r>
            <a:r>
              <a:rPr lang="nb-NO" dirty="0"/>
              <a:t>.</a:t>
            </a:r>
          </a:p>
          <a:p>
            <a:endParaRPr lang="nb-NO" dirty="0"/>
          </a:p>
          <a:p>
            <a:pPr marL="171450" indent="-171450">
              <a:buFont typeface="Arial" panose="020B0604020202020204" pitchFamily="34" charset="0"/>
              <a:buChar char="•"/>
            </a:pPr>
            <a:r>
              <a:rPr lang="nb-NO" b="1" dirty="0"/>
              <a:t>Uavhengig distribusjon:</a:t>
            </a:r>
            <a:r>
              <a:rPr lang="nb-NO" dirty="0"/>
              <a:t> Tilrettelegg for at </a:t>
            </a:r>
            <a:r>
              <a:rPr lang="nb-NO" dirty="0" err="1"/>
              <a:t>backend</a:t>
            </a:r>
            <a:r>
              <a:rPr lang="nb-NO" dirty="0"/>
              <a:t>, </a:t>
            </a:r>
            <a:r>
              <a:rPr lang="nb-NO" dirty="0" err="1"/>
              <a:t>frontend</a:t>
            </a:r>
            <a:r>
              <a:rPr lang="nb-NO" dirty="0"/>
              <a:t> og nettstedskomponenter kan distribueres uavhengig av hverandre: mindre nedetid, risiko, mindre behov som koordinering etc. –</a:t>
            </a:r>
            <a:r>
              <a:rPr lang="nb-NO" dirty="0" err="1"/>
              <a:t>Ref</a:t>
            </a:r>
            <a:r>
              <a:rPr lang="nb-NO" dirty="0"/>
              <a:t> til forrige slide. Her handler det mer om opplæring og ansvarsfordeling </a:t>
            </a:r>
            <a:r>
              <a:rPr lang="nb-NO" dirty="0">
                <a:sym typeface="Wingdings" panose="05000000000000000000" pitchFamily="2" charset="2"/>
              </a:rPr>
              <a:t> dvs. å ha tillitt til folk til å jobbe uavhengig av hverandre (kultur).</a:t>
            </a:r>
            <a:endParaRPr lang="nb-NO" dirty="0"/>
          </a:p>
          <a:p>
            <a:pPr marL="171450" indent="-171450">
              <a:buFont typeface="Arial" panose="020B0604020202020204" pitchFamily="34" charset="0"/>
              <a:buChar char="•"/>
            </a:pPr>
            <a:r>
              <a:rPr lang="nb-NO" b="1" dirty="0" err="1"/>
              <a:t>Feature</a:t>
            </a:r>
            <a:r>
              <a:rPr lang="nb-NO" b="1" dirty="0"/>
              <a:t> </a:t>
            </a:r>
            <a:r>
              <a:rPr lang="nb-NO" b="1" dirty="0" err="1"/>
              <a:t>toggles</a:t>
            </a:r>
            <a:r>
              <a:rPr lang="nb-NO" b="1" dirty="0"/>
              <a:t>:</a:t>
            </a:r>
            <a:r>
              <a:rPr lang="nb-NO" dirty="0"/>
              <a:t> «Funksjonsflagg» for å aktivere og deaktivere funksjonalitet uten å måtte distribuere ny kode.</a:t>
            </a:r>
          </a:p>
          <a:p>
            <a:pPr marL="171450" indent="-171450">
              <a:buFont typeface="Arial" panose="020B0604020202020204" pitchFamily="34" charset="0"/>
              <a:buChar char="•"/>
            </a:pPr>
            <a:r>
              <a:rPr lang="nb-NO" b="1" dirty="0"/>
              <a:t>Automatisert testing:</a:t>
            </a:r>
            <a:r>
              <a:rPr lang="nb-NO" dirty="0"/>
              <a:t> Bedre testdekning for både </a:t>
            </a:r>
            <a:r>
              <a:rPr lang="nb-NO" dirty="0" err="1"/>
              <a:t>backend</a:t>
            </a:r>
            <a:r>
              <a:rPr lang="nb-NO" dirty="0"/>
              <a:t> og </a:t>
            </a:r>
            <a:r>
              <a:rPr lang="nb-NO" dirty="0" err="1"/>
              <a:t>frontend</a:t>
            </a:r>
            <a:r>
              <a:rPr lang="nb-NO" dirty="0"/>
              <a:t> for å sikre at endringer kan leveres raskt og trygt.</a:t>
            </a:r>
            <a:endParaRPr lang="nb-NO" b="0" dirty="0"/>
          </a:p>
          <a:p>
            <a:pPr marL="0" marR="0" lvl="0" indent="0" algn="l" defTabSz="91426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p>
        </p:txBody>
      </p:sp>
      <p:sp>
        <p:nvSpPr>
          <p:cNvPr id="4" name="Slide Number Placehold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37563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Nøkkelord: Vennlighet – NB! Applikasjonsarkitektur gjelder kun ADMIN. Altså </a:t>
            </a:r>
            <a:r>
              <a:rPr lang="nb-NO" dirty="0" err="1"/>
              <a:t>Vortex</a:t>
            </a:r>
            <a:r>
              <a:rPr lang="nb-NO" dirty="0"/>
              <a:t> som et eget produkt, ikke de nettsteder som lages. Altså ikke slik at nettsteder blir f.eks. </a:t>
            </a:r>
            <a:r>
              <a:rPr lang="nb-NO" dirty="0" err="1"/>
              <a:t>React</a:t>
            </a:r>
            <a:r>
              <a:rPr lang="nb-NO" dirty="0"/>
              <a:t>-apper.</a:t>
            </a:r>
          </a:p>
          <a:p>
            <a:endParaRPr lang="nb-NO" dirty="0"/>
          </a:p>
          <a:p>
            <a:pPr marL="171450" indent="-171450">
              <a:buFont typeface="Arial" panose="020B0604020202020204" pitchFamily="34" charset="0"/>
              <a:buChar char="•"/>
            </a:pPr>
            <a:r>
              <a:rPr lang="nb-NO" b="1" dirty="0"/>
              <a:t>Modulær struktur:</a:t>
            </a:r>
            <a:r>
              <a:rPr lang="nb-NO" dirty="0"/>
              <a:t> En mer modulær arkitektur for å gjøre det enklere å legge til og endre funksjonalitet uten å påvirke resten av systemet. Altså «del» opp systemet i mindre, uavhengige tjenester som forvaltes separat (mikrotjenester, dog jeg liker ikke det begrepet så godt).</a:t>
            </a:r>
          </a:p>
          <a:p>
            <a:pPr marL="171450" indent="-171450">
              <a:buFont typeface="Arial" panose="020B0604020202020204" pitchFamily="34" charset="0"/>
              <a:buChar char="•"/>
            </a:pPr>
            <a:r>
              <a:rPr lang="nb-NO" b="1" dirty="0"/>
              <a:t>Java/Spring </a:t>
            </a:r>
            <a:r>
              <a:rPr lang="nb-NO" b="1" dirty="0" err="1"/>
              <a:t>Boot</a:t>
            </a:r>
            <a:r>
              <a:rPr lang="nb-NO" b="1" dirty="0"/>
              <a:t> og FTL vs. </a:t>
            </a:r>
            <a:r>
              <a:rPr lang="nb-NO" b="1" dirty="0" err="1"/>
              <a:t>React</a:t>
            </a:r>
            <a:r>
              <a:rPr lang="nb-NO" b="1" dirty="0"/>
              <a:t>:</a:t>
            </a:r>
            <a:r>
              <a:rPr lang="nb-NO" dirty="0"/>
              <a:t> Bruk mer moderne teknologier som Java med Spring </a:t>
            </a:r>
            <a:r>
              <a:rPr lang="nb-NO" dirty="0" err="1"/>
              <a:t>Boot</a:t>
            </a:r>
            <a:r>
              <a:rPr lang="nb-NO" dirty="0"/>
              <a:t> for </a:t>
            </a:r>
            <a:r>
              <a:rPr lang="nb-NO" dirty="0" err="1"/>
              <a:t>backend</a:t>
            </a:r>
            <a:r>
              <a:rPr lang="nb-NO" dirty="0"/>
              <a:t> og </a:t>
            </a:r>
            <a:r>
              <a:rPr lang="nb-NO" dirty="0" err="1"/>
              <a:t>React</a:t>
            </a:r>
            <a:r>
              <a:rPr lang="nb-NO" dirty="0"/>
              <a:t> for </a:t>
            </a:r>
            <a:r>
              <a:rPr lang="nb-NO" dirty="0" err="1"/>
              <a:t>frontend</a:t>
            </a:r>
            <a:r>
              <a:rPr lang="nb-NO" dirty="0"/>
              <a:t> for å forbedre utviklingseffektiviteten.</a:t>
            </a:r>
          </a:p>
          <a:p>
            <a:pPr marL="171450" indent="-171450">
              <a:buFont typeface="Arial" panose="020B0604020202020204" pitchFamily="34" charset="0"/>
              <a:buChar char="•"/>
            </a:pPr>
            <a:r>
              <a:rPr lang="nb-NO" b="1" dirty="0"/>
              <a:t>Dokumentmaler og dekorering:</a:t>
            </a:r>
            <a:r>
              <a:rPr lang="nb-NO" dirty="0"/>
              <a:t> Dokumentmaler og dekorasjonskonfigurasjon som enklere kan videreutvikles</a:t>
            </a:r>
            <a:r>
              <a:rPr lang="en-GB" dirty="0"/>
              <a:t>/</a:t>
            </a:r>
            <a:r>
              <a:rPr lang="nb-NO" dirty="0"/>
              <a:t>tilpasses for konsistent utseende, UTEN dyptliggende kjennskap til </a:t>
            </a:r>
            <a:r>
              <a:rPr lang="nb-NO" dirty="0" err="1"/>
              <a:t>Vortex</a:t>
            </a:r>
            <a:r>
              <a:rPr lang="nb-NO" dirty="0"/>
              <a:t> </a:t>
            </a:r>
            <a:r>
              <a:rPr lang="nb-NO" dirty="0" err="1"/>
              <a:t>backend</a:t>
            </a:r>
            <a:r>
              <a:rPr lang="nb-NO" dirty="0"/>
              <a:t> (kjerne).</a:t>
            </a:r>
          </a:p>
          <a:p>
            <a:pPr marL="171450" indent="-171450">
              <a:buFont typeface="Arial" panose="020B0604020202020204" pitchFamily="34" charset="0"/>
              <a:buChar char="•"/>
            </a:pPr>
            <a:r>
              <a:rPr lang="nb-NO" b="1" dirty="0"/>
              <a:t>Kontinuerlig integrasjon:</a:t>
            </a:r>
            <a:r>
              <a:rPr lang="nb-NO" dirty="0"/>
              <a:t> Videre arbeid med CI/CD-pipelines for å automatisere bygging, testing, og distribusjon av koden. For alle ledd (</a:t>
            </a:r>
            <a:r>
              <a:rPr lang="nb-NO" dirty="0" err="1"/>
              <a:t>backend</a:t>
            </a:r>
            <a:r>
              <a:rPr lang="nb-NO" dirty="0"/>
              <a:t>, </a:t>
            </a:r>
            <a:r>
              <a:rPr lang="nb-NO" dirty="0" err="1"/>
              <a:t>frontend</a:t>
            </a:r>
            <a:r>
              <a:rPr lang="nb-NO" dirty="0"/>
              <a:t>, maler </a:t>
            </a:r>
            <a:r>
              <a:rPr lang="nb-NO" dirty="0" err="1"/>
              <a:t>etc</a:t>
            </a:r>
            <a:r>
              <a:rPr lang="nb-NO" dirty="0"/>
              <a:t>).s</a:t>
            </a:r>
          </a:p>
        </p:txBody>
      </p:sp>
      <p:sp>
        <p:nvSpPr>
          <p:cNvPr id="4" name="Plassholder for lysbildenumm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79597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Dele på kostnadene</a:t>
            </a:r>
          </a:p>
          <a:p>
            <a:endParaRPr lang="nb-NO"/>
          </a:p>
          <a:p>
            <a:r>
              <a:rPr lang="nb-NO"/>
              <a:t>Å designe og utvikle og forvalte et nettsted er ikke et prosjekt avgrenset i tid, det er en kontinuerlig prosess, omverden endrer seg, kravene til nettstedet endrer seg, organisasjonen endrer seg</a:t>
            </a:r>
          </a:p>
          <a:p>
            <a:endParaRPr lang="nb-NO"/>
          </a:p>
          <a:p>
            <a:r>
              <a:rPr lang="nb-NO"/>
              <a:t>Viktig med et langsiktig perspektiv</a:t>
            </a:r>
          </a:p>
          <a:p>
            <a:endParaRPr lang="nb-NO"/>
          </a:p>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43</a:t>
            </a:fld>
            <a:endParaRPr lang="en-US"/>
          </a:p>
        </p:txBody>
      </p:sp>
    </p:spTree>
    <p:extLst>
      <p:ext uri="{BB962C8B-B14F-4D97-AF65-F5344CB8AC3E}">
        <p14:creationId xmlns:p14="http://schemas.microsoft.com/office/powerpoint/2010/main" val="5379545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Vortex har i lang tid det tilrettelagt for bruk av publikasjonsdata fra Cristin på personer, enheter og forskningsprosjekter.</a:t>
            </a:r>
          </a:p>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44</a:t>
            </a:fld>
            <a:endParaRPr lang="en-US"/>
          </a:p>
        </p:txBody>
      </p:sp>
    </p:spTree>
    <p:extLst>
      <p:ext uri="{BB962C8B-B14F-4D97-AF65-F5344CB8AC3E}">
        <p14:creationId xmlns:p14="http://schemas.microsoft.com/office/powerpoint/2010/main" val="4714225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a:t>Bare på UiO viser vi frem </a:t>
            </a:r>
            <a:r>
              <a:rPr lang="en-GB"/>
              <a:t>publikasjoner på over 15.000 </a:t>
            </a:r>
            <a:r>
              <a:rPr lang="en-GB">
                <a:hlinkClick r:id="rId3"/>
              </a:rPr>
              <a:t>personpresentasjonener</a:t>
            </a:r>
            <a:r>
              <a:rPr lang="en-GB"/>
              <a:t>, 500 </a:t>
            </a:r>
            <a:r>
              <a:rPr lang="en-GB">
                <a:hlinkClick r:id="rId4"/>
              </a:rPr>
              <a:t>publikasjonslister for enheter</a:t>
            </a:r>
            <a:r>
              <a:rPr lang="en-GB"/>
              <a:t> og 2000 </a:t>
            </a:r>
            <a:r>
              <a:rPr lang="en-GB">
                <a:hlinkClick r:id="rId5"/>
              </a:rPr>
              <a:t>prosjekter</a:t>
            </a:r>
            <a:r>
              <a:rPr lang="en-GB"/>
              <a:t>.</a:t>
            </a:r>
            <a:endParaRPr lang="nb-NO"/>
          </a:p>
          <a:p>
            <a:pPr marL="0" marR="0" lvl="0" indent="0" algn="l" defTabSz="914263" rtl="0" eaLnBrk="1" fontAlgn="auto" latinLnBrk="0" hangingPunct="1">
              <a:lnSpc>
                <a:spcPct val="100000"/>
              </a:lnSpc>
              <a:spcBef>
                <a:spcPts val="0"/>
              </a:spcBef>
              <a:spcAft>
                <a:spcPts val="0"/>
              </a:spcAft>
              <a:buClrTx/>
              <a:buSzTx/>
              <a:buFontTx/>
              <a:buNone/>
              <a:tabLst/>
              <a:defRPr/>
            </a:pPr>
            <a:endParaRPr lang="nb-NO"/>
          </a:p>
          <a:p>
            <a:pPr marL="0" marR="0" lvl="0" indent="0" algn="l" defTabSz="914263" rtl="0" eaLnBrk="1" fontAlgn="auto" latinLnBrk="0" hangingPunct="1">
              <a:lnSpc>
                <a:spcPct val="100000"/>
              </a:lnSpc>
              <a:spcBef>
                <a:spcPts val="0"/>
              </a:spcBef>
              <a:spcAft>
                <a:spcPts val="0"/>
              </a:spcAft>
              <a:buClrTx/>
              <a:buSzTx/>
              <a:buFontTx/>
              <a:buNone/>
              <a:tabLst/>
              <a:defRPr/>
            </a:pPr>
            <a:r>
              <a:rPr lang="nb-NO"/>
              <a:t>Her ser dere et eksempel på hvordan det skal fremstå på en personpresentasjon på HINN.</a:t>
            </a:r>
          </a:p>
        </p:txBody>
      </p:sp>
      <p:sp>
        <p:nvSpPr>
          <p:cNvPr id="4" name="Slide Number Placeholder 3"/>
          <p:cNvSpPr>
            <a:spLocks noGrp="1"/>
          </p:cNvSpPr>
          <p:nvPr>
            <p:ph type="sldNum" sz="quarter" idx="5"/>
          </p:nvPr>
        </p:nvSpPr>
        <p:spPr/>
        <p:txBody>
          <a:bodyPr/>
          <a:lstStyle/>
          <a:p>
            <a:fld id="{EA72985F-36CD-4D87-8C89-674A558E8057}" type="slidenum">
              <a:rPr lang="en-US" smtClean="0"/>
              <a:t>45</a:t>
            </a:fld>
            <a:endParaRPr lang="en-US"/>
          </a:p>
        </p:txBody>
      </p:sp>
    </p:spTree>
    <p:extLst>
      <p:ext uri="{BB962C8B-B14F-4D97-AF65-F5344CB8AC3E}">
        <p14:creationId xmlns:p14="http://schemas.microsoft.com/office/powerpoint/2010/main" val="19921652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48</a:t>
            </a:fld>
            <a:endParaRPr lang="en-US"/>
          </a:p>
        </p:txBody>
      </p:sp>
    </p:spTree>
    <p:extLst>
      <p:ext uri="{BB962C8B-B14F-4D97-AF65-F5344CB8AC3E}">
        <p14:creationId xmlns:p14="http://schemas.microsoft.com/office/powerpoint/2010/main" val="40513871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Oppdatering på </a:t>
            </a:r>
            <a:r>
              <a:rPr lang="nb-NO" dirty="0" err="1"/>
              <a:t>vortex.no</a:t>
            </a:r>
            <a:endParaRPr lang="nb-NO" dirty="0"/>
          </a:p>
          <a:p>
            <a:endParaRPr lang="nb-NO" dirty="0"/>
          </a:p>
          <a:p>
            <a:r>
              <a:rPr lang="nb-NO" dirty="0"/>
              <a:t>Hvis ingen kan bistå oss, så må vi benytte interne krefter/rekruttere inn</a:t>
            </a:r>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51</a:t>
            </a:fld>
            <a:endParaRPr lang="en-US"/>
          </a:p>
        </p:txBody>
      </p:sp>
    </p:spTree>
    <p:extLst>
      <p:ext uri="{BB962C8B-B14F-4D97-AF65-F5344CB8AC3E}">
        <p14:creationId xmlns:p14="http://schemas.microsoft.com/office/powerpoint/2010/main" val="5094396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56</a:t>
            </a:fld>
            <a:endParaRPr lang="en-US"/>
          </a:p>
        </p:txBody>
      </p:sp>
    </p:spTree>
    <p:extLst>
      <p:ext uri="{BB962C8B-B14F-4D97-AF65-F5344CB8AC3E}">
        <p14:creationId xmlns:p14="http://schemas.microsoft.com/office/powerpoint/2010/main" val="33238774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A72985F-36CD-4D87-8C89-674A558E8057}" type="slidenum">
              <a:rPr lang="en-US" smtClean="0"/>
              <a:t>57</a:t>
            </a:fld>
            <a:endParaRPr lang="en-US"/>
          </a:p>
        </p:txBody>
      </p:sp>
    </p:spTree>
    <p:extLst>
      <p:ext uri="{BB962C8B-B14F-4D97-AF65-F5344CB8AC3E}">
        <p14:creationId xmlns:p14="http://schemas.microsoft.com/office/powerpoint/2010/main" val="323420636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9.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9.svg"/><Relationship Id="rId4" Type="http://schemas.openxmlformats.org/officeDocument/2006/relationships/image" Target="../media/image5.svg"/><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9.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en-GB"/>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UiO Farge/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UiO Fullbredde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GB"/>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GB" dirty="0"/>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UiO Fullbredde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GB"/>
              <a:t>Click to edit Master title style</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Fakultet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49182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Fakulte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hidden="1">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Fakulte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GB"/>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GB"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27605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56917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677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GB"/>
              <a:t>Click icon to add picture</a:t>
            </a:r>
            <a:endParaRPr lang="en-US"/>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GB" dirty="0"/>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5379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GB"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GB" noProof="0" dirty="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noProof="0" dirty="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GB" noProof="0" dirty="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358685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1331471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GB" noProof="0" dirty="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829144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GB" noProof="0" dirty="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20016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GB" dirty="0"/>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en-GB" noProof="0" dirty="0"/>
              <a:t>Click to edit Master title style</a:t>
            </a:r>
            <a:endParaRPr lang="nb-NO" noProof="0" dirty="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949986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en-GB" noProof="0" dirty="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GB" dirty="0"/>
              <a:t>Click to 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6701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470715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GB" dirty="0"/>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GB" dirty="0"/>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GB" dirty="0"/>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818459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9110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GB" dirty="0"/>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GB" dirty="0"/>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GB" dirty="0"/>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GB" dirty="0"/>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dirty="0"/>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028994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dirty="0"/>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GB" dirty="0"/>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en-GB" dirty="0"/>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913903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GB" noProof="0" dirty="0"/>
              <a:t>Click to edit Master title style</a:t>
            </a:r>
            <a:endParaRPr lang="nb-NO" noProof="0" dirty="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en-GB" dirty="0"/>
              <a:t>Click icon to add picture</a:t>
            </a:r>
            <a:endParaRPr lang="en-US" dirty="0"/>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en-GB" dirty="0"/>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dirty="0"/>
              <a:t>Click to 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en-GB" dirty="0"/>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en-GB" noProof="0" dirty="0"/>
              <a:t>Click to edit Master title style</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GB" dirty="0"/>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Tree>
    <p:extLst>
      <p:ext uri="{BB962C8B-B14F-4D97-AF65-F5344CB8AC3E}">
        <p14:creationId xmlns:p14="http://schemas.microsoft.com/office/powerpoint/2010/main" val="3705554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4749894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a:pPr/>
              <a:t>‹#›</a:t>
            </a:fld>
            <a:endParaRPr lang="no"/>
          </a:p>
        </p:txBody>
      </p:sp>
    </p:spTree>
    <p:extLst>
      <p:ext uri="{BB962C8B-B14F-4D97-AF65-F5344CB8AC3E}">
        <p14:creationId xmlns:p14="http://schemas.microsoft.com/office/powerpoint/2010/main" val="34231959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extLst>
      <p:ext uri="{BB962C8B-B14F-4D97-AF65-F5344CB8AC3E}">
        <p14:creationId xmlns:p14="http://schemas.microsoft.com/office/powerpoint/2010/main" val="15488188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a:pPr/>
              <a:t>‹#›</a:t>
            </a:fld>
            <a:endParaRPr lang="no"/>
          </a:p>
        </p:txBody>
      </p:sp>
    </p:spTree>
    <p:extLst>
      <p:ext uri="{BB962C8B-B14F-4D97-AF65-F5344CB8AC3E}">
        <p14:creationId xmlns:p14="http://schemas.microsoft.com/office/powerpoint/2010/main" val="36025251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1_To tekstbokser med underoverskrift">
    <p:spTree>
      <p:nvGrpSpPr>
        <p:cNvPr id="1" name=""/>
        <p:cNvGrpSpPr/>
        <p:nvPr/>
      </p:nvGrpSpPr>
      <p:grpSpPr>
        <a:xfrm>
          <a:off x="0" y="0"/>
          <a:ext cx="0" cy="0"/>
          <a:chOff x="0" y="0"/>
          <a:chExt cx="0" cy="0"/>
        </a:xfrm>
      </p:grpSpPr>
      <p:sp>
        <p:nvSpPr>
          <p:cNvPr id="194" name="Titteltekst"/>
          <p:cNvSpPr txBox="1">
            <a:spLocks noGrp="1"/>
          </p:cNvSpPr>
          <p:nvPr>
            <p:ph type="title"/>
          </p:nvPr>
        </p:nvSpPr>
        <p:spPr>
          <a:prstGeom prst="rect">
            <a:avLst/>
          </a:prstGeom>
        </p:spPr>
        <p:txBody>
          <a:bodyPr/>
          <a:lstStyle/>
          <a:p>
            <a:r>
              <a:t>Titteltekst</a:t>
            </a:r>
          </a:p>
        </p:txBody>
      </p:sp>
      <p:sp>
        <p:nvSpPr>
          <p:cNvPr id="195" name="Brødtekst nivå én…"/>
          <p:cNvSpPr txBox="1">
            <a:spLocks noGrp="1"/>
          </p:cNvSpPr>
          <p:nvPr>
            <p:ph type="body" sz="quarter" idx="1"/>
          </p:nvPr>
        </p:nvSpPr>
        <p:spPr>
          <a:xfrm>
            <a:off x="380168" y="1003334"/>
            <a:ext cx="5469091" cy="494751"/>
          </a:xfrm>
          <a:prstGeom prst="rect">
            <a:avLst/>
          </a:prstGeom>
        </p:spPr>
        <p:txBody>
          <a:bodyPr/>
          <a:lstStyle>
            <a:lvl1pPr marL="0" indent="0">
              <a:defRPr sz="1800"/>
            </a:lvl1pPr>
            <a:lvl2pPr marL="0" indent="457211">
              <a:buSzTx/>
              <a:buNone/>
              <a:defRPr sz="1800"/>
            </a:lvl2pPr>
            <a:lvl3pPr marL="0" indent="914424">
              <a:buSzTx/>
              <a:buNone/>
              <a:defRPr sz="1800"/>
            </a:lvl3pPr>
            <a:lvl4pPr marL="0" indent="1371634">
              <a:buSzTx/>
              <a:buNone/>
              <a:defRPr sz="1800"/>
            </a:lvl4pPr>
            <a:lvl5pPr marL="0" indent="1828845">
              <a:buSzTx/>
              <a:buNone/>
              <a:defRPr sz="1800"/>
            </a:lvl5pPr>
          </a:lstStyle>
          <a:p>
            <a:r>
              <a:t>Brødtekst nivå én</a:t>
            </a:r>
          </a:p>
          <a:p>
            <a:pPr lvl="1"/>
            <a:r>
              <a:t>Brødtekst nivå to</a:t>
            </a:r>
          </a:p>
          <a:p>
            <a:pPr lvl="2"/>
            <a:r>
              <a:t>Brødtekst nivå tre</a:t>
            </a:r>
          </a:p>
          <a:p>
            <a:pPr lvl="3"/>
            <a:r>
              <a:t>Brødtekst nivå fire</a:t>
            </a:r>
          </a:p>
          <a:p>
            <a:pPr lvl="4"/>
            <a:r>
              <a:t>Brødtekst nivå fem</a:t>
            </a:r>
          </a:p>
        </p:txBody>
      </p:sp>
      <p:sp>
        <p:nvSpPr>
          <p:cNvPr id="196" name="Text Placeholder 2"/>
          <p:cNvSpPr>
            <a:spLocks noGrp="1"/>
          </p:cNvSpPr>
          <p:nvPr>
            <p:ph type="body" sz="quarter" idx="21"/>
          </p:nvPr>
        </p:nvSpPr>
        <p:spPr>
          <a:xfrm>
            <a:off x="6342741" y="1003334"/>
            <a:ext cx="5469091" cy="494751"/>
          </a:xfrm>
          <a:prstGeom prst="rect">
            <a:avLst/>
          </a:prstGeom>
        </p:spPr>
        <p:txBody>
          <a:bodyPr/>
          <a:lstStyle>
            <a:lvl1pPr marL="0" indent="0">
              <a:defRPr sz="1800"/>
            </a:lvl1pPr>
          </a:lstStyle>
          <a:p>
            <a:pPr marL="0" indent="0">
              <a:defRPr sz="1800"/>
            </a:pPr>
            <a:endParaRPr/>
          </a:p>
        </p:txBody>
      </p:sp>
      <p:sp>
        <p:nvSpPr>
          <p:cNvPr id="197"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31178112"/>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41016656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GB" dirty="0"/>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3">
            <a:extLst>
              <a:ext uri="{96DAC541-7B7A-43D3-8B79-37D633B846F1}">
                <asvg:svgBlip xmlns:asvg="http://schemas.microsoft.com/office/drawing/2016/SVG/main" r:embed="rId34"/>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1" r:id="rId8"/>
    <p:sldLayoutId id="2147483720" r:id="rId9"/>
    <p:sldLayoutId id="2147483719" r:id="rId10"/>
    <p:sldLayoutId id="2147483701" r:id="rId11"/>
    <p:sldLayoutId id="2147483702" r:id="rId12"/>
    <p:sldLayoutId id="2147483704" r:id="rId13"/>
    <p:sldLayoutId id="2147483706" r:id="rId14"/>
    <p:sldLayoutId id="2147483716" r:id="rId15"/>
    <p:sldLayoutId id="2147483717" r:id="rId16"/>
    <p:sldLayoutId id="2147483713" r:id="rId17"/>
    <p:sldLayoutId id="2147483714" r:id="rId18"/>
    <p:sldLayoutId id="2147483709" r:id="rId19"/>
    <p:sldLayoutId id="2147483710" r:id="rId20"/>
    <p:sldLayoutId id="2147483711" r:id="rId21"/>
    <p:sldLayoutId id="2147483712" r:id="rId22"/>
    <p:sldLayoutId id="2147483707" r:id="rId23"/>
    <p:sldLayoutId id="2147483708" r:id="rId24"/>
    <p:sldLayoutId id="2147483715" r:id="rId25"/>
    <p:sldLayoutId id="2147483718" r:id="rId26"/>
    <p:sldLayoutId id="2147483729" r:id="rId27"/>
    <p:sldLayoutId id="2147483730" r:id="rId28"/>
    <p:sldLayoutId id="2147483731" r:id="rId29"/>
    <p:sldLayoutId id="2147483732" r:id="rId30"/>
    <p:sldLayoutId id="2147483733" r:id="rId31"/>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39.png"/><Relationship Id="rId11" Type="http://schemas.openxmlformats.org/officeDocument/2006/relationships/image" Target="../media/image44.svg"/><Relationship Id="rId5" Type="http://schemas.openxmlformats.org/officeDocument/2006/relationships/image" Target="../media/image38.jpe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26.xml"/><Relationship Id="rId7" Type="http://schemas.openxmlformats.org/officeDocument/2006/relationships/image" Target="../media/image54.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2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69.png"/><Relationship Id="rId4" Type="http://schemas.openxmlformats.org/officeDocument/2006/relationships/image" Target="../media/image68.jpeg"/></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image" Target="../media/image77.tiff"/><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78.png"/><Relationship Id="rId4"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5.xml"/><Relationship Id="rId1" Type="http://schemas.openxmlformats.org/officeDocument/2006/relationships/slideLayout" Target="../slideLayouts/slideLayout29.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84.png"/></Relationships>
</file>

<file path=ppt/slides/_rels/slide3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12" Type="http://schemas.openxmlformats.org/officeDocument/2006/relationships/image" Target="../media/image95.png"/><Relationship Id="rId2" Type="http://schemas.openxmlformats.org/officeDocument/2006/relationships/notesSlide" Target="../notesSlides/notesSlide29.xml"/><Relationship Id="rId1" Type="http://schemas.openxmlformats.org/officeDocument/2006/relationships/slideLayout" Target="../slideLayouts/slideLayout27.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svg"/><Relationship Id="rId9" Type="http://schemas.openxmlformats.org/officeDocument/2006/relationships/image" Target="../media/image92.png"/></Relationships>
</file>

<file path=ppt/slides/_rels/slide40.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6.png"/><Relationship Id="rId7" Type="http://schemas.openxmlformats.org/officeDocument/2006/relationships/image" Target="../media/image88.png"/><Relationship Id="rId2" Type="http://schemas.openxmlformats.org/officeDocument/2006/relationships/notesSlide" Target="../notesSlides/notesSlide30.xml"/><Relationship Id="rId1" Type="http://schemas.openxmlformats.org/officeDocument/2006/relationships/slideLayout" Target="../slideLayouts/slideLayout31.xml"/><Relationship Id="rId6" Type="http://schemas.openxmlformats.org/officeDocument/2006/relationships/image" Target="../media/image99.svg"/><Relationship Id="rId11" Type="http://schemas.openxmlformats.org/officeDocument/2006/relationships/image" Target="../media/image102.png"/><Relationship Id="rId5" Type="http://schemas.openxmlformats.org/officeDocument/2006/relationships/image" Target="../media/image98.png"/><Relationship Id="rId10" Type="http://schemas.openxmlformats.org/officeDocument/2006/relationships/image" Target="../media/image101.png"/><Relationship Id="rId4" Type="http://schemas.openxmlformats.org/officeDocument/2006/relationships/image" Target="../media/image97.svg"/><Relationship Id="rId9" Type="http://schemas.openxmlformats.org/officeDocument/2006/relationships/image" Target="../media/image94.png"/></Relationships>
</file>

<file path=ppt/slides/_rels/slide41.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2.png"/><Relationship Id="rId7" Type="http://schemas.openxmlformats.org/officeDocument/2006/relationships/image" Target="../media/image88.png"/><Relationship Id="rId2" Type="http://schemas.openxmlformats.org/officeDocument/2006/relationships/notesSlide" Target="../notesSlides/notesSlide31.xml"/><Relationship Id="rId1" Type="http://schemas.openxmlformats.org/officeDocument/2006/relationships/slideLayout" Target="../slideLayouts/slideLayout31.xml"/><Relationship Id="rId6" Type="http://schemas.openxmlformats.org/officeDocument/2006/relationships/image" Target="../media/image91.png"/><Relationship Id="rId11" Type="http://schemas.openxmlformats.org/officeDocument/2006/relationships/image" Target="../media/image106.png"/><Relationship Id="rId5" Type="http://schemas.openxmlformats.org/officeDocument/2006/relationships/image" Target="../media/image89.png"/><Relationship Id="rId10" Type="http://schemas.openxmlformats.org/officeDocument/2006/relationships/image" Target="../media/image90.png"/><Relationship Id="rId4" Type="http://schemas.openxmlformats.org/officeDocument/2006/relationships/image" Target="../media/image103.png"/><Relationship Id="rId9" Type="http://schemas.openxmlformats.org/officeDocument/2006/relationships/image" Target="../media/image105.png"/></Relationships>
</file>

<file path=ppt/slides/_rels/slide4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2.png"/><Relationship Id="rId18" Type="http://schemas.openxmlformats.org/officeDocument/2006/relationships/image" Target="../media/image109.svg"/><Relationship Id="rId3" Type="http://schemas.openxmlformats.org/officeDocument/2006/relationships/image" Target="../media/image90.png"/><Relationship Id="rId7" Type="http://schemas.openxmlformats.org/officeDocument/2006/relationships/image" Target="../media/image22.png"/><Relationship Id="rId12" Type="http://schemas.openxmlformats.org/officeDocument/2006/relationships/image" Target="../media/image30.jpeg"/><Relationship Id="rId17" Type="http://schemas.openxmlformats.org/officeDocument/2006/relationships/image" Target="../media/image108.png"/><Relationship Id="rId2" Type="http://schemas.openxmlformats.org/officeDocument/2006/relationships/notesSlide" Target="../notesSlides/notesSlide32.xml"/><Relationship Id="rId16" Type="http://schemas.openxmlformats.org/officeDocument/2006/relationships/image" Target="../media/image102.png"/><Relationship Id="rId1" Type="http://schemas.openxmlformats.org/officeDocument/2006/relationships/slideLayout" Target="../slideLayouts/slideLayout18.xml"/><Relationship Id="rId6" Type="http://schemas.openxmlformats.org/officeDocument/2006/relationships/image" Target="../media/image107.png"/><Relationship Id="rId11" Type="http://schemas.openxmlformats.org/officeDocument/2006/relationships/image" Target="../media/image26.png"/><Relationship Id="rId5" Type="http://schemas.openxmlformats.org/officeDocument/2006/relationships/image" Target="../media/image91.png"/><Relationship Id="rId15" Type="http://schemas.openxmlformats.org/officeDocument/2006/relationships/image" Target="../media/image105.png"/><Relationship Id="rId10" Type="http://schemas.openxmlformats.org/officeDocument/2006/relationships/image" Target="../media/image25.png"/><Relationship Id="rId4" Type="http://schemas.openxmlformats.org/officeDocument/2006/relationships/image" Target="../media/image89.png"/><Relationship Id="rId9" Type="http://schemas.openxmlformats.org/officeDocument/2006/relationships/image" Target="../media/image24.png"/><Relationship Id="rId14" Type="http://schemas.openxmlformats.org/officeDocument/2006/relationships/image" Target="../media/image33.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5.xml"/><Relationship Id="rId1" Type="http://schemas.openxmlformats.org/officeDocument/2006/relationships/slideLayout" Target="../slideLayouts/slideLayout26.xml"/><Relationship Id="rId4" Type="http://schemas.openxmlformats.org/officeDocument/2006/relationships/image" Target="../media/image11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04FC59-AF87-034B-B8D6-EBF65BA42856}"/>
              </a:ext>
            </a:extLst>
          </p:cNvPr>
          <p:cNvSpPr>
            <a:spLocks noGrp="1"/>
          </p:cNvSpPr>
          <p:nvPr>
            <p:ph type="title"/>
          </p:nvPr>
        </p:nvSpPr>
        <p:spPr>
          <a:xfrm>
            <a:off x="318061" y="304800"/>
            <a:ext cx="11812962" cy="1547605"/>
          </a:xfrm>
        </p:spPr>
        <p:txBody>
          <a:bodyPr/>
          <a:lstStyle/>
          <a:p>
            <a:r>
              <a:rPr lang="en-NO" sz="3800" b="1"/>
              <a:t>Vortex</a:t>
            </a:r>
            <a:r>
              <a:rPr lang="en-NO" sz="3800"/>
              <a:t> – nettpublisering for universiteter og høgskoler</a:t>
            </a:r>
          </a:p>
        </p:txBody>
      </p:sp>
      <p:grpSp>
        <p:nvGrpSpPr>
          <p:cNvPr id="13" name="Group 12">
            <a:extLst>
              <a:ext uri="{FF2B5EF4-FFF2-40B4-BE49-F238E27FC236}">
                <a16:creationId xmlns:a16="http://schemas.microsoft.com/office/drawing/2014/main" id="{4B0CE749-9182-2B0E-4C89-23FFA466D5DA}"/>
              </a:ext>
            </a:extLst>
          </p:cNvPr>
          <p:cNvGrpSpPr/>
          <p:nvPr/>
        </p:nvGrpSpPr>
        <p:grpSpPr>
          <a:xfrm>
            <a:off x="1117601" y="1327179"/>
            <a:ext cx="10299699" cy="4956948"/>
            <a:chOff x="1" y="694345"/>
            <a:chExt cx="12191999" cy="5788167"/>
          </a:xfrm>
        </p:grpSpPr>
        <p:pic>
          <p:nvPicPr>
            <p:cNvPr id="6" name="Picture 5">
              <a:extLst>
                <a:ext uri="{FF2B5EF4-FFF2-40B4-BE49-F238E27FC236}">
                  <a16:creationId xmlns:a16="http://schemas.microsoft.com/office/drawing/2014/main" id="{523CC552-3C07-788D-1C24-E3868AD477D8}"/>
                </a:ext>
              </a:extLst>
            </p:cNvPr>
            <p:cNvPicPr>
              <a:picLocks noChangeAspect="1"/>
            </p:cNvPicPr>
            <p:nvPr/>
          </p:nvPicPr>
          <p:blipFill rotWithShape="1">
            <a:blip r:embed="rId3"/>
            <a:srcRect t="15600"/>
            <a:stretch/>
          </p:blipFill>
          <p:spPr>
            <a:xfrm>
              <a:off x="1" y="694345"/>
              <a:ext cx="12191999" cy="5788167"/>
            </a:xfrm>
            <a:prstGeom prst="rect">
              <a:avLst/>
            </a:prstGeom>
          </p:spPr>
        </p:pic>
        <p:sp>
          <p:nvSpPr>
            <p:cNvPr id="7" name="Rectangle 6">
              <a:extLst>
                <a:ext uri="{FF2B5EF4-FFF2-40B4-BE49-F238E27FC236}">
                  <a16:creationId xmlns:a16="http://schemas.microsoft.com/office/drawing/2014/main" id="{BBD87EB0-5189-D2F0-8EF2-ADC56DAB46B5}"/>
                </a:ext>
              </a:extLst>
            </p:cNvPr>
            <p:cNvSpPr/>
            <p:nvPr/>
          </p:nvSpPr>
          <p:spPr>
            <a:xfrm>
              <a:off x="342595" y="5502068"/>
              <a:ext cx="3162300" cy="8555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10" name="Text Placeholder 9">
            <a:extLst>
              <a:ext uri="{FF2B5EF4-FFF2-40B4-BE49-F238E27FC236}">
                <a16:creationId xmlns:a16="http://schemas.microsoft.com/office/drawing/2014/main" id="{DF7847F6-8BEE-2E49-B8A4-FF3D78EE0F53}"/>
              </a:ext>
            </a:extLst>
          </p:cNvPr>
          <p:cNvSpPr>
            <a:spLocks noGrp="1"/>
          </p:cNvSpPr>
          <p:nvPr>
            <p:ph type="body" sz="quarter" idx="14"/>
          </p:nvPr>
        </p:nvSpPr>
        <p:spPr>
          <a:xfrm>
            <a:off x="10782764" y="5631475"/>
            <a:ext cx="1025436" cy="1025421"/>
          </a:xfrm>
        </p:spPr>
        <p:txBody>
          <a:bodyPr/>
          <a:lstStyle/>
          <a:p>
            <a:endParaRPr lang="en-NO"/>
          </a:p>
        </p:txBody>
      </p:sp>
      <p:sp>
        <p:nvSpPr>
          <p:cNvPr id="8" name="Text Placeholder 7">
            <a:extLst>
              <a:ext uri="{FF2B5EF4-FFF2-40B4-BE49-F238E27FC236}">
                <a16:creationId xmlns:a16="http://schemas.microsoft.com/office/drawing/2014/main" id="{39D7F5CD-7A8E-5447-813B-A994C8F9559B}"/>
              </a:ext>
            </a:extLst>
          </p:cNvPr>
          <p:cNvSpPr>
            <a:spLocks noGrp="1"/>
          </p:cNvSpPr>
          <p:nvPr>
            <p:ph type="body" sz="quarter" idx="16"/>
          </p:nvPr>
        </p:nvSpPr>
        <p:spPr/>
        <p:txBody>
          <a:bodyPr/>
          <a:lstStyle/>
          <a:p>
            <a:r>
              <a:rPr lang="nb-NO" dirty="0"/>
              <a:t>USN</a:t>
            </a:r>
            <a:endParaRPr lang="en-NO"/>
          </a:p>
        </p:txBody>
      </p:sp>
      <p:sp>
        <p:nvSpPr>
          <p:cNvPr id="9" name="Date Placeholder 8">
            <a:extLst>
              <a:ext uri="{FF2B5EF4-FFF2-40B4-BE49-F238E27FC236}">
                <a16:creationId xmlns:a16="http://schemas.microsoft.com/office/drawing/2014/main" id="{533DD090-AFD9-4A4E-B562-23A82A1E1AD7}"/>
              </a:ext>
            </a:extLst>
          </p:cNvPr>
          <p:cNvSpPr>
            <a:spLocks noGrp="1"/>
          </p:cNvSpPr>
          <p:nvPr>
            <p:ph type="dt" sz="half" idx="10"/>
          </p:nvPr>
        </p:nvSpPr>
        <p:spPr>
          <a:xfrm>
            <a:off x="379038" y="5969802"/>
            <a:ext cx="5716962" cy="365125"/>
          </a:xfrm>
        </p:spPr>
        <p:txBody>
          <a:bodyPr/>
          <a:lstStyle/>
          <a:p>
            <a:r>
              <a:rPr lang="en-US" dirty="0"/>
              <a:t>25. </a:t>
            </a:r>
            <a:r>
              <a:rPr lang="en-US" dirty="0" err="1"/>
              <a:t>oktober</a:t>
            </a:r>
            <a:r>
              <a:rPr lang="en-US" dirty="0"/>
              <a:t> 2024</a:t>
            </a:r>
          </a:p>
        </p:txBody>
      </p:sp>
    </p:spTree>
    <p:extLst>
      <p:ext uri="{BB962C8B-B14F-4D97-AF65-F5344CB8AC3E}">
        <p14:creationId xmlns:p14="http://schemas.microsoft.com/office/powerpoint/2010/main" val="1499736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5184F-D7C6-E24B-8012-EF4C6DB1F04C}"/>
              </a:ext>
            </a:extLst>
          </p:cNvPr>
          <p:cNvSpPr>
            <a:spLocks noGrp="1"/>
          </p:cNvSpPr>
          <p:nvPr>
            <p:ph type="title"/>
          </p:nvPr>
        </p:nvSpPr>
        <p:spPr/>
        <p:txBody>
          <a:bodyPr/>
          <a:lstStyle/>
          <a:p>
            <a:r>
              <a:rPr lang="nb-NO"/>
              <a:t>Kort om IT-avdelingen på UiO (USIT)</a:t>
            </a:r>
          </a:p>
        </p:txBody>
      </p:sp>
      <p:sp>
        <p:nvSpPr>
          <p:cNvPr id="3" name="Subtitle 2">
            <a:extLst>
              <a:ext uri="{FF2B5EF4-FFF2-40B4-BE49-F238E27FC236}">
                <a16:creationId xmlns:a16="http://schemas.microsoft.com/office/drawing/2014/main" id="{CF6DF0E0-8747-C140-B5FC-DAA180C6DBD6}"/>
              </a:ext>
            </a:extLst>
          </p:cNvPr>
          <p:cNvSpPr>
            <a:spLocks noGrp="1"/>
          </p:cNvSpPr>
          <p:nvPr>
            <p:ph type="subTitle" idx="13"/>
          </p:nvPr>
        </p:nvSpPr>
        <p:spPr/>
        <p:txBody>
          <a:bodyPr/>
          <a:lstStyle/>
          <a:p>
            <a:endParaRPr lang="nb-NO"/>
          </a:p>
        </p:txBody>
      </p:sp>
      <p:sp>
        <p:nvSpPr>
          <p:cNvPr id="4" name="Content Placeholder 3">
            <a:extLst>
              <a:ext uri="{FF2B5EF4-FFF2-40B4-BE49-F238E27FC236}">
                <a16:creationId xmlns:a16="http://schemas.microsoft.com/office/drawing/2014/main" id="{291DCDFD-46B5-FE43-BF25-725EC5BC0061}"/>
              </a:ext>
            </a:extLst>
          </p:cNvPr>
          <p:cNvSpPr>
            <a:spLocks noGrp="1"/>
          </p:cNvSpPr>
          <p:nvPr>
            <p:ph sz="half" idx="30"/>
          </p:nvPr>
        </p:nvSpPr>
        <p:spPr>
          <a:xfrm>
            <a:off x="380169" y="1704042"/>
            <a:ext cx="11049831" cy="4354559"/>
          </a:xfrm>
        </p:spPr>
        <p:txBody>
          <a:bodyPr/>
          <a:lstStyle/>
          <a:p>
            <a:r>
              <a:rPr lang="en-US" dirty="0" err="1"/>
              <a:t> Universitetet</a:t>
            </a:r>
            <a:r>
              <a:rPr lang="en-US" dirty="0"/>
              <a:t> </a:t>
            </a:r>
            <a:r>
              <a:rPr lang="en-US" dirty="0" err="1"/>
              <a:t>i</a:t>
            </a:r>
            <a:r>
              <a:rPr lang="en-US" dirty="0"/>
              <a:t> </a:t>
            </a:r>
            <a:r>
              <a:rPr lang="en-US" dirty="0" err="1"/>
              <a:t>Oslos</a:t>
            </a:r>
            <a:r>
              <a:rPr lang="en-US" dirty="0"/>
              <a:t> </a:t>
            </a:r>
            <a:r>
              <a:rPr lang="en-US" dirty="0" err="1"/>
              <a:t>sentrale</a:t>
            </a:r>
            <a:r>
              <a:rPr lang="en-US" dirty="0"/>
              <a:t> IT-</a:t>
            </a:r>
            <a:r>
              <a:rPr lang="en-US" dirty="0" err="1"/>
              <a:t>enhet</a:t>
            </a:r>
            <a:endParaRPr lang="en-US" dirty="0"/>
          </a:p>
          <a:p>
            <a:r>
              <a:rPr lang="en-US" dirty="0" err="1"/>
              <a:t> Forskning</a:t>
            </a:r>
            <a:r>
              <a:rPr lang="en-US" dirty="0"/>
              <a:t>, studier </a:t>
            </a:r>
            <a:r>
              <a:rPr lang="en-US" dirty="0" err="1"/>
              <a:t>og</a:t>
            </a:r>
            <a:r>
              <a:rPr lang="en-US" dirty="0"/>
              <a:t> </a:t>
            </a:r>
            <a:r>
              <a:rPr lang="en-US" dirty="0" err="1"/>
              <a:t>formidling</a:t>
            </a:r>
            <a:endParaRPr lang="en-US" dirty="0"/>
          </a:p>
          <a:p>
            <a:r>
              <a:rPr lang="en-US" dirty="0" err="1"/>
              <a:t> Brukervennlighet</a:t>
            </a:r>
            <a:r>
              <a:rPr lang="en-US" dirty="0"/>
              <a:t>, </a:t>
            </a:r>
            <a:r>
              <a:rPr lang="en-US" dirty="0" err="1"/>
              <a:t>sikkerhet</a:t>
            </a:r>
            <a:r>
              <a:rPr lang="en-US" dirty="0"/>
              <a:t> </a:t>
            </a:r>
            <a:r>
              <a:rPr lang="en-US" dirty="0" err="1"/>
              <a:t>og</a:t>
            </a:r>
            <a:r>
              <a:rPr lang="en-US" dirty="0"/>
              <a:t> jus</a:t>
            </a:r>
          </a:p>
          <a:p>
            <a:r>
              <a:rPr lang="en-US" dirty="0"/>
              <a:t> Ca. 350 ansatte</a:t>
            </a:r>
          </a:p>
          <a:p>
            <a:r>
              <a:rPr lang="en-US" dirty="0" err="1"/>
              <a:t> Levert</a:t>
            </a:r>
            <a:r>
              <a:rPr lang="en-US" dirty="0"/>
              <a:t> </a:t>
            </a:r>
            <a:r>
              <a:rPr lang="en-US" dirty="0" err="1"/>
              <a:t>tjenester</a:t>
            </a:r>
            <a:r>
              <a:rPr lang="en-US" dirty="0"/>
              <a:t> </a:t>
            </a:r>
            <a:r>
              <a:rPr lang="en-US" dirty="0" err="1"/>
              <a:t>til</a:t>
            </a:r>
            <a:r>
              <a:rPr lang="en-US" dirty="0"/>
              <a:t> </a:t>
            </a:r>
            <a:r>
              <a:rPr lang="en-US" dirty="0" err="1"/>
              <a:t>UiO</a:t>
            </a:r>
            <a:r>
              <a:rPr lang="en-US" dirty="0"/>
              <a:t> </a:t>
            </a:r>
            <a:r>
              <a:rPr lang="en-US" dirty="0" err="1"/>
              <a:t>og</a:t>
            </a:r>
            <a:r>
              <a:rPr lang="en-US" dirty="0"/>
              <a:t> UH-</a:t>
            </a:r>
            <a:r>
              <a:rPr lang="en-US" dirty="0" err="1"/>
              <a:t>sektoren</a:t>
            </a:r>
            <a:r>
              <a:rPr lang="en-US" dirty="0"/>
              <a:t> </a:t>
            </a:r>
            <a:r>
              <a:rPr lang="en-US" dirty="0" err="1"/>
              <a:t>i</a:t>
            </a:r>
            <a:r>
              <a:rPr lang="en-US" dirty="0"/>
              <a:t> over 20 </a:t>
            </a:r>
            <a:r>
              <a:rPr lang="en-US" dirty="0" err="1"/>
              <a:t>år</a:t>
            </a:r>
            <a:endParaRPr lang="en-US" dirty="0"/>
          </a:p>
          <a:p>
            <a:r>
              <a:rPr lang="en-US" dirty="0"/>
              <a:t> Ca. 50% av </a:t>
            </a:r>
            <a:r>
              <a:rPr lang="en-US" dirty="0" err="1"/>
              <a:t>vårt</a:t>
            </a:r>
            <a:r>
              <a:rPr lang="en-US" dirty="0"/>
              <a:t> </a:t>
            </a:r>
            <a:r>
              <a:rPr lang="en-US" dirty="0" err="1"/>
              <a:t>budsjett</a:t>
            </a:r>
            <a:r>
              <a:rPr lang="en-US" dirty="0"/>
              <a:t> </a:t>
            </a:r>
            <a:r>
              <a:rPr lang="en-US" dirty="0" err="1"/>
              <a:t>kommer</a:t>
            </a:r>
            <a:r>
              <a:rPr lang="en-US" dirty="0"/>
              <a:t> </a:t>
            </a:r>
            <a:r>
              <a:rPr lang="en-US" dirty="0" err="1"/>
              <a:t>fra</a:t>
            </a:r>
            <a:r>
              <a:rPr lang="en-US" dirty="0"/>
              <a:t> </a:t>
            </a:r>
            <a:r>
              <a:rPr lang="en-US" dirty="0" err="1"/>
              <a:t>samarbeid</a:t>
            </a:r>
            <a:r>
              <a:rPr lang="en-US" dirty="0"/>
              <a:t> </a:t>
            </a:r>
            <a:r>
              <a:rPr lang="en-US" dirty="0" err="1"/>
              <a:t>og</a:t>
            </a:r>
            <a:r>
              <a:rPr lang="en-US" dirty="0"/>
              <a:t> </a:t>
            </a:r>
            <a:r>
              <a:rPr lang="en-US" dirty="0" err="1"/>
              <a:t>salg</a:t>
            </a:r>
            <a:r>
              <a:rPr lang="en-US" dirty="0"/>
              <a:t> av </a:t>
            </a:r>
            <a:r>
              <a:rPr lang="en-US" dirty="0" err="1"/>
              <a:t>tjenester</a:t>
            </a:r>
            <a:r>
              <a:rPr lang="en-US" dirty="0"/>
              <a:t> </a:t>
            </a:r>
            <a:r>
              <a:rPr lang="en-US" dirty="0" err="1"/>
              <a:t>i</a:t>
            </a:r>
            <a:r>
              <a:rPr lang="en-US" dirty="0"/>
              <a:t> </a:t>
            </a:r>
            <a:r>
              <a:rPr lang="en-US" dirty="0" err="1"/>
              <a:t>sektoren</a:t>
            </a:r>
            <a:endParaRPr lang="en-US" dirty="0"/>
          </a:p>
          <a:p>
            <a:r>
              <a:rPr lang="en-US" dirty="0" err="1"/>
              <a:t> Nettskjema, TSD, Autotekst, GPT UiO og Mine studier m.fl.</a:t>
            </a:r>
            <a:endParaRPr lang="en-US" dirty="0"/>
          </a:p>
          <a:p>
            <a:endParaRPr lang="nb-NO" dirty="0"/>
          </a:p>
        </p:txBody>
      </p:sp>
      <p:sp>
        <p:nvSpPr>
          <p:cNvPr id="5" name="Footer Placeholder 4">
            <a:extLst>
              <a:ext uri="{FF2B5EF4-FFF2-40B4-BE49-F238E27FC236}">
                <a16:creationId xmlns:a16="http://schemas.microsoft.com/office/drawing/2014/main" id="{CC7E1EDE-1AD4-3546-9567-556E1CE58B15}"/>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6F438C25-6F93-4A4A-9CB4-732AFF2D0B45}"/>
              </a:ext>
            </a:extLst>
          </p:cNvPr>
          <p:cNvSpPr>
            <a:spLocks noGrp="1"/>
          </p:cNvSpPr>
          <p:nvPr>
            <p:ph type="sldNum" sz="quarter" idx="33"/>
          </p:nvPr>
        </p:nvSpPr>
        <p:spPr/>
        <p:txBody>
          <a:bodyPr/>
          <a:lstStyle/>
          <a:p>
            <a:r>
              <a:rPr lang="en-US"/>
              <a:t>Side </a:t>
            </a:r>
            <a:fld id="{5251F420-7306-4E7C-A79E-F31A38F7D392}" type="slidenum">
              <a:rPr lang="en-US" smtClean="0"/>
              <a:pPr/>
              <a:t>2</a:t>
            </a:fld>
            <a:endParaRPr lang="en-US" dirty="0"/>
          </a:p>
        </p:txBody>
      </p:sp>
    </p:spTree>
    <p:extLst>
      <p:ext uri="{BB962C8B-B14F-4D97-AF65-F5344CB8AC3E}">
        <p14:creationId xmlns:p14="http://schemas.microsoft.com/office/powerpoint/2010/main" val="347182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8C956-902E-4D5F-AA97-67E222CA48CC}"/>
              </a:ext>
            </a:extLst>
          </p:cNvPr>
          <p:cNvSpPr>
            <a:spLocks noGrp="1"/>
          </p:cNvSpPr>
          <p:nvPr>
            <p:ph type="title"/>
          </p:nvPr>
        </p:nvSpPr>
        <p:spPr/>
        <p:txBody>
          <a:bodyPr/>
          <a:lstStyle/>
          <a:p>
            <a:r>
              <a:rPr lang="en-NO"/>
              <a:t>Hvorfor velge Vortex</a:t>
            </a:r>
            <a:endParaRPr lang="en-US"/>
          </a:p>
        </p:txBody>
      </p:sp>
      <p:sp>
        <p:nvSpPr>
          <p:cNvPr id="4" name="Content Placeholder 3">
            <a:extLst>
              <a:ext uri="{FF2B5EF4-FFF2-40B4-BE49-F238E27FC236}">
                <a16:creationId xmlns:a16="http://schemas.microsoft.com/office/drawing/2014/main" id="{ACF46F6D-4C2B-41CF-A840-DEF4C865126A}"/>
              </a:ext>
            </a:extLst>
          </p:cNvPr>
          <p:cNvSpPr>
            <a:spLocks noGrp="1"/>
          </p:cNvSpPr>
          <p:nvPr>
            <p:ph sz="half" idx="30"/>
          </p:nvPr>
        </p:nvSpPr>
        <p:spPr>
          <a:xfrm>
            <a:off x="255478" y="914333"/>
            <a:ext cx="11431663" cy="4354559"/>
          </a:xfrm>
        </p:spPr>
        <p:txBody>
          <a:bodyPr vert="horz" lIns="0" tIns="0" rIns="0" bIns="0" rtlCol="0" anchor="t">
            <a:noAutofit/>
          </a:bodyPr>
          <a:lstStyle/>
          <a:p>
            <a:pPr marL="528955" indent="-342900">
              <a:spcBef>
                <a:spcPts val="0"/>
              </a:spcBef>
            </a:pPr>
            <a:r>
              <a:rPr lang="nb-NO">
                <a:ea typeface="+mn-lt"/>
                <a:cs typeface="+mn-lt"/>
              </a:rPr>
              <a:t>Moderne nettsider som besøkende finner frem på</a:t>
            </a:r>
          </a:p>
          <a:p>
            <a:pPr marL="528955" indent="-342900">
              <a:spcBef>
                <a:spcPts val="0"/>
              </a:spcBef>
            </a:pPr>
            <a:endParaRPr lang="nb-NO">
              <a:ea typeface="+mn-lt"/>
              <a:cs typeface="+mn-lt"/>
            </a:endParaRPr>
          </a:p>
          <a:p>
            <a:pPr marL="528955" indent="-342900">
              <a:spcBef>
                <a:spcPts val="0"/>
              </a:spcBef>
            </a:pPr>
            <a:r>
              <a:rPr lang="nb-NO">
                <a:ea typeface="+mn-lt"/>
                <a:cs typeface="+mn-lt"/>
              </a:rPr>
              <a:t>Brukervennlig redigering og administrasjon</a:t>
            </a:r>
          </a:p>
          <a:p>
            <a:pPr marL="528955" indent="-342900">
              <a:spcBef>
                <a:spcPts val="0"/>
              </a:spcBef>
            </a:pPr>
            <a:endParaRPr lang="nb-NO">
              <a:ea typeface="+mn-lt"/>
              <a:cs typeface="+mn-lt"/>
            </a:endParaRPr>
          </a:p>
          <a:p>
            <a:pPr marL="528955" indent="-342900">
              <a:spcBef>
                <a:spcPts val="0"/>
              </a:spcBef>
            </a:pPr>
            <a:r>
              <a:rPr lang="nb-NO">
                <a:ea typeface="+mn-lt"/>
                <a:cs typeface="+mn-lt"/>
              </a:rPr>
              <a:t>Integrert med alle de viktigste sektortjenestene</a:t>
            </a:r>
          </a:p>
          <a:p>
            <a:pPr marL="186055" indent="0">
              <a:spcBef>
                <a:spcPts val="0"/>
              </a:spcBef>
              <a:buNone/>
            </a:pPr>
            <a:endParaRPr lang="nb-NO">
              <a:cs typeface="Arial"/>
            </a:endParaRPr>
          </a:p>
          <a:p>
            <a:pPr marL="186055" indent="0">
              <a:spcBef>
                <a:spcPts val="0"/>
              </a:spcBef>
              <a:buNone/>
            </a:pPr>
            <a:endParaRPr lang="nb-NO">
              <a:cs typeface="Arial"/>
            </a:endParaRPr>
          </a:p>
          <a:p>
            <a:pPr marL="528955" indent="-342900">
              <a:spcBef>
                <a:spcPts val="0"/>
              </a:spcBef>
            </a:pPr>
            <a:endParaRPr lang="nb-NO">
              <a:cs typeface="Arial"/>
            </a:endParaRPr>
          </a:p>
          <a:p>
            <a:pPr marL="528955" indent="-342900">
              <a:spcBef>
                <a:spcPts val="0"/>
              </a:spcBef>
            </a:pPr>
            <a:endParaRPr lang="nb-NO">
              <a:cs typeface="Arial"/>
            </a:endParaRPr>
          </a:p>
        </p:txBody>
      </p:sp>
      <p:pic>
        <p:nvPicPr>
          <p:cNvPr id="7" name="Picture 2" descr="Logo for Cristin.">
            <a:extLst>
              <a:ext uri="{FF2B5EF4-FFF2-40B4-BE49-F238E27FC236}">
                <a16:creationId xmlns:a16="http://schemas.microsoft.com/office/drawing/2014/main" id="{2D086D52-807D-3C4C-8040-C355299C39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168" y="3066729"/>
            <a:ext cx="2634831" cy="9591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71C65FB3-87FF-1347-AD4B-6A44539AAB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6455" y="3049600"/>
            <a:ext cx="986645" cy="10504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anvas LMS | Office of Information Technology | SMU">
            <a:extLst>
              <a:ext uri="{FF2B5EF4-FFF2-40B4-BE49-F238E27FC236}">
                <a16:creationId xmlns:a16="http://schemas.microsoft.com/office/drawing/2014/main" id="{DF414D45-5210-304F-82C2-80AEE362AA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6472" y="2924901"/>
            <a:ext cx="3157740" cy="11052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6741E84-1CAA-EE4C-9890-CB8B16B0DB53}"/>
              </a:ext>
            </a:extLst>
          </p:cNvPr>
          <p:cNvPicPr>
            <a:picLocks noChangeAspect="1"/>
          </p:cNvPicPr>
          <p:nvPr/>
        </p:nvPicPr>
        <p:blipFill>
          <a:blip r:embed="rId5"/>
          <a:stretch>
            <a:fillRect/>
          </a:stretch>
        </p:blipFill>
        <p:spPr>
          <a:xfrm>
            <a:off x="8297486" y="2906348"/>
            <a:ext cx="1155310" cy="1132204"/>
          </a:xfrm>
          <a:prstGeom prst="rect">
            <a:avLst/>
          </a:prstGeom>
        </p:spPr>
      </p:pic>
      <p:pic>
        <p:nvPicPr>
          <p:cNvPr id="11" name="Picture 16" descr="Brand Resources - Ex Libris Knowledge Center">
            <a:extLst>
              <a:ext uri="{FF2B5EF4-FFF2-40B4-BE49-F238E27FC236}">
                <a16:creationId xmlns:a16="http://schemas.microsoft.com/office/drawing/2014/main" id="{87D0ADDF-3C75-6A47-B41A-9CA08A9E55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1633" y="4498760"/>
            <a:ext cx="1547626" cy="89564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8" descr="Forside | Feide">
            <a:extLst>
              <a:ext uri="{FF2B5EF4-FFF2-40B4-BE49-F238E27FC236}">
                <a16:creationId xmlns:a16="http://schemas.microsoft.com/office/drawing/2014/main" id="{36FEF68B-29DE-4F4B-A1A8-6FF1B1941B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9699" y="4519097"/>
            <a:ext cx="1912601" cy="66089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0" descr="Stream Direktoratet for forvaltning og økonomistyring music | Listen to  songs, albums, playlists for free on SoundCloud">
            <a:extLst>
              <a:ext uri="{FF2B5EF4-FFF2-40B4-BE49-F238E27FC236}">
                <a16:creationId xmlns:a16="http://schemas.microsoft.com/office/drawing/2014/main" id="{5C2F385B-A6F0-704C-9005-FB36AE77511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 t="25420" r="-531" b="21815"/>
          <a:stretch/>
        </p:blipFill>
        <p:spPr bwMode="auto">
          <a:xfrm>
            <a:off x="7603933" y="4435238"/>
            <a:ext cx="1706434" cy="89564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2" descr="Jobbnorge er på jakt etter en positiv og dyktig medierådgiver">
            <a:extLst>
              <a:ext uri="{FF2B5EF4-FFF2-40B4-BE49-F238E27FC236}">
                <a16:creationId xmlns:a16="http://schemas.microsoft.com/office/drawing/2014/main" id="{16BADC21-BB3D-C947-A330-52BAC9632B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06487" y="4340579"/>
            <a:ext cx="2405712" cy="98136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Qualcomm Scales Employee Training With Panopto - Panopto Logo PNG Image |  Transparent PNG Free Download on SeekPNG">
            <a:extLst>
              <a:ext uri="{FF2B5EF4-FFF2-40B4-BE49-F238E27FC236}">
                <a16:creationId xmlns:a16="http://schemas.microsoft.com/office/drawing/2014/main" id="{C7A6F30D-58B6-924C-A053-BACAF724FA5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82369" y="5637673"/>
            <a:ext cx="2307408" cy="9257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148C7EF-F925-4D4F-8730-CB32B2999AA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35166" y="5771855"/>
            <a:ext cx="2218972" cy="5458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8BFC36A-F553-A842-BAAE-5160EA8CA59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86063" y="3088152"/>
            <a:ext cx="2233201" cy="75406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73FBEC90-BA49-7BAB-7E88-1D52A6A113BD}"/>
              </a:ext>
            </a:extLst>
          </p:cNvPr>
          <p:cNvPicPr>
            <a:picLocks noChangeAspect="1"/>
          </p:cNvPicPr>
          <p:nvPr/>
        </p:nvPicPr>
        <p:blipFill>
          <a:blip r:embed="rId13"/>
          <a:stretch>
            <a:fillRect/>
          </a:stretch>
        </p:blipFill>
        <p:spPr>
          <a:xfrm>
            <a:off x="503767" y="4451727"/>
            <a:ext cx="2129578" cy="959123"/>
          </a:xfrm>
          <a:prstGeom prst="rect">
            <a:avLst/>
          </a:prstGeom>
        </p:spPr>
      </p:pic>
      <p:pic>
        <p:nvPicPr>
          <p:cNvPr id="3" name="Picture 2" descr="Logo and Brand Assets — Spotify">
            <a:extLst>
              <a:ext uri="{FF2B5EF4-FFF2-40B4-BE49-F238E27FC236}">
                <a16:creationId xmlns:a16="http://schemas.microsoft.com/office/drawing/2014/main" id="{0743AEFC-FD28-8DA4-14DB-8834DDEE139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96193" y="5722549"/>
            <a:ext cx="2243416" cy="67331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Apple Podcast Logo 2 | Jason Brown | The Brown Report | Power Trades  University - The Brown Report - Stock Report">
            <a:extLst>
              <a:ext uri="{FF2B5EF4-FFF2-40B4-BE49-F238E27FC236}">
                <a16:creationId xmlns:a16="http://schemas.microsoft.com/office/drawing/2014/main" id="{BB8D8F77-8212-B17C-AF4C-E8EC5E8534C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591379" y="5458527"/>
            <a:ext cx="2432651" cy="111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65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dissolv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3074"/>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1028"/>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3"/>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8C956-902E-4D5F-AA97-67E222CA48CC}"/>
              </a:ext>
            </a:extLst>
          </p:cNvPr>
          <p:cNvSpPr>
            <a:spLocks noGrp="1"/>
          </p:cNvSpPr>
          <p:nvPr>
            <p:ph type="title"/>
          </p:nvPr>
        </p:nvSpPr>
        <p:spPr/>
        <p:txBody>
          <a:bodyPr/>
          <a:lstStyle/>
          <a:p>
            <a:r>
              <a:rPr lang="en-NO"/>
              <a:t>Hvorfor velge Vortex</a:t>
            </a:r>
            <a:endParaRPr lang="en-US"/>
          </a:p>
        </p:txBody>
      </p:sp>
      <p:sp>
        <p:nvSpPr>
          <p:cNvPr id="4" name="Content Placeholder 3">
            <a:extLst>
              <a:ext uri="{FF2B5EF4-FFF2-40B4-BE49-F238E27FC236}">
                <a16:creationId xmlns:a16="http://schemas.microsoft.com/office/drawing/2014/main" id="{ACF46F6D-4C2B-41CF-A840-DEF4C865126A}"/>
              </a:ext>
            </a:extLst>
          </p:cNvPr>
          <p:cNvSpPr>
            <a:spLocks noGrp="1"/>
          </p:cNvSpPr>
          <p:nvPr>
            <p:ph sz="half" idx="30"/>
          </p:nvPr>
        </p:nvSpPr>
        <p:spPr>
          <a:xfrm>
            <a:off x="255478" y="914334"/>
            <a:ext cx="11431664" cy="1997738"/>
          </a:xfrm>
        </p:spPr>
        <p:txBody>
          <a:bodyPr vert="horz" lIns="0" tIns="0" rIns="0" bIns="0" rtlCol="0" anchor="t">
            <a:noAutofit/>
          </a:bodyPr>
          <a:lstStyle/>
          <a:p>
            <a:pPr marL="528955" indent="-342900">
              <a:spcBef>
                <a:spcPts val="0"/>
              </a:spcBef>
            </a:pPr>
            <a:r>
              <a:rPr lang="nb-NO" dirty="0">
                <a:ea typeface="+mn-lt"/>
                <a:cs typeface="+mn-lt"/>
              </a:rPr>
              <a:t>Skreddersydde og gjennomtestede løsninger for studier, forskning og formidling</a:t>
            </a:r>
          </a:p>
          <a:p>
            <a:pPr marL="186055" indent="0">
              <a:spcBef>
                <a:spcPts val="0"/>
              </a:spcBef>
              <a:buNone/>
            </a:pPr>
            <a:endParaRPr lang="nb-NO" dirty="0">
              <a:ea typeface="+mn-lt"/>
              <a:cs typeface="+mn-lt"/>
            </a:endParaRPr>
          </a:p>
          <a:p>
            <a:pPr marL="528955" indent="-342900">
              <a:spcBef>
                <a:spcPts val="0"/>
              </a:spcBef>
            </a:pPr>
            <a:r>
              <a:rPr lang="nb-NO" dirty="0">
                <a:ea typeface="+mn-lt"/>
                <a:cs typeface="+mn-lt"/>
              </a:rPr>
              <a:t>Stor og trygg aktør i sektoren som satser på nettpublisering og sektortjenester</a:t>
            </a:r>
          </a:p>
          <a:p>
            <a:pPr marL="528955" indent="-342900">
              <a:spcBef>
                <a:spcPts val="0"/>
              </a:spcBef>
            </a:pPr>
            <a:endParaRPr lang="nb-NO" dirty="0">
              <a:ea typeface="+mn-lt"/>
              <a:cs typeface="+mn-lt"/>
            </a:endParaRPr>
          </a:p>
          <a:p>
            <a:pPr marL="528955" indent="-342900">
              <a:spcBef>
                <a:spcPts val="0"/>
              </a:spcBef>
            </a:pPr>
            <a:r>
              <a:rPr lang="nb-NO" dirty="0">
                <a:ea typeface="+mn-lt"/>
                <a:cs typeface="+mn-lt"/>
              </a:rPr>
              <a:t>Bli med i et voksende og givende samarbeid hvor vi deler på kostnader</a:t>
            </a:r>
            <a:endParaRPr lang="nb-NO" dirty="0">
              <a:cs typeface="Arial"/>
            </a:endParaRPr>
          </a:p>
          <a:p>
            <a:pPr marL="528955" indent="-342900">
              <a:spcBef>
                <a:spcPts val="0"/>
              </a:spcBef>
            </a:pPr>
            <a:endParaRPr lang="nb-NO" dirty="0">
              <a:cs typeface="Arial"/>
            </a:endParaRPr>
          </a:p>
        </p:txBody>
      </p:sp>
      <p:pic>
        <p:nvPicPr>
          <p:cNvPr id="1028" name="Picture 4">
            <a:extLst>
              <a:ext uri="{FF2B5EF4-FFF2-40B4-BE49-F238E27FC236}">
                <a16:creationId xmlns:a16="http://schemas.microsoft.com/office/drawing/2014/main" id="{E98352C6-D8AB-584D-B550-92162EF164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545" y="3185870"/>
            <a:ext cx="2353052" cy="4862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øgskolen i Molde – Studiemuligheter">
            <a:extLst>
              <a:ext uri="{FF2B5EF4-FFF2-40B4-BE49-F238E27FC236}">
                <a16:creationId xmlns:a16="http://schemas.microsoft.com/office/drawing/2014/main" id="{C04E3029-817D-7C49-ACD7-0FA1F9A72D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0084" y="3111568"/>
            <a:ext cx="2242693" cy="5831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666381F9-82AD-524E-B535-4F9BC22C17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768" t="28873" r="12174" b="27465"/>
          <a:stretch/>
        </p:blipFill>
        <p:spPr bwMode="auto">
          <a:xfrm>
            <a:off x="3898863" y="5193890"/>
            <a:ext cx="2753244" cy="8351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381DF2A-FFDB-7141-5B8D-11485E36D539}"/>
              </a:ext>
            </a:extLst>
          </p:cNvPr>
          <p:cNvPicPr>
            <a:picLocks noChangeAspect="1"/>
          </p:cNvPicPr>
          <p:nvPr/>
        </p:nvPicPr>
        <p:blipFill>
          <a:blip r:embed="rId6"/>
          <a:stretch>
            <a:fillRect/>
          </a:stretch>
        </p:blipFill>
        <p:spPr>
          <a:xfrm>
            <a:off x="4035139" y="4273922"/>
            <a:ext cx="2292582" cy="519902"/>
          </a:xfrm>
          <a:prstGeom prst="rect">
            <a:avLst/>
          </a:prstGeom>
        </p:spPr>
      </p:pic>
      <p:pic>
        <p:nvPicPr>
          <p:cNvPr id="10" name="Picture 9">
            <a:extLst>
              <a:ext uri="{FF2B5EF4-FFF2-40B4-BE49-F238E27FC236}">
                <a16:creationId xmlns:a16="http://schemas.microsoft.com/office/drawing/2014/main" id="{FF0F7FB0-0028-F557-06A7-F29375323E14}"/>
              </a:ext>
            </a:extLst>
          </p:cNvPr>
          <p:cNvPicPr>
            <a:picLocks noChangeAspect="1"/>
          </p:cNvPicPr>
          <p:nvPr/>
        </p:nvPicPr>
        <p:blipFill>
          <a:blip r:embed="rId7"/>
          <a:stretch>
            <a:fillRect/>
          </a:stretch>
        </p:blipFill>
        <p:spPr>
          <a:xfrm>
            <a:off x="817545" y="4273922"/>
            <a:ext cx="2532516" cy="519902"/>
          </a:xfrm>
          <a:prstGeom prst="rect">
            <a:avLst/>
          </a:prstGeom>
        </p:spPr>
      </p:pic>
      <p:pic>
        <p:nvPicPr>
          <p:cNvPr id="11" name="Picture 10">
            <a:extLst>
              <a:ext uri="{FF2B5EF4-FFF2-40B4-BE49-F238E27FC236}">
                <a16:creationId xmlns:a16="http://schemas.microsoft.com/office/drawing/2014/main" id="{F8703BA7-697E-2F8C-FB2D-4199F463B6CC}"/>
              </a:ext>
            </a:extLst>
          </p:cNvPr>
          <p:cNvPicPr>
            <a:picLocks noChangeAspect="1"/>
          </p:cNvPicPr>
          <p:nvPr/>
        </p:nvPicPr>
        <p:blipFill>
          <a:blip r:embed="rId8"/>
          <a:srcRect l="-1" r="-1307" b="30906"/>
          <a:stretch/>
        </p:blipFill>
        <p:spPr>
          <a:xfrm>
            <a:off x="7513235" y="3988383"/>
            <a:ext cx="3319515" cy="905589"/>
          </a:xfrm>
          <a:prstGeom prst="rect">
            <a:avLst/>
          </a:prstGeom>
        </p:spPr>
      </p:pic>
      <p:pic>
        <p:nvPicPr>
          <p:cNvPr id="5" name="Bilde 4">
            <a:extLst>
              <a:ext uri="{FF2B5EF4-FFF2-40B4-BE49-F238E27FC236}">
                <a16:creationId xmlns:a16="http://schemas.microsoft.com/office/drawing/2014/main" id="{80B02EF3-26E9-19AD-CF5C-3EA49015AE05}"/>
              </a:ext>
            </a:extLst>
          </p:cNvPr>
          <p:cNvPicPr>
            <a:picLocks noChangeAspect="1"/>
          </p:cNvPicPr>
          <p:nvPr/>
        </p:nvPicPr>
        <p:blipFill>
          <a:blip r:embed="rId9"/>
          <a:stretch>
            <a:fillRect/>
          </a:stretch>
        </p:blipFill>
        <p:spPr>
          <a:xfrm>
            <a:off x="504859" y="5199922"/>
            <a:ext cx="3157888" cy="706660"/>
          </a:xfrm>
          <a:prstGeom prst="rect">
            <a:avLst/>
          </a:prstGeom>
        </p:spPr>
      </p:pic>
      <p:pic>
        <p:nvPicPr>
          <p:cNvPr id="19" name="Grafikk 18">
            <a:extLst>
              <a:ext uri="{FF2B5EF4-FFF2-40B4-BE49-F238E27FC236}">
                <a16:creationId xmlns:a16="http://schemas.microsoft.com/office/drawing/2014/main" id="{2BDCC588-F130-F6E2-07FC-7B8BE872C34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796571" y="3257550"/>
            <a:ext cx="2298700" cy="342900"/>
          </a:xfrm>
          <a:prstGeom prst="rect">
            <a:avLst/>
          </a:prstGeom>
        </p:spPr>
      </p:pic>
    </p:spTree>
    <p:extLst>
      <p:ext uri="{BB962C8B-B14F-4D97-AF65-F5344CB8AC3E}">
        <p14:creationId xmlns:p14="http://schemas.microsoft.com/office/powerpoint/2010/main" val="220669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endParaRPr lang="nb-NO"/>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a:t>Løsninger for studier</a:t>
            </a:r>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endParaRPr lang="nb-NO" dirty="0"/>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r>
              <a:rPr lang="en-US" dirty="0"/>
              <a:t>Side </a:t>
            </a:r>
            <a:fld id="{5251F420-7306-4E7C-A79E-F31A38F7D392}" type="slidenum">
              <a:rPr lang="en-US" smtClean="0"/>
              <a:pPr/>
              <a:t>5</a:t>
            </a:fld>
            <a:endParaRPr lang="en-US" dirty="0"/>
          </a:p>
        </p:txBody>
      </p:sp>
    </p:spTree>
    <p:extLst>
      <p:ext uri="{BB962C8B-B14F-4D97-AF65-F5344CB8AC3E}">
        <p14:creationId xmlns:p14="http://schemas.microsoft.com/office/powerpoint/2010/main" val="608075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2E9BCD-F93A-4340-1F1A-58DAC4DA699D}"/>
              </a:ext>
            </a:extLst>
          </p:cNvPr>
          <p:cNvSpPr>
            <a:spLocks noGrp="1"/>
          </p:cNvSpPr>
          <p:nvPr>
            <p:ph type="sldNum" idx="12"/>
          </p:nvPr>
        </p:nvSpPr>
        <p:spPr/>
        <p:txBody>
          <a:bodyPr/>
          <a:lstStyle/>
          <a:p>
            <a:fld id="{00000000-1234-1234-1234-123412341234}" type="slidenum">
              <a:rPr lang="no"/>
              <a:pPr/>
              <a:t>6</a:t>
            </a:fld>
            <a:endParaRPr lang="no"/>
          </a:p>
        </p:txBody>
      </p:sp>
      <p:pic>
        <p:nvPicPr>
          <p:cNvPr id="3" name="Picture 2">
            <a:extLst>
              <a:ext uri="{FF2B5EF4-FFF2-40B4-BE49-F238E27FC236}">
                <a16:creationId xmlns:a16="http://schemas.microsoft.com/office/drawing/2014/main" id="{B66F4352-824C-4F1B-8F28-EDCF3BD452DA}"/>
              </a:ext>
            </a:extLst>
          </p:cNvPr>
          <p:cNvPicPr>
            <a:picLocks noChangeAspect="1"/>
          </p:cNvPicPr>
          <p:nvPr/>
        </p:nvPicPr>
        <p:blipFill>
          <a:blip r:embed="rId3"/>
          <a:stretch>
            <a:fillRect/>
          </a:stretch>
        </p:blipFill>
        <p:spPr>
          <a:xfrm>
            <a:off x="1986348" y="0"/>
            <a:ext cx="8294474" cy="6855416"/>
          </a:xfrm>
          <a:prstGeom prst="rect">
            <a:avLst/>
          </a:prstGeom>
        </p:spPr>
      </p:pic>
    </p:spTree>
    <p:extLst>
      <p:ext uri="{BB962C8B-B14F-4D97-AF65-F5344CB8AC3E}">
        <p14:creationId xmlns:p14="http://schemas.microsoft.com/office/powerpoint/2010/main" val="1130633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E2F63C-1589-19FA-98AA-0FAB6900E8D6}"/>
              </a:ext>
            </a:extLst>
          </p:cNvPr>
          <p:cNvPicPr>
            <a:picLocks noChangeAspect="1"/>
          </p:cNvPicPr>
          <p:nvPr/>
        </p:nvPicPr>
        <p:blipFill>
          <a:blip r:embed="rId3"/>
          <a:stretch>
            <a:fillRect/>
          </a:stretch>
        </p:blipFill>
        <p:spPr>
          <a:xfrm>
            <a:off x="2035775" y="76638"/>
            <a:ext cx="8120449" cy="6781362"/>
          </a:xfrm>
          <a:prstGeom prst="rect">
            <a:avLst/>
          </a:prstGeom>
        </p:spPr>
      </p:pic>
    </p:spTree>
    <p:extLst>
      <p:ext uri="{BB962C8B-B14F-4D97-AF65-F5344CB8AC3E}">
        <p14:creationId xmlns:p14="http://schemas.microsoft.com/office/powerpoint/2010/main" val="2123076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8845ED26-16A1-58BD-CF18-11549FA00421}"/>
              </a:ext>
            </a:extLst>
          </p:cNvPr>
          <p:cNvSpPr>
            <a:spLocks noGrp="1"/>
          </p:cNvSpPr>
          <p:nvPr>
            <p:ph type="ftr" sz="quarter" idx="11"/>
          </p:nvPr>
        </p:nvSpPr>
        <p:spPr/>
        <p:txBody>
          <a:bodyPr/>
          <a:lstStyle/>
          <a:p>
            <a:endParaRPr lang="nb-NO" dirty="0"/>
          </a:p>
        </p:txBody>
      </p:sp>
      <p:sp>
        <p:nvSpPr>
          <p:cNvPr id="3" name="Plassholder for lysbildenummer 2">
            <a:extLst>
              <a:ext uri="{FF2B5EF4-FFF2-40B4-BE49-F238E27FC236}">
                <a16:creationId xmlns:a16="http://schemas.microsoft.com/office/drawing/2014/main" id="{1651709D-2627-CA6E-0A24-44574B6847EA}"/>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dirty="0"/>
          </a:p>
        </p:txBody>
      </p:sp>
      <p:pic>
        <p:nvPicPr>
          <p:cNvPr id="4" name="Bilde 3">
            <a:extLst>
              <a:ext uri="{FF2B5EF4-FFF2-40B4-BE49-F238E27FC236}">
                <a16:creationId xmlns:a16="http://schemas.microsoft.com/office/drawing/2014/main" id="{BA1E3F96-751F-32B1-0D80-8B78061B640A}"/>
              </a:ext>
            </a:extLst>
          </p:cNvPr>
          <p:cNvPicPr>
            <a:picLocks noChangeAspect="1"/>
          </p:cNvPicPr>
          <p:nvPr/>
        </p:nvPicPr>
        <p:blipFill>
          <a:blip r:embed="rId3"/>
          <a:stretch>
            <a:fillRect/>
          </a:stretch>
        </p:blipFill>
        <p:spPr>
          <a:xfrm>
            <a:off x="1837731" y="0"/>
            <a:ext cx="8800483" cy="6858000"/>
          </a:xfrm>
          <a:prstGeom prst="rect">
            <a:avLst/>
          </a:prstGeom>
        </p:spPr>
      </p:pic>
    </p:spTree>
    <p:extLst>
      <p:ext uri="{BB962C8B-B14F-4D97-AF65-F5344CB8AC3E}">
        <p14:creationId xmlns:p14="http://schemas.microsoft.com/office/powerpoint/2010/main" val="1502070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BDC63F02-3AEC-8B5F-F811-9A28AB499526}"/>
              </a:ext>
            </a:extLst>
          </p:cNvPr>
          <p:cNvSpPr>
            <a:spLocks noGrp="1"/>
          </p:cNvSpPr>
          <p:nvPr>
            <p:ph type="ftr" sz="quarter" idx="11"/>
          </p:nvPr>
        </p:nvSpPr>
        <p:spPr/>
        <p:txBody>
          <a:bodyPr/>
          <a:lstStyle/>
          <a:p>
            <a:endParaRPr lang="nb-NO" dirty="0"/>
          </a:p>
        </p:txBody>
      </p:sp>
      <p:sp>
        <p:nvSpPr>
          <p:cNvPr id="3" name="Plassholder for lysbildenummer 2">
            <a:extLst>
              <a:ext uri="{FF2B5EF4-FFF2-40B4-BE49-F238E27FC236}">
                <a16:creationId xmlns:a16="http://schemas.microsoft.com/office/drawing/2014/main" id="{65445590-D7F6-F943-396E-FB9F7CDCE202}"/>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dirty="0"/>
          </a:p>
        </p:txBody>
      </p:sp>
      <p:pic>
        <p:nvPicPr>
          <p:cNvPr id="4" name="Bilde 3">
            <a:extLst>
              <a:ext uri="{FF2B5EF4-FFF2-40B4-BE49-F238E27FC236}">
                <a16:creationId xmlns:a16="http://schemas.microsoft.com/office/drawing/2014/main" id="{98F464A2-90A9-9B08-13E0-63C481C29A1A}"/>
              </a:ext>
            </a:extLst>
          </p:cNvPr>
          <p:cNvPicPr>
            <a:picLocks noChangeAspect="1"/>
          </p:cNvPicPr>
          <p:nvPr/>
        </p:nvPicPr>
        <p:blipFill>
          <a:blip r:embed="rId3"/>
          <a:stretch>
            <a:fillRect/>
          </a:stretch>
        </p:blipFill>
        <p:spPr>
          <a:xfrm>
            <a:off x="1837731" y="0"/>
            <a:ext cx="8861961" cy="6858000"/>
          </a:xfrm>
          <a:prstGeom prst="rect">
            <a:avLst/>
          </a:prstGeom>
        </p:spPr>
      </p:pic>
    </p:spTree>
    <p:extLst>
      <p:ext uri="{BB962C8B-B14F-4D97-AF65-F5344CB8AC3E}">
        <p14:creationId xmlns:p14="http://schemas.microsoft.com/office/powerpoint/2010/main" val="1259547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650EED-15E8-BAFD-189D-F5F0996F0839}"/>
              </a:ext>
            </a:extLst>
          </p:cNvPr>
          <p:cNvPicPr>
            <a:picLocks noChangeAspect="1"/>
          </p:cNvPicPr>
          <p:nvPr/>
        </p:nvPicPr>
        <p:blipFill>
          <a:blip r:embed="rId3"/>
          <a:stretch>
            <a:fillRect/>
          </a:stretch>
        </p:blipFill>
        <p:spPr>
          <a:xfrm>
            <a:off x="1678460" y="-12357"/>
            <a:ext cx="8252168" cy="6956854"/>
          </a:xfrm>
          <a:prstGeom prst="rect">
            <a:avLst/>
          </a:prstGeom>
        </p:spPr>
      </p:pic>
      <p:sp>
        <p:nvSpPr>
          <p:cNvPr id="3" name="Rectangle 2">
            <a:extLst>
              <a:ext uri="{FF2B5EF4-FFF2-40B4-BE49-F238E27FC236}">
                <a16:creationId xmlns:a16="http://schemas.microsoft.com/office/drawing/2014/main" id="{1D171694-BB6E-EF4C-996C-3B6FFFA6FF50}"/>
              </a:ext>
            </a:extLst>
          </p:cNvPr>
          <p:cNvSpPr/>
          <p:nvPr/>
        </p:nvSpPr>
        <p:spPr>
          <a:xfrm>
            <a:off x="7225048" y="780"/>
            <a:ext cx="4966953" cy="2372499"/>
          </a:xfrm>
          <a:prstGeom prst="rect">
            <a:avLst/>
          </a:prstGeom>
          <a:solidFill>
            <a:schemeClr val="tx2"/>
          </a:solidFill>
        </p:spPr>
        <p:style>
          <a:lnRef idx="2">
            <a:schemeClr val="dk1">
              <a:shade val="15000"/>
            </a:schemeClr>
          </a:lnRef>
          <a:fillRef idx="1">
            <a:schemeClr val="dk1"/>
          </a:fillRef>
          <a:effectRef idx="0">
            <a:schemeClr val="dk1"/>
          </a:effectRef>
          <a:fontRef idx="minor">
            <a:schemeClr val="lt1"/>
          </a:fontRef>
        </p:style>
        <p:txBody>
          <a:bodyPr lIns="288000" rtlCol="0" anchor="ctr"/>
          <a:lstStyle/>
          <a:p>
            <a:pPr marL="342900" indent="-342900">
              <a:buFont typeface="Arial" panose="020B0604020202020204" pitchFamily="34" charset="0"/>
              <a:buChar char="•"/>
            </a:pPr>
            <a:r>
              <a:rPr lang="nb-NO" sz="2000"/>
              <a:t>Oppretting, publisering og avpublisering av emnebeskrivelser kan styres automatisk basert på data fra FS</a:t>
            </a:r>
          </a:p>
          <a:p>
            <a:pPr marL="342900" indent="-342900">
              <a:buFont typeface="Arial" panose="020B0604020202020204" pitchFamily="34" charset="0"/>
              <a:buChar char="•"/>
            </a:pPr>
            <a:r>
              <a:rPr lang="nb-NO" sz="2000"/>
              <a:t>Integrasjoner/smarte lenker til Leganto og TP</a:t>
            </a:r>
          </a:p>
        </p:txBody>
      </p:sp>
    </p:spTree>
    <p:extLst>
      <p:ext uri="{BB962C8B-B14F-4D97-AF65-F5344CB8AC3E}">
        <p14:creationId xmlns:p14="http://schemas.microsoft.com/office/powerpoint/2010/main" val="2058727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DC82635C-E36E-7369-EAAD-EF3B14CA02A1}"/>
              </a:ext>
            </a:extLst>
          </p:cNvPr>
          <p:cNvSpPr>
            <a:spLocks noGrp="1"/>
          </p:cNvSpPr>
          <p:nvPr>
            <p:ph type="ftr" sz="quarter" idx="11"/>
          </p:nvPr>
        </p:nvSpPr>
        <p:spPr/>
        <p:txBody>
          <a:bodyPr/>
          <a:lstStyle/>
          <a:p>
            <a:endParaRPr lang="nb-NO" dirty="0"/>
          </a:p>
        </p:txBody>
      </p:sp>
      <p:sp>
        <p:nvSpPr>
          <p:cNvPr id="3" name="Plassholder for lysbildenummer 2">
            <a:extLst>
              <a:ext uri="{FF2B5EF4-FFF2-40B4-BE49-F238E27FC236}">
                <a16:creationId xmlns:a16="http://schemas.microsoft.com/office/drawing/2014/main" id="{97E60653-94EE-7087-5741-A2E96E853DDD}"/>
              </a:ext>
            </a:extLst>
          </p:cNvPr>
          <p:cNvSpPr>
            <a:spLocks noGrp="1"/>
          </p:cNvSpPr>
          <p:nvPr>
            <p:ph type="sldNum" sz="quarter" idx="12"/>
          </p:nvPr>
        </p:nvSpPr>
        <p:spPr/>
        <p:txBody>
          <a:bodyPr/>
          <a:lstStyle/>
          <a:p>
            <a:r>
              <a:rPr lang="en-US"/>
              <a:t>Side </a:t>
            </a:r>
            <a:fld id="{5251F420-7306-4E7C-A79E-F31A38F7D392}" type="slidenum">
              <a:rPr lang="en-US" smtClean="0"/>
              <a:pPr/>
              <a:t>11</a:t>
            </a:fld>
            <a:endParaRPr lang="en-US" dirty="0"/>
          </a:p>
        </p:txBody>
      </p:sp>
      <p:pic>
        <p:nvPicPr>
          <p:cNvPr id="4" name="Bilde 3">
            <a:extLst>
              <a:ext uri="{FF2B5EF4-FFF2-40B4-BE49-F238E27FC236}">
                <a16:creationId xmlns:a16="http://schemas.microsoft.com/office/drawing/2014/main" id="{74ED9BC8-469E-2C9C-3925-010736280EBB}"/>
              </a:ext>
            </a:extLst>
          </p:cNvPr>
          <p:cNvPicPr>
            <a:picLocks noChangeAspect="1"/>
          </p:cNvPicPr>
          <p:nvPr/>
        </p:nvPicPr>
        <p:blipFill>
          <a:blip r:embed="rId2"/>
          <a:stretch>
            <a:fillRect/>
          </a:stretch>
        </p:blipFill>
        <p:spPr>
          <a:xfrm>
            <a:off x="1552976" y="-1"/>
            <a:ext cx="8907225" cy="7006107"/>
          </a:xfrm>
          <a:prstGeom prst="rect">
            <a:avLst/>
          </a:prstGeom>
        </p:spPr>
      </p:pic>
    </p:spTree>
    <p:extLst>
      <p:ext uri="{BB962C8B-B14F-4D97-AF65-F5344CB8AC3E}">
        <p14:creationId xmlns:p14="http://schemas.microsoft.com/office/powerpoint/2010/main" val="1079584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9C371E73-71E6-BDF1-D1B7-C73D6AD4523B}"/>
              </a:ext>
            </a:extLst>
          </p:cNvPr>
          <p:cNvSpPr>
            <a:spLocks noGrp="1"/>
          </p:cNvSpPr>
          <p:nvPr>
            <p:ph type="ftr" sz="quarter" idx="11"/>
          </p:nvPr>
        </p:nvSpPr>
        <p:spPr/>
        <p:txBody>
          <a:bodyPr/>
          <a:lstStyle/>
          <a:p>
            <a:endParaRPr lang="nb-NO" dirty="0"/>
          </a:p>
        </p:txBody>
      </p:sp>
      <p:sp>
        <p:nvSpPr>
          <p:cNvPr id="3" name="Plassholder for lysbildenummer 2">
            <a:extLst>
              <a:ext uri="{FF2B5EF4-FFF2-40B4-BE49-F238E27FC236}">
                <a16:creationId xmlns:a16="http://schemas.microsoft.com/office/drawing/2014/main" id="{F05F4E56-6522-788F-CD90-CB40442D7F9E}"/>
              </a:ext>
            </a:extLst>
          </p:cNvPr>
          <p:cNvSpPr>
            <a:spLocks noGrp="1"/>
          </p:cNvSpPr>
          <p:nvPr>
            <p:ph type="sldNum" sz="quarter" idx="12"/>
          </p:nvPr>
        </p:nvSpPr>
        <p:spPr/>
        <p:txBody>
          <a:bodyPr/>
          <a:lstStyle/>
          <a:p>
            <a:r>
              <a:rPr lang="en-US"/>
              <a:t>Side </a:t>
            </a:r>
            <a:fld id="{5251F420-7306-4E7C-A79E-F31A38F7D392}" type="slidenum">
              <a:rPr lang="en-US" smtClean="0"/>
              <a:pPr/>
              <a:t>12</a:t>
            </a:fld>
            <a:endParaRPr lang="en-US" dirty="0"/>
          </a:p>
        </p:txBody>
      </p:sp>
      <p:pic>
        <p:nvPicPr>
          <p:cNvPr id="4" name="Bilde 3">
            <a:extLst>
              <a:ext uri="{FF2B5EF4-FFF2-40B4-BE49-F238E27FC236}">
                <a16:creationId xmlns:a16="http://schemas.microsoft.com/office/drawing/2014/main" id="{5C7E2672-9F6A-AF1F-7C5A-001FA678F127}"/>
              </a:ext>
            </a:extLst>
          </p:cNvPr>
          <p:cNvPicPr>
            <a:picLocks noChangeAspect="1"/>
          </p:cNvPicPr>
          <p:nvPr/>
        </p:nvPicPr>
        <p:blipFill>
          <a:blip r:embed="rId2"/>
          <a:stretch>
            <a:fillRect/>
          </a:stretch>
        </p:blipFill>
        <p:spPr>
          <a:xfrm>
            <a:off x="1501116" y="0"/>
            <a:ext cx="8878910" cy="6890871"/>
          </a:xfrm>
          <a:prstGeom prst="rect">
            <a:avLst/>
          </a:prstGeom>
        </p:spPr>
      </p:pic>
    </p:spTree>
    <p:extLst>
      <p:ext uri="{BB962C8B-B14F-4D97-AF65-F5344CB8AC3E}">
        <p14:creationId xmlns:p14="http://schemas.microsoft.com/office/powerpoint/2010/main" val="3861618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D200BF9-0843-5443-BEE1-354A2070AA4D}"/>
              </a:ext>
            </a:extLst>
          </p:cNvPr>
          <p:cNvSpPr>
            <a:spLocks noGrp="1"/>
          </p:cNvSpPr>
          <p:nvPr>
            <p:ph type="sldNum" sz="quarter" idx="12"/>
          </p:nvPr>
        </p:nvSpPr>
        <p:spPr/>
        <p:txBody>
          <a:bodyPr/>
          <a:lstStyle/>
          <a:p>
            <a:r>
              <a:rPr lang="en-US"/>
              <a:t>Side </a:t>
            </a:r>
            <a:fld id="{5251F420-7306-4E7C-A79E-F31A38F7D392}" type="slidenum">
              <a:rPr lang="en-US" smtClean="0"/>
              <a:pPr/>
              <a:t>13</a:t>
            </a:fld>
            <a:endParaRPr lang="en-US" dirty="0"/>
          </a:p>
        </p:txBody>
      </p:sp>
      <p:pic>
        <p:nvPicPr>
          <p:cNvPr id="4" name="Picture 3">
            <a:extLst>
              <a:ext uri="{FF2B5EF4-FFF2-40B4-BE49-F238E27FC236}">
                <a16:creationId xmlns:a16="http://schemas.microsoft.com/office/drawing/2014/main" id="{32B31CAC-24AB-7B46-AE0B-D4B45F6C5477}"/>
              </a:ext>
            </a:extLst>
          </p:cNvPr>
          <p:cNvPicPr>
            <a:picLocks noChangeAspect="1"/>
          </p:cNvPicPr>
          <p:nvPr/>
        </p:nvPicPr>
        <p:blipFill rotWithShape="1">
          <a:blip r:embed="rId5"/>
          <a:srcRect r="7392"/>
          <a:stretch/>
        </p:blipFill>
        <p:spPr>
          <a:xfrm>
            <a:off x="1" y="0"/>
            <a:ext cx="6908800" cy="6858000"/>
          </a:xfrm>
          <a:prstGeom prst="rect">
            <a:avLst/>
          </a:prstGeom>
        </p:spPr>
      </p:pic>
      <p:pic>
        <p:nvPicPr>
          <p:cNvPr id="2" name="Picture 1">
            <a:extLst>
              <a:ext uri="{FF2B5EF4-FFF2-40B4-BE49-F238E27FC236}">
                <a16:creationId xmlns:a16="http://schemas.microsoft.com/office/drawing/2014/main" id="{A52ECFAF-A98F-C94A-944A-FED5783FD433}"/>
              </a:ext>
            </a:extLst>
          </p:cNvPr>
          <p:cNvPicPr>
            <a:picLocks noChangeAspect="1"/>
          </p:cNvPicPr>
          <p:nvPr/>
        </p:nvPicPr>
        <p:blipFill>
          <a:blip r:embed="rId6"/>
          <a:stretch>
            <a:fillRect/>
          </a:stretch>
        </p:blipFill>
        <p:spPr>
          <a:xfrm>
            <a:off x="-12700" y="0"/>
            <a:ext cx="7161976" cy="6858000"/>
          </a:xfrm>
          <a:prstGeom prst="rect">
            <a:avLst/>
          </a:prstGeom>
        </p:spPr>
      </p:pic>
      <p:pic>
        <p:nvPicPr>
          <p:cNvPr id="5" name="Picture 4">
            <a:extLst>
              <a:ext uri="{FF2B5EF4-FFF2-40B4-BE49-F238E27FC236}">
                <a16:creationId xmlns:a16="http://schemas.microsoft.com/office/drawing/2014/main" id="{C5853D21-9B83-3A48-95BD-57E36FDB5E98}"/>
              </a:ext>
            </a:extLst>
          </p:cNvPr>
          <p:cNvPicPr>
            <a:picLocks noChangeAspect="1"/>
          </p:cNvPicPr>
          <p:nvPr/>
        </p:nvPicPr>
        <p:blipFill>
          <a:blip r:embed="rId7"/>
          <a:stretch>
            <a:fillRect/>
          </a:stretch>
        </p:blipFill>
        <p:spPr>
          <a:xfrm>
            <a:off x="1350705" y="0"/>
            <a:ext cx="7769362" cy="6858000"/>
          </a:xfrm>
          <a:prstGeom prst="rect">
            <a:avLst/>
          </a:prstGeom>
        </p:spPr>
      </p:pic>
      <p:pic>
        <p:nvPicPr>
          <p:cNvPr id="6" name="reiserapporter.mov" descr="reiserapporter.mov">
            <a:hlinkClick r:id="" action="ppaction://media"/>
            <a:extLst>
              <a:ext uri="{FF2B5EF4-FFF2-40B4-BE49-F238E27FC236}">
                <a16:creationId xmlns:a16="http://schemas.microsoft.com/office/drawing/2014/main" id="{D70488F6-13CC-B343-AF78-6FF148B08268}"/>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971800" y="0"/>
            <a:ext cx="9220200" cy="6858000"/>
          </a:xfrm>
          <a:prstGeom prst="rect">
            <a:avLst/>
          </a:prstGeom>
        </p:spPr>
      </p:pic>
      <p:sp>
        <p:nvSpPr>
          <p:cNvPr id="7" name="TextBox 6">
            <a:extLst>
              <a:ext uri="{FF2B5EF4-FFF2-40B4-BE49-F238E27FC236}">
                <a16:creationId xmlns:a16="http://schemas.microsoft.com/office/drawing/2014/main" id="{AB38DC14-402B-7B45-AFD2-36F4EC4F9AC5}"/>
              </a:ext>
            </a:extLst>
          </p:cNvPr>
          <p:cNvSpPr txBox="1"/>
          <p:nvPr/>
        </p:nvSpPr>
        <p:spPr>
          <a:xfrm>
            <a:off x="778987" y="5799759"/>
            <a:ext cx="4327018" cy="646331"/>
          </a:xfrm>
          <a:prstGeom prst="rect">
            <a:avLst/>
          </a:prstGeom>
          <a:solidFill>
            <a:schemeClr val="accent4"/>
          </a:solidFill>
        </p:spPr>
        <p:txBody>
          <a:bodyPr wrap="none" rtlCol="0">
            <a:spAutoFit/>
          </a:bodyPr>
          <a:lstStyle/>
          <a:p>
            <a:r>
              <a:rPr lang="nb-NO" sz="3600"/>
              <a:t>Nettskjema + Vortex</a:t>
            </a:r>
          </a:p>
        </p:txBody>
      </p:sp>
    </p:spTree>
    <p:extLst>
      <p:ext uri="{BB962C8B-B14F-4D97-AF65-F5344CB8AC3E}">
        <p14:creationId xmlns:p14="http://schemas.microsoft.com/office/powerpoint/2010/main" val="73878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6"/>
                                        </p:tgtEl>
                                      </p:cBhvr>
                                    </p:cmd>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ssolv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2" fill="hold" display="0">
                  <p:stCondLst>
                    <p:cond delay="indefinite"/>
                  </p:stCondLst>
                </p:cTn>
                <p:tgtEl>
                  <p:spTgt spid="6"/>
                </p:tgtEl>
              </p:cMediaNode>
            </p:video>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CAD29A-0914-6174-69C2-5F2E459AC751}"/>
              </a:ext>
            </a:extLst>
          </p:cNvPr>
          <p:cNvPicPr>
            <a:picLocks noChangeAspect="1"/>
          </p:cNvPicPr>
          <p:nvPr/>
        </p:nvPicPr>
        <p:blipFill rotWithShape="1">
          <a:blip r:embed="rId3"/>
          <a:srcRect t="29" b="-29"/>
          <a:stretch/>
        </p:blipFill>
        <p:spPr>
          <a:xfrm>
            <a:off x="2209800" y="464400"/>
            <a:ext cx="7918450" cy="6044065"/>
          </a:xfrm>
          <a:prstGeom prst="rect">
            <a:avLst/>
          </a:prstGeom>
        </p:spPr>
      </p:pic>
      <p:pic>
        <p:nvPicPr>
          <p:cNvPr id="4" name="Picture 3">
            <a:extLst>
              <a:ext uri="{FF2B5EF4-FFF2-40B4-BE49-F238E27FC236}">
                <a16:creationId xmlns:a16="http://schemas.microsoft.com/office/drawing/2014/main" id="{8006FDAE-320B-846F-7FB8-8651DB5F209D}"/>
              </a:ext>
            </a:extLst>
          </p:cNvPr>
          <p:cNvPicPr>
            <a:picLocks noChangeAspect="1"/>
          </p:cNvPicPr>
          <p:nvPr/>
        </p:nvPicPr>
        <p:blipFill>
          <a:blip r:embed="rId4"/>
          <a:stretch>
            <a:fillRect/>
          </a:stretch>
        </p:blipFill>
        <p:spPr>
          <a:xfrm>
            <a:off x="2349500" y="94406"/>
            <a:ext cx="7772400" cy="5932587"/>
          </a:xfrm>
          <a:prstGeom prst="rect">
            <a:avLst/>
          </a:prstGeom>
        </p:spPr>
      </p:pic>
      <p:pic>
        <p:nvPicPr>
          <p:cNvPr id="5" name="Picture 4">
            <a:extLst>
              <a:ext uri="{FF2B5EF4-FFF2-40B4-BE49-F238E27FC236}">
                <a16:creationId xmlns:a16="http://schemas.microsoft.com/office/drawing/2014/main" id="{94FE6DE3-2B6C-E17D-4AF1-51DA30B42D20}"/>
              </a:ext>
            </a:extLst>
          </p:cNvPr>
          <p:cNvPicPr>
            <a:picLocks noChangeAspect="1"/>
          </p:cNvPicPr>
          <p:nvPr/>
        </p:nvPicPr>
        <p:blipFill>
          <a:blip r:embed="rId5"/>
          <a:stretch>
            <a:fillRect/>
          </a:stretch>
        </p:blipFill>
        <p:spPr>
          <a:xfrm>
            <a:off x="2355850" y="94406"/>
            <a:ext cx="7772400" cy="5958409"/>
          </a:xfrm>
          <a:prstGeom prst="rect">
            <a:avLst/>
          </a:prstGeom>
        </p:spPr>
      </p:pic>
      <p:sp>
        <p:nvSpPr>
          <p:cNvPr id="3" name="Title 2" hidden="1">
            <a:extLst>
              <a:ext uri="{FF2B5EF4-FFF2-40B4-BE49-F238E27FC236}">
                <a16:creationId xmlns:a16="http://schemas.microsoft.com/office/drawing/2014/main" id="{A0FBFED1-2F55-174A-8F15-B06956AC9375}"/>
              </a:ext>
            </a:extLst>
          </p:cNvPr>
          <p:cNvSpPr>
            <a:spLocks noGrp="1"/>
          </p:cNvSpPr>
          <p:nvPr>
            <p:ph type="title" idx="4294967295"/>
          </p:nvPr>
        </p:nvSpPr>
        <p:spPr/>
        <p:txBody>
          <a:bodyPr>
            <a:normAutofit/>
          </a:bodyPr>
          <a:lstStyle/>
          <a:p>
            <a:r>
              <a:rPr lang="en-NO" dirty="0"/>
              <a:t>Mine studier</a:t>
            </a:r>
          </a:p>
        </p:txBody>
      </p:sp>
      <p:pic>
        <p:nvPicPr>
          <p:cNvPr id="7" name="Picture 6">
            <a:extLst>
              <a:ext uri="{FF2B5EF4-FFF2-40B4-BE49-F238E27FC236}">
                <a16:creationId xmlns:a16="http://schemas.microsoft.com/office/drawing/2014/main" id="{30E9ECCE-0E19-D58C-7CF9-289C003A676A}"/>
              </a:ext>
            </a:extLst>
          </p:cNvPr>
          <p:cNvPicPr>
            <a:picLocks noChangeAspect="1"/>
          </p:cNvPicPr>
          <p:nvPr/>
        </p:nvPicPr>
        <p:blipFill>
          <a:blip r:embed="rId6"/>
          <a:stretch>
            <a:fillRect/>
          </a:stretch>
        </p:blipFill>
        <p:spPr>
          <a:xfrm>
            <a:off x="7893050" y="3648397"/>
            <a:ext cx="3886200" cy="2860068"/>
          </a:xfrm>
          <a:prstGeom prst="rect">
            <a:avLst/>
          </a:prstGeom>
        </p:spPr>
      </p:pic>
    </p:spTree>
    <p:extLst>
      <p:ext uri="{BB962C8B-B14F-4D97-AF65-F5344CB8AC3E}">
        <p14:creationId xmlns:p14="http://schemas.microsoft.com/office/powerpoint/2010/main" val="90939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A05A4F4-B413-444C-14B2-63FAF3D5A4E6}"/>
              </a:ext>
            </a:extLst>
          </p:cNvPr>
          <p:cNvSpPr/>
          <p:nvPr/>
        </p:nvSpPr>
        <p:spPr>
          <a:xfrm>
            <a:off x="165101" y="5765800"/>
            <a:ext cx="12026900" cy="109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400"/>
          </a:p>
        </p:txBody>
      </p:sp>
      <p:pic>
        <p:nvPicPr>
          <p:cNvPr id="6" name="Picture 5">
            <a:extLst>
              <a:ext uri="{FF2B5EF4-FFF2-40B4-BE49-F238E27FC236}">
                <a16:creationId xmlns:a16="http://schemas.microsoft.com/office/drawing/2014/main" id="{B6C37D16-02DA-9D2C-4F28-043DE981C983}"/>
              </a:ext>
            </a:extLst>
          </p:cNvPr>
          <p:cNvPicPr>
            <a:picLocks noChangeAspect="1"/>
          </p:cNvPicPr>
          <p:nvPr/>
        </p:nvPicPr>
        <p:blipFill>
          <a:blip r:embed="rId3"/>
          <a:stretch>
            <a:fillRect/>
          </a:stretch>
        </p:blipFill>
        <p:spPr>
          <a:xfrm>
            <a:off x="857602" y="495300"/>
            <a:ext cx="10476797" cy="6858000"/>
          </a:xfrm>
          <a:prstGeom prst="rect">
            <a:avLst/>
          </a:prstGeom>
        </p:spPr>
      </p:pic>
    </p:spTree>
    <p:extLst>
      <p:ext uri="{BB962C8B-B14F-4D97-AF65-F5344CB8AC3E}">
        <p14:creationId xmlns:p14="http://schemas.microsoft.com/office/powerpoint/2010/main" val="865251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3B1AE1AE-FB4C-767F-C6B4-4AFED76BB6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192" y="240922"/>
            <a:ext cx="11805615" cy="58169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892496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a:extLst>
              <a:ext uri="{FF2B5EF4-FFF2-40B4-BE49-F238E27FC236}">
                <a16:creationId xmlns:a16="http://schemas.microsoft.com/office/drawing/2014/main" id="{B1C4AFD0-E44E-7C99-EB48-EB00533FC24E}"/>
              </a:ext>
            </a:extLst>
          </p:cNvPr>
          <p:cNvSpPr/>
          <p:nvPr/>
        </p:nvSpPr>
        <p:spPr>
          <a:xfrm>
            <a:off x="762002" y="1587725"/>
            <a:ext cx="10504367" cy="4096699"/>
          </a:xfrm>
          <a:prstGeom prst="rect">
            <a:avLst/>
          </a:prstGeom>
          <a:solidFill>
            <a:srgbClr val="EFEDFE"/>
          </a:solidFill>
          <a:ln w="12700">
            <a:miter lim="400000"/>
          </a:ln>
        </p:spPr>
        <p:txBody>
          <a:bodyPr lIns="45719" rIns="45719" anchor="ctr"/>
          <a:lstStyle/>
          <a:p>
            <a:endParaRPr sz="1400"/>
          </a:p>
        </p:txBody>
      </p:sp>
      <p:pic>
        <p:nvPicPr>
          <p:cNvPr id="17" name="Bilde 16" descr="Et bilde som inneholder tekst&#10;&#10;Automatisk generert beskrivelse">
            <a:extLst>
              <a:ext uri="{FF2B5EF4-FFF2-40B4-BE49-F238E27FC236}">
                <a16:creationId xmlns:a16="http://schemas.microsoft.com/office/drawing/2014/main" id="{17D3A696-F0AD-C949-D24F-E961CD18F6F1}"/>
              </a:ext>
            </a:extLst>
          </p:cNvPr>
          <p:cNvPicPr>
            <a:picLocks noChangeAspect="1"/>
          </p:cNvPicPr>
          <p:nvPr/>
        </p:nvPicPr>
        <p:blipFill rotWithShape="1">
          <a:blip r:embed="rId3">
            <a:extLst>
              <a:ext uri="{28A0092B-C50C-407E-A947-70E740481C1C}">
                <a14:useLocalDpi xmlns:a14="http://schemas.microsoft.com/office/drawing/2010/main" val="0"/>
              </a:ext>
            </a:extLst>
          </a:blip>
          <a:srcRect b="30451"/>
          <a:stretch/>
        </p:blipFill>
        <p:spPr>
          <a:xfrm>
            <a:off x="4301502" y="2923586"/>
            <a:ext cx="2118981" cy="2771135"/>
          </a:xfrm>
          <a:prstGeom prst="rect">
            <a:avLst/>
          </a:prstGeom>
          <a:effectLst>
            <a:outerShdw blurRad="50800" dist="38100" dir="13500000" algn="br" rotWithShape="0">
              <a:prstClr val="black">
                <a:alpha val="40000"/>
              </a:prstClr>
            </a:outerShdw>
          </a:effectLst>
        </p:spPr>
      </p:pic>
      <p:sp>
        <p:nvSpPr>
          <p:cNvPr id="2" name="Tittel 1">
            <a:extLst>
              <a:ext uri="{FF2B5EF4-FFF2-40B4-BE49-F238E27FC236}">
                <a16:creationId xmlns:a16="http://schemas.microsoft.com/office/drawing/2014/main" id="{E7C2DB36-6B0B-D2EA-D8B3-07C2ECF70C4A}"/>
              </a:ext>
            </a:extLst>
          </p:cNvPr>
          <p:cNvSpPr>
            <a:spLocks noGrp="1"/>
          </p:cNvSpPr>
          <p:nvPr>
            <p:ph type="title"/>
          </p:nvPr>
        </p:nvSpPr>
        <p:spPr>
          <a:xfrm>
            <a:off x="762000" y="544514"/>
            <a:ext cx="10515600" cy="525380"/>
          </a:xfrm>
        </p:spPr>
        <p:txBody>
          <a:bodyPr>
            <a:normAutofit/>
          </a:bodyPr>
          <a:lstStyle/>
          <a:p>
            <a:r>
              <a:rPr lang="nb-NO" dirty="0"/>
              <a:t>Studiestart</a:t>
            </a:r>
          </a:p>
        </p:txBody>
      </p:sp>
      <p:sp>
        <p:nvSpPr>
          <p:cNvPr id="4" name="Plassholder for dato 3">
            <a:extLst>
              <a:ext uri="{FF2B5EF4-FFF2-40B4-BE49-F238E27FC236}">
                <a16:creationId xmlns:a16="http://schemas.microsoft.com/office/drawing/2014/main" id="{3DD1C2D7-313D-8F6F-BA99-D57B3D016F0D}"/>
              </a:ext>
            </a:extLst>
          </p:cNvPr>
          <p:cNvSpPr>
            <a:spLocks noGrp="1"/>
          </p:cNvSpPr>
          <p:nvPr>
            <p:ph type="dt" sz="half" idx="10"/>
          </p:nvPr>
        </p:nvSpPr>
        <p:spPr>
          <a:xfrm>
            <a:off x="8128000" y="8351371"/>
            <a:ext cx="3657600" cy="486833"/>
          </a:xfrm>
          <a:prstGeom prst="rect">
            <a:avLst/>
          </a:prstGeom>
        </p:spPr>
        <p:txBody>
          <a:bodyPr vert="horz" lIns="121920" tIns="60960" rIns="121920" bIns="60960" rtlCol="0" anchor="ctr"/>
          <a:lstStyle>
            <a:defPPr>
              <a:defRPr lang="en-US"/>
            </a:defPPr>
            <a:lvl1pPr marL="0" algn="l" defTabSz="304792" rtl="0" eaLnBrk="1" latinLnBrk="0" hangingPunct="1">
              <a:defRPr sz="1600" kern="1200">
                <a:solidFill>
                  <a:schemeClr val="tx1">
                    <a:tint val="75000"/>
                  </a:schemeClr>
                </a:solidFill>
                <a:latin typeface="+mn-lt"/>
                <a:ea typeface="+mn-ea"/>
                <a:cs typeface="+mn-cs"/>
              </a:defRPr>
            </a:lvl1pPr>
            <a:lvl2pPr marL="304792" algn="l" defTabSz="304792" rtl="0" eaLnBrk="1" latinLnBrk="0" hangingPunct="1">
              <a:defRPr sz="1200" kern="1200">
                <a:solidFill>
                  <a:schemeClr val="tx1"/>
                </a:solidFill>
                <a:latin typeface="+mn-lt"/>
                <a:ea typeface="+mn-ea"/>
                <a:cs typeface="+mn-cs"/>
              </a:defRPr>
            </a:lvl2pPr>
            <a:lvl3pPr marL="609585" algn="l" defTabSz="304792" rtl="0" eaLnBrk="1" latinLnBrk="0" hangingPunct="1">
              <a:defRPr sz="1200" kern="1200">
                <a:solidFill>
                  <a:schemeClr val="tx1"/>
                </a:solidFill>
                <a:latin typeface="+mn-lt"/>
                <a:ea typeface="+mn-ea"/>
                <a:cs typeface="+mn-cs"/>
              </a:defRPr>
            </a:lvl3pPr>
            <a:lvl4pPr marL="914377" algn="l" defTabSz="304792" rtl="0" eaLnBrk="1" latinLnBrk="0" hangingPunct="1">
              <a:defRPr sz="1200" kern="1200">
                <a:solidFill>
                  <a:schemeClr val="tx1"/>
                </a:solidFill>
                <a:latin typeface="+mn-lt"/>
                <a:ea typeface="+mn-ea"/>
                <a:cs typeface="+mn-cs"/>
              </a:defRPr>
            </a:lvl4pPr>
            <a:lvl5pPr marL="1219170" algn="l" defTabSz="304792" rtl="0" eaLnBrk="1" latinLnBrk="0" hangingPunct="1">
              <a:defRPr sz="1200" kern="1200">
                <a:solidFill>
                  <a:schemeClr val="tx1"/>
                </a:solidFill>
                <a:latin typeface="+mn-lt"/>
                <a:ea typeface="+mn-ea"/>
                <a:cs typeface="+mn-cs"/>
              </a:defRPr>
            </a:lvl5pPr>
            <a:lvl6pPr marL="1523962" algn="l" defTabSz="304792" rtl="0" eaLnBrk="1" latinLnBrk="0" hangingPunct="1">
              <a:defRPr sz="1200" kern="1200">
                <a:solidFill>
                  <a:schemeClr val="tx1"/>
                </a:solidFill>
                <a:latin typeface="+mn-lt"/>
                <a:ea typeface="+mn-ea"/>
                <a:cs typeface="+mn-cs"/>
              </a:defRPr>
            </a:lvl6pPr>
            <a:lvl7pPr marL="1828754" algn="l" defTabSz="304792" rtl="0" eaLnBrk="1" latinLnBrk="0" hangingPunct="1">
              <a:defRPr sz="1200" kern="1200">
                <a:solidFill>
                  <a:schemeClr val="tx1"/>
                </a:solidFill>
                <a:latin typeface="+mn-lt"/>
                <a:ea typeface="+mn-ea"/>
                <a:cs typeface="+mn-cs"/>
              </a:defRPr>
            </a:lvl7pPr>
            <a:lvl8pPr marL="2133547" algn="l" defTabSz="304792" rtl="0" eaLnBrk="1" latinLnBrk="0" hangingPunct="1">
              <a:defRPr sz="1200" kern="1200">
                <a:solidFill>
                  <a:schemeClr val="tx1"/>
                </a:solidFill>
                <a:latin typeface="+mn-lt"/>
                <a:ea typeface="+mn-ea"/>
                <a:cs typeface="+mn-cs"/>
              </a:defRPr>
            </a:lvl8pPr>
            <a:lvl9pPr marL="2438339" algn="l" defTabSz="304792" rtl="0" eaLnBrk="1" latinLnBrk="0" hangingPunct="1">
              <a:defRPr sz="1200" kern="1200">
                <a:solidFill>
                  <a:schemeClr val="tx1"/>
                </a:solidFill>
                <a:latin typeface="+mn-lt"/>
                <a:ea typeface="+mn-ea"/>
                <a:cs typeface="+mn-cs"/>
              </a:defRPr>
            </a:lvl9pPr>
          </a:lstStyle>
          <a:p>
            <a:fld id="{D9E19905-64CE-154D-BB5F-D0029705A072}" type="datetimeFigureOut">
              <a:rPr lang="nb-NO" smtClean="0"/>
              <a:pPr/>
              <a:t>25.10.2024</a:t>
            </a:fld>
            <a:endParaRPr lang="nb-NO"/>
          </a:p>
        </p:txBody>
      </p:sp>
      <p:sp>
        <p:nvSpPr>
          <p:cNvPr id="5" name="Plassholder for bunntekst 4">
            <a:extLst>
              <a:ext uri="{FF2B5EF4-FFF2-40B4-BE49-F238E27FC236}">
                <a16:creationId xmlns:a16="http://schemas.microsoft.com/office/drawing/2014/main" id="{B6DD0CCA-974B-4247-9E57-7CBA0B6AD657}"/>
              </a:ext>
            </a:extLst>
          </p:cNvPr>
          <p:cNvSpPr>
            <a:spLocks noGrp="1"/>
          </p:cNvSpPr>
          <p:nvPr>
            <p:ph type="ftr" sz="quarter" idx="11"/>
          </p:nvPr>
        </p:nvSpPr>
        <p:spPr>
          <a:xfrm>
            <a:off x="2450310" y="8324241"/>
            <a:ext cx="2001620" cy="345643"/>
          </a:xfrm>
          <a:prstGeom prst="rect">
            <a:avLst/>
          </a:prstGeom>
        </p:spPr>
        <p:txBody>
          <a:bodyPr lIns="0" tIns="0" rIns="0" bIns="0" anchor="b"/>
          <a:lstStyle>
            <a:defPPr>
              <a:defRPr lang="en-US"/>
            </a:defPPr>
            <a:lvl1pPr marL="0" algn="l" defTabSz="304792" rtl="0" eaLnBrk="1" latinLnBrk="0" hangingPunct="1">
              <a:defRPr sz="1067" kern="1200">
                <a:solidFill>
                  <a:schemeClr val="tx1"/>
                </a:solidFill>
                <a:latin typeface="+mn-lt"/>
                <a:ea typeface="+mn-ea"/>
                <a:cs typeface="+mn-cs"/>
              </a:defRPr>
            </a:lvl1pPr>
            <a:lvl2pPr marL="304792" algn="l" defTabSz="304792" rtl="0" eaLnBrk="1" latinLnBrk="0" hangingPunct="1">
              <a:defRPr sz="1200" kern="1200">
                <a:solidFill>
                  <a:schemeClr val="tx1"/>
                </a:solidFill>
                <a:latin typeface="+mn-lt"/>
                <a:ea typeface="+mn-ea"/>
                <a:cs typeface="+mn-cs"/>
              </a:defRPr>
            </a:lvl2pPr>
            <a:lvl3pPr marL="609585" algn="l" defTabSz="304792" rtl="0" eaLnBrk="1" latinLnBrk="0" hangingPunct="1">
              <a:defRPr sz="1200" kern="1200">
                <a:solidFill>
                  <a:schemeClr val="tx1"/>
                </a:solidFill>
                <a:latin typeface="+mn-lt"/>
                <a:ea typeface="+mn-ea"/>
                <a:cs typeface="+mn-cs"/>
              </a:defRPr>
            </a:lvl3pPr>
            <a:lvl4pPr marL="914377" algn="l" defTabSz="304792" rtl="0" eaLnBrk="1" latinLnBrk="0" hangingPunct="1">
              <a:defRPr sz="1200" kern="1200">
                <a:solidFill>
                  <a:schemeClr val="tx1"/>
                </a:solidFill>
                <a:latin typeface="+mn-lt"/>
                <a:ea typeface="+mn-ea"/>
                <a:cs typeface="+mn-cs"/>
              </a:defRPr>
            </a:lvl4pPr>
            <a:lvl5pPr marL="1219170" algn="l" defTabSz="304792" rtl="0" eaLnBrk="1" latinLnBrk="0" hangingPunct="1">
              <a:defRPr sz="1200" kern="1200">
                <a:solidFill>
                  <a:schemeClr val="tx1"/>
                </a:solidFill>
                <a:latin typeface="+mn-lt"/>
                <a:ea typeface="+mn-ea"/>
                <a:cs typeface="+mn-cs"/>
              </a:defRPr>
            </a:lvl5pPr>
            <a:lvl6pPr marL="1523962" algn="l" defTabSz="304792" rtl="0" eaLnBrk="1" latinLnBrk="0" hangingPunct="1">
              <a:defRPr sz="1200" kern="1200">
                <a:solidFill>
                  <a:schemeClr val="tx1"/>
                </a:solidFill>
                <a:latin typeface="+mn-lt"/>
                <a:ea typeface="+mn-ea"/>
                <a:cs typeface="+mn-cs"/>
              </a:defRPr>
            </a:lvl6pPr>
            <a:lvl7pPr marL="1828754" algn="l" defTabSz="304792" rtl="0" eaLnBrk="1" latinLnBrk="0" hangingPunct="1">
              <a:defRPr sz="1200" kern="1200">
                <a:solidFill>
                  <a:schemeClr val="tx1"/>
                </a:solidFill>
                <a:latin typeface="+mn-lt"/>
                <a:ea typeface="+mn-ea"/>
                <a:cs typeface="+mn-cs"/>
              </a:defRPr>
            </a:lvl7pPr>
            <a:lvl8pPr marL="2133547" algn="l" defTabSz="304792" rtl="0" eaLnBrk="1" latinLnBrk="0" hangingPunct="1">
              <a:defRPr sz="1200" kern="1200">
                <a:solidFill>
                  <a:schemeClr val="tx1"/>
                </a:solidFill>
                <a:latin typeface="+mn-lt"/>
                <a:ea typeface="+mn-ea"/>
                <a:cs typeface="+mn-cs"/>
              </a:defRPr>
            </a:lvl8pPr>
            <a:lvl9pPr marL="2438339" algn="l" defTabSz="304792" rtl="0" eaLnBrk="1" latinLnBrk="0" hangingPunct="1">
              <a:defRPr sz="1200" kern="1200">
                <a:solidFill>
                  <a:schemeClr val="tx1"/>
                </a:solidFill>
                <a:latin typeface="+mn-lt"/>
                <a:ea typeface="+mn-ea"/>
                <a:cs typeface="+mn-cs"/>
              </a:defRPr>
            </a:lvl9pPr>
          </a:lstStyle>
          <a:p>
            <a:endParaRPr lang="nb-NO"/>
          </a:p>
        </p:txBody>
      </p:sp>
      <p:sp>
        <p:nvSpPr>
          <p:cNvPr id="6" name="Plassholder for lysbildenummer 5">
            <a:extLst>
              <a:ext uri="{FF2B5EF4-FFF2-40B4-BE49-F238E27FC236}">
                <a16:creationId xmlns:a16="http://schemas.microsoft.com/office/drawing/2014/main" id="{858577E4-CB80-0F11-1459-9860012E893E}"/>
              </a:ext>
            </a:extLst>
          </p:cNvPr>
          <p:cNvSpPr>
            <a:spLocks noGrp="1"/>
          </p:cNvSpPr>
          <p:nvPr>
            <p:ph type="sldNum" sz="quarter" idx="12"/>
          </p:nvPr>
        </p:nvSpPr>
        <p:spPr>
          <a:xfrm>
            <a:off x="15021823" y="8351371"/>
            <a:ext cx="799292" cy="486833"/>
          </a:xfrm>
          <a:prstGeom prst="rect">
            <a:avLst/>
          </a:prstGeom>
        </p:spPr>
        <p:txBody>
          <a:bodyPr vert="horz" lIns="121920" tIns="60960" rIns="121920" bIns="60960" rtlCol="0" anchor="ctr"/>
          <a:lstStyle>
            <a:defPPr>
              <a:defRPr lang="en-US"/>
            </a:defPPr>
            <a:lvl1pPr marL="0" algn="r" defTabSz="304792" rtl="0" eaLnBrk="1" latinLnBrk="0" hangingPunct="1">
              <a:defRPr sz="1000" kern="1200">
                <a:solidFill>
                  <a:srgbClr val="524B48"/>
                </a:solidFill>
                <a:latin typeface="+mn-lt"/>
                <a:ea typeface="+mn-ea"/>
                <a:cs typeface="+mn-cs"/>
              </a:defRPr>
            </a:lvl1pPr>
            <a:lvl2pPr marL="304792" algn="l" defTabSz="304792" rtl="0" eaLnBrk="1" latinLnBrk="0" hangingPunct="1">
              <a:defRPr sz="1200" kern="1200">
                <a:solidFill>
                  <a:schemeClr val="tx1"/>
                </a:solidFill>
                <a:latin typeface="+mn-lt"/>
                <a:ea typeface="+mn-ea"/>
                <a:cs typeface="+mn-cs"/>
              </a:defRPr>
            </a:lvl2pPr>
            <a:lvl3pPr marL="609585" algn="l" defTabSz="304792" rtl="0" eaLnBrk="1" latinLnBrk="0" hangingPunct="1">
              <a:defRPr sz="1200" kern="1200">
                <a:solidFill>
                  <a:schemeClr val="tx1"/>
                </a:solidFill>
                <a:latin typeface="+mn-lt"/>
                <a:ea typeface="+mn-ea"/>
                <a:cs typeface="+mn-cs"/>
              </a:defRPr>
            </a:lvl3pPr>
            <a:lvl4pPr marL="914377" algn="l" defTabSz="304792" rtl="0" eaLnBrk="1" latinLnBrk="0" hangingPunct="1">
              <a:defRPr sz="1200" kern="1200">
                <a:solidFill>
                  <a:schemeClr val="tx1"/>
                </a:solidFill>
                <a:latin typeface="+mn-lt"/>
                <a:ea typeface="+mn-ea"/>
                <a:cs typeface="+mn-cs"/>
              </a:defRPr>
            </a:lvl4pPr>
            <a:lvl5pPr marL="1219170" algn="l" defTabSz="304792" rtl="0" eaLnBrk="1" latinLnBrk="0" hangingPunct="1">
              <a:defRPr sz="1200" kern="1200">
                <a:solidFill>
                  <a:schemeClr val="tx1"/>
                </a:solidFill>
                <a:latin typeface="+mn-lt"/>
                <a:ea typeface="+mn-ea"/>
                <a:cs typeface="+mn-cs"/>
              </a:defRPr>
            </a:lvl5pPr>
            <a:lvl6pPr marL="1523962" algn="l" defTabSz="304792" rtl="0" eaLnBrk="1" latinLnBrk="0" hangingPunct="1">
              <a:defRPr sz="1200" kern="1200">
                <a:solidFill>
                  <a:schemeClr val="tx1"/>
                </a:solidFill>
                <a:latin typeface="+mn-lt"/>
                <a:ea typeface="+mn-ea"/>
                <a:cs typeface="+mn-cs"/>
              </a:defRPr>
            </a:lvl6pPr>
            <a:lvl7pPr marL="1828754" algn="l" defTabSz="304792" rtl="0" eaLnBrk="1" latinLnBrk="0" hangingPunct="1">
              <a:defRPr sz="1200" kern="1200">
                <a:solidFill>
                  <a:schemeClr val="tx1"/>
                </a:solidFill>
                <a:latin typeface="+mn-lt"/>
                <a:ea typeface="+mn-ea"/>
                <a:cs typeface="+mn-cs"/>
              </a:defRPr>
            </a:lvl7pPr>
            <a:lvl8pPr marL="2133547" algn="l" defTabSz="304792" rtl="0" eaLnBrk="1" latinLnBrk="0" hangingPunct="1">
              <a:defRPr sz="1200" kern="1200">
                <a:solidFill>
                  <a:schemeClr val="tx1"/>
                </a:solidFill>
                <a:latin typeface="+mn-lt"/>
                <a:ea typeface="+mn-ea"/>
                <a:cs typeface="+mn-cs"/>
              </a:defRPr>
            </a:lvl8pPr>
            <a:lvl9pPr marL="2438339" algn="l" defTabSz="304792" rtl="0" eaLnBrk="1" latinLnBrk="0" hangingPunct="1">
              <a:defRPr sz="1200" kern="1200">
                <a:solidFill>
                  <a:schemeClr val="tx1"/>
                </a:solidFill>
                <a:latin typeface="+mn-lt"/>
                <a:ea typeface="+mn-ea"/>
                <a:cs typeface="+mn-cs"/>
              </a:defRPr>
            </a:lvl9pPr>
          </a:lstStyle>
          <a:p>
            <a:fld id="{974BEF80-AE67-4A48-B009-03AE5E212B13}" type="slidenum">
              <a:rPr lang="nb-NO" smtClean="0"/>
              <a:pPr/>
              <a:t>17</a:t>
            </a:fld>
            <a:endParaRPr lang="nb-NO" dirty="0"/>
          </a:p>
        </p:txBody>
      </p:sp>
      <p:pic>
        <p:nvPicPr>
          <p:cNvPr id="9" name="Bilde 8" descr="Et bilde som inneholder silhuetter, linjetegning&#10;&#10;Automatisk generert beskrivelse">
            <a:extLst>
              <a:ext uri="{FF2B5EF4-FFF2-40B4-BE49-F238E27FC236}">
                <a16:creationId xmlns:a16="http://schemas.microsoft.com/office/drawing/2014/main" id="{17ACDE85-653F-B870-2F0F-E90891BE27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634" y="2818066"/>
            <a:ext cx="3381324" cy="3381324"/>
          </a:xfrm>
          <a:prstGeom prst="rect">
            <a:avLst/>
          </a:prstGeom>
        </p:spPr>
      </p:pic>
      <p:pic>
        <p:nvPicPr>
          <p:cNvPr id="15" name="Bilde 14">
            <a:extLst>
              <a:ext uri="{FF2B5EF4-FFF2-40B4-BE49-F238E27FC236}">
                <a16:creationId xmlns:a16="http://schemas.microsoft.com/office/drawing/2014/main" id="{4A88DFD5-6C2F-5647-CFEF-A8AE6B6809B3}"/>
              </a:ext>
            </a:extLst>
          </p:cNvPr>
          <p:cNvPicPr>
            <a:picLocks noChangeAspect="1"/>
          </p:cNvPicPr>
          <p:nvPr/>
        </p:nvPicPr>
        <p:blipFill rotWithShape="1">
          <a:blip r:embed="rId5">
            <a:extLst>
              <a:ext uri="{28A0092B-C50C-407E-A947-70E740481C1C}">
                <a14:useLocalDpi xmlns:a14="http://schemas.microsoft.com/office/drawing/2010/main" val="0"/>
              </a:ext>
            </a:extLst>
          </a:blip>
          <a:srcRect b="56425"/>
          <a:stretch/>
        </p:blipFill>
        <p:spPr>
          <a:xfrm>
            <a:off x="5734683" y="2043683"/>
            <a:ext cx="2103469" cy="3637572"/>
          </a:xfrm>
          <a:prstGeom prst="rect">
            <a:avLst/>
          </a:prstGeom>
          <a:effectLst>
            <a:outerShdw blurRad="50800" dist="38100" dir="13500000" algn="br" rotWithShape="0">
              <a:prstClr val="black">
                <a:alpha val="40000"/>
              </a:prstClr>
            </a:outerShdw>
          </a:effectLst>
        </p:spPr>
      </p:pic>
      <p:pic>
        <p:nvPicPr>
          <p:cNvPr id="13" name="Bilde 12" descr="Et bilde som inneholder tekst&#10;&#10;Automatisk generert beskrivelse">
            <a:extLst>
              <a:ext uri="{FF2B5EF4-FFF2-40B4-BE49-F238E27FC236}">
                <a16:creationId xmlns:a16="http://schemas.microsoft.com/office/drawing/2014/main" id="{B4ABB04D-FA2F-4767-49A7-F7EC22D6107D}"/>
              </a:ext>
            </a:extLst>
          </p:cNvPr>
          <p:cNvPicPr>
            <a:picLocks noChangeAspect="1"/>
          </p:cNvPicPr>
          <p:nvPr/>
        </p:nvPicPr>
        <p:blipFill rotWithShape="1">
          <a:blip r:embed="rId6">
            <a:extLst>
              <a:ext uri="{28A0092B-C50C-407E-A947-70E740481C1C}">
                <a14:useLocalDpi xmlns:a14="http://schemas.microsoft.com/office/drawing/2010/main" val="0"/>
              </a:ext>
            </a:extLst>
          </a:blip>
          <a:srcRect b="25069"/>
          <a:stretch/>
        </p:blipFill>
        <p:spPr>
          <a:xfrm>
            <a:off x="7106283" y="2283779"/>
            <a:ext cx="2103469" cy="3410940"/>
          </a:xfrm>
          <a:prstGeom prst="rect">
            <a:avLst/>
          </a:prstGeom>
          <a:effectLst>
            <a:outerShdw blurRad="50800" dist="38100" dir="13500000" algn="br" rotWithShape="0">
              <a:prstClr val="black">
                <a:alpha val="40000"/>
              </a:prstClr>
            </a:outerShdw>
          </a:effectLst>
        </p:spPr>
      </p:pic>
      <p:sp>
        <p:nvSpPr>
          <p:cNvPr id="18" name="TekstSylinder 17">
            <a:extLst>
              <a:ext uri="{FF2B5EF4-FFF2-40B4-BE49-F238E27FC236}">
                <a16:creationId xmlns:a16="http://schemas.microsoft.com/office/drawing/2014/main" id="{ECFBE32F-645B-59FB-5A75-1AD764FBF39D}"/>
              </a:ext>
            </a:extLst>
          </p:cNvPr>
          <p:cNvSpPr txBox="1"/>
          <p:nvPr/>
        </p:nvSpPr>
        <p:spPr>
          <a:xfrm>
            <a:off x="9395793" y="4258486"/>
            <a:ext cx="1749287" cy="954107"/>
          </a:xfrm>
          <a:prstGeom prst="rect">
            <a:avLst/>
          </a:prstGeom>
          <a:noFill/>
        </p:spPr>
        <p:txBody>
          <a:bodyPr wrap="square" rtlCol="0">
            <a:spAutoFit/>
          </a:bodyPr>
          <a:lstStyle/>
          <a:p>
            <a:r>
              <a:rPr lang="nb-NO" sz="1400" dirty="0"/>
              <a:t>Persontilpasset sjekkliste </a:t>
            </a:r>
            <a:br>
              <a:rPr lang="nb-NO" sz="1400"/>
            </a:br>
            <a:r>
              <a:rPr lang="nb-NO" sz="1400" dirty="0"/>
              <a:t>med viktige gjøremål og frister</a:t>
            </a:r>
          </a:p>
        </p:txBody>
      </p:sp>
      <p:cxnSp>
        <p:nvCxnSpPr>
          <p:cNvPr id="20" name="Rett linje 19">
            <a:extLst>
              <a:ext uri="{FF2B5EF4-FFF2-40B4-BE49-F238E27FC236}">
                <a16:creationId xmlns:a16="http://schemas.microsoft.com/office/drawing/2014/main" id="{5E914159-6733-038D-9AAA-D34AEF9F548C}"/>
              </a:ext>
            </a:extLst>
          </p:cNvPr>
          <p:cNvCxnSpPr>
            <a:cxnSpLocks/>
            <a:endCxn id="18" idx="1"/>
          </p:cNvCxnSpPr>
          <p:nvPr/>
        </p:nvCxnSpPr>
        <p:spPr>
          <a:xfrm>
            <a:off x="8839202" y="4443152"/>
            <a:ext cx="556591" cy="292388"/>
          </a:xfrm>
          <a:prstGeom prst="line">
            <a:avLst/>
          </a:prstGeom>
          <a:ln w="9525">
            <a:solidFill>
              <a:srgbClr val="5384EC"/>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6" name="TekstSylinder 25">
            <a:extLst>
              <a:ext uri="{FF2B5EF4-FFF2-40B4-BE49-F238E27FC236}">
                <a16:creationId xmlns:a16="http://schemas.microsoft.com/office/drawing/2014/main" id="{57BE27F7-B5D6-FEC5-9A92-E8FC95BA002F}"/>
              </a:ext>
            </a:extLst>
          </p:cNvPr>
          <p:cNvSpPr txBox="1"/>
          <p:nvPr/>
        </p:nvSpPr>
        <p:spPr>
          <a:xfrm>
            <a:off x="3048001" y="4987927"/>
            <a:ext cx="1315082" cy="523220"/>
          </a:xfrm>
          <a:prstGeom prst="rect">
            <a:avLst/>
          </a:prstGeom>
          <a:noFill/>
        </p:spPr>
        <p:txBody>
          <a:bodyPr wrap="square" rtlCol="0">
            <a:spAutoFit/>
          </a:bodyPr>
          <a:lstStyle/>
          <a:p>
            <a:r>
              <a:rPr lang="nb-NO" sz="1400" dirty="0"/>
              <a:t>Program for studiestart</a:t>
            </a:r>
          </a:p>
        </p:txBody>
      </p:sp>
      <p:cxnSp>
        <p:nvCxnSpPr>
          <p:cNvPr id="27" name="Rett linje 26">
            <a:extLst>
              <a:ext uri="{FF2B5EF4-FFF2-40B4-BE49-F238E27FC236}">
                <a16:creationId xmlns:a16="http://schemas.microsoft.com/office/drawing/2014/main" id="{D8C472AF-13EA-5A4F-775D-68907DC4A279}"/>
              </a:ext>
            </a:extLst>
          </p:cNvPr>
          <p:cNvCxnSpPr>
            <a:cxnSpLocks/>
          </p:cNvCxnSpPr>
          <p:nvPr/>
        </p:nvCxnSpPr>
        <p:spPr>
          <a:xfrm flipH="1">
            <a:off x="4115461" y="5172594"/>
            <a:ext cx="920366" cy="97681"/>
          </a:xfrm>
          <a:prstGeom prst="line">
            <a:avLst/>
          </a:prstGeom>
          <a:ln w="9525">
            <a:solidFill>
              <a:srgbClr val="5384EC"/>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4" name="TekstSylinder 33">
            <a:extLst>
              <a:ext uri="{FF2B5EF4-FFF2-40B4-BE49-F238E27FC236}">
                <a16:creationId xmlns:a16="http://schemas.microsoft.com/office/drawing/2014/main" id="{4E0B1A19-41C9-AE35-F56F-D23FE3FB00E6}"/>
              </a:ext>
            </a:extLst>
          </p:cNvPr>
          <p:cNvSpPr txBox="1"/>
          <p:nvPr/>
        </p:nvSpPr>
        <p:spPr>
          <a:xfrm>
            <a:off x="4564921" y="2098914"/>
            <a:ext cx="1371600" cy="738664"/>
          </a:xfrm>
          <a:prstGeom prst="rect">
            <a:avLst/>
          </a:prstGeom>
          <a:noFill/>
        </p:spPr>
        <p:txBody>
          <a:bodyPr wrap="square" rtlCol="0">
            <a:spAutoFit/>
          </a:bodyPr>
          <a:lstStyle/>
          <a:p>
            <a:r>
              <a:rPr lang="nb-NO" sz="1400" dirty="0"/>
              <a:t>Tilpasset innhold og startside</a:t>
            </a:r>
          </a:p>
        </p:txBody>
      </p:sp>
      <p:cxnSp>
        <p:nvCxnSpPr>
          <p:cNvPr id="35" name="Rett linje 34">
            <a:extLst>
              <a:ext uri="{FF2B5EF4-FFF2-40B4-BE49-F238E27FC236}">
                <a16:creationId xmlns:a16="http://schemas.microsoft.com/office/drawing/2014/main" id="{49278B53-7D91-D93E-ABDA-57C161FFE122}"/>
              </a:ext>
            </a:extLst>
          </p:cNvPr>
          <p:cNvCxnSpPr>
            <a:cxnSpLocks/>
          </p:cNvCxnSpPr>
          <p:nvPr/>
        </p:nvCxnSpPr>
        <p:spPr>
          <a:xfrm flipH="1">
            <a:off x="5548644" y="2283581"/>
            <a:ext cx="1025145" cy="281063"/>
          </a:xfrm>
          <a:prstGeom prst="line">
            <a:avLst/>
          </a:prstGeom>
          <a:ln w="9525">
            <a:solidFill>
              <a:srgbClr val="5384EC"/>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8" name="TekstSylinder 37">
            <a:extLst>
              <a:ext uri="{FF2B5EF4-FFF2-40B4-BE49-F238E27FC236}">
                <a16:creationId xmlns:a16="http://schemas.microsoft.com/office/drawing/2014/main" id="{FA6A5CC2-88F8-39C4-7E98-AC3ED8D40B4F}"/>
              </a:ext>
            </a:extLst>
          </p:cNvPr>
          <p:cNvSpPr txBox="1"/>
          <p:nvPr/>
        </p:nvSpPr>
        <p:spPr>
          <a:xfrm>
            <a:off x="1020148" y="2089902"/>
            <a:ext cx="2892193" cy="1015663"/>
          </a:xfrm>
          <a:prstGeom prst="rect">
            <a:avLst/>
          </a:prstGeom>
          <a:noFill/>
        </p:spPr>
        <p:txBody>
          <a:bodyPr wrap="square">
            <a:spAutoFit/>
          </a:bodyPr>
          <a:lstStyle/>
          <a:p>
            <a:r>
              <a:rPr lang="nb-NO" sz="1200" dirty="0"/>
              <a:t>Som student har jeg behov for:</a:t>
            </a:r>
            <a:br>
              <a:rPr lang="nb-NO" sz="1200"/>
            </a:br>
            <a:r>
              <a:rPr lang="nb-NO" sz="1200" dirty="0"/>
              <a:t>- Å få praktisk informasjon om studie før studiestart</a:t>
            </a:r>
            <a:br>
              <a:rPr lang="nb-NO" sz="1200"/>
            </a:br>
            <a:r>
              <a:rPr lang="nb-NO" sz="1200" dirty="0"/>
              <a:t>- Å bli kjent med studiestedet og studiet før start</a:t>
            </a:r>
          </a:p>
        </p:txBody>
      </p:sp>
      <p:sp>
        <p:nvSpPr>
          <p:cNvPr id="39" name="TekstSylinder 38">
            <a:extLst>
              <a:ext uri="{FF2B5EF4-FFF2-40B4-BE49-F238E27FC236}">
                <a16:creationId xmlns:a16="http://schemas.microsoft.com/office/drawing/2014/main" id="{414D50D7-BCB2-4EE1-02AE-437A3DBDCEF5}"/>
              </a:ext>
            </a:extLst>
          </p:cNvPr>
          <p:cNvSpPr txBox="1"/>
          <p:nvPr/>
        </p:nvSpPr>
        <p:spPr>
          <a:xfrm>
            <a:off x="1004213" y="1674351"/>
            <a:ext cx="2892193" cy="338554"/>
          </a:xfrm>
          <a:prstGeom prst="rect">
            <a:avLst/>
          </a:prstGeom>
          <a:noFill/>
        </p:spPr>
        <p:txBody>
          <a:bodyPr wrap="square">
            <a:spAutoFit/>
          </a:bodyPr>
          <a:lstStyle/>
          <a:p>
            <a:r>
              <a:rPr lang="nb-NO" sz="1600" b="1" dirty="0">
                <a:solidFill>
                  <a:srgbClr val="5384EC"/>
                </a:solidFill>
              </a:rPr>
              <a:t>Bli klar til studiestart!</a:t>
            </a:r>
          </a:p>
        </p:txBody>
      </p:sp>
      <p:sp>
        <p:nvSpPr>
          <p:cNvPr id="3" name="Rectangle 2">
            <a:extLst>
              <a:ext uri="{FF2B5EF4-FFF2-40B4-BE49-F238E27FC236}">
                <a16:creationId xmlns:a16="http://schemas.microsoft.com/office/drawing/2014/main" id="{C828424E-13B9-3F8A-B3C0-46D0B4372661}"/>
              </a:ext>
            </a:extLst>
          </p:cNvPr>
          <p:cNvSpPr/>
          <p:nvPr/>
        </p:nvSpPr>
        <p:spPr>
          <a:xfrm>
            <a:off x="762000" y="5681255"/>
            <a:ext cx="2286000" cy="5179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56423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343F1B-E99E-DC83-B0D0-DCA9CAE3B77D}"/>
              </a:ext>
            </a:extLst>
          </p:cNvPr>
          <p:cNvSpPr>
            <a:spLocks noGrp="1"/>
          </p:cNvSpPr>
          <p:nvPr>
            <p:ph type="title"/>
          </p:nvPr>
        </p:nvSpPr>
        <p:spPr>
          <a:xfrm>
            <a:off x="380168" y="161944"/>
            <a:ext cx="11431664" cy="754068"/>
          </a:xfrm>
        </p:spPr>
        <p:txBody>
          <a:bodyPr/>
          <a:lstStyle/>
          <a:p>
            <a:r>
              <a:rPr lang="nb-NO"/>
              <a:t>Prioriteringer for 2024</a:t>
            </a:r>
          </a:p>
        </p:txBody>
      </p:sp>
      <p:sp>
        <p:nvSpPr>
          <p:cNvPr id="4" name="Plassholder for innhold 3">
            <a:extLst>
              <a:ext uri="{FF2B5EF4-FFF2-40B4-BE49-F238E27FC236}">
                <a16:creationId xmlns:a16="http://schemas.microsoft.com/office/drawing/2014/main" id="{69B74C97-24B0-34DB-9958-8FA911A94DBA}"/>
              </a:ext>
            </a:extLst>
          </p:cNvPr>
          <p:cNvSpPr>
            <a:spLocks noGrp="1"/>
          </p:cNvSpPr>
          <p:nvPr>
            <p:ph sz="half" idx="29"/>
          </p:nvPr>
        </p:nvSpPr>
        <p:spPr>
          <a:xfrm>
            <a:off x="380168" y="1251720"/>
            <a:ext cx="6156434" cy="4805048"/>
          </a:xfrm>
          <a:ln>
            <a:noFill/>
          </a:ln>
        </p:spPr>
        <p:txBody>
          <a:bodyPr vert="horz" lIns="0" tIns="0" rIns="0" bIns="0" rtlCol="0" anchor="t">
            <a:noAutofit/>
          </a:bodyPr>
          <a:lstStyle/>
          <a:p>
            <a:pPr marL="125095" indent="-125095"/>
            <a:r>
              <a:rPr lang="nb-NO" dirty="0"/>
              <a:t> Forbedret design</a:t>
            </a:r>
          </a:p>
          <a:p>
            <a:pPr marL="685491" lvl="1" indent="-125095"/>
            <a:r>
              <a:rPr lang="nb-NO" dirty="0"/>
              <a:t>Helt nytt design som er bedre tilpasset mobilplattform og brukerbehov</a:t>
            </a:r>
          </a:p>
          <a:p>
            <a:pPr marL="685491" lvl="1" indent="-125095"/>
            <a:r>
              <a:rPr lang="nb-NO" dirty="0"/>
              <a:t>Dark mode</a:t>
            </a:r>
          </a:p>
          <a:p>
            <a:pPr marL="125095" indent="-125095"/>
            <a:r>
              <a:rPr lang="nb-NO" dirty="0"/>
              <a:t> Universell utforming – Blindeforbundet </a:t>
            </a:r>
          </a:p>
          <a:p>
            <a:pPr marL="125095" indent="-125095"/>
            <a:r>
              <a:rPr lang="nb-NO" dirty="0"/>
              <a:t> </a:t>
            </a:r>
            <a:r>
              <a:rPr lang="nb-NO" dirty="0" err="1"/>
              <a:t>Beskjedløsning</a:t>
            </a:r>
            <a:endParaRPr lang="nb-NO" dirty="0"/>
          </a:p>
          <a:p>
            <a:pPr marL="0" indent="0">
              <a:buNone/>
            </a:pPr>
            <a:endParaRPr lang="nb-NO" dirty="0">
              <a:cs typeface="Arial"/>
            </a:endParaRPr>
          </a:p>
        </p:txBody>
      </p:sp>
      <p:sp>
        <p:nvSpPr>
          <p:cNvPr id="8" name="Plassholder for lysbildenummer 7">
            <a:extLst>
              <a:ext uri="{FF2B5EF4-FFF2-40B4-BE49-F238E27FC236}">
                <a16:creationId xmlns:a16="http://schemas.microsoft.com/office/drawing/2014/main" id="{E7A93668-D212-C350-54C0-8040A14BC3BB}"/>
              </a:ext>
            </a:extLst>
          </p:cNvPr>
          <p:cNvSpPr>
            <a:spLocks noGrp="1"/>
          </p:cNvSpPr>
          <p:nvPr>
            <p:ph type="sldNum" sz="quarter" idx="35"/>
          </p:nvPr>
        </p:nvSpPr>
        <p:spPr>
          <a:xfrm>
            <a:off x="11266367" y="6263528"/>
            <a:ext cx="599469" cy="365125"/>
          </a:xfrm>
        </p:spPr>
        <p:txBody>
          <a:bodyPr/>
          <a:lstStyle/>
          <a:p>
            <a:r>
              <a:rPr lang="en-US"/>
              <a:t>Side </a:t>
            </a:r>
            <a:fld id="{5251F420-7306-4E7C-A79E-F31A38F7D392}" type="slidenum">
              <a:rPr lang="en-US" smtClean="0"/>
              <a:pPr/>
              <a:t>18</a:t>
            </a:fld>
            <a:endParaRPr lang="en-US"/>
          </a:p>
        </p:txBody>
      </p:sp>
      <p:pic>
        <p:nvPicPr>
          <p:cNvPr id="6" name="Bilde 5">
            <a:extLst>
              <a:ext uri="{FF2B5EF4-FFF2-40B4-BE49-F238E27FC236}">
                <a16:creationId xmlns:a16="http://schemas.microsoft.com/office/drawing/2014/main" id="{B6D29AA8-29D3-1F59-3B4B-44102EB9475E}"/>
              </a:ext>
            </a:extLst>
          </p:cNvPr>
          <p:cNvPicPr>
            <a:picLocks noChangeAspect="1"/>
          </p:cNvPicPr>
          <p:nvPr/>
        </p:nvPicPr>
        <p:blipFill>
          <a:blip r:embed="rId3"/>
          <a:stretch>
            <a:fillRect/>
          </a:stretch>
        </p:blipFill>
        <p:spPr>
          <a:xfrm>
            <a:off x="5948979" y="2770480"/>
            <a:ext cx="6243021" cy="4087520"/>
          </a:xfrm>
          <a:prstGeom prst="rect">
            <a:avLst/>
          </a:prstGeom>
        </p:spPr>
      </p:pic>
    </p:spTree>
    <p:extLst>
      <p:ext uri="{BB962C8B-B14F-4D97-AF65-F5344CB8AC3E}">
        <p14:creationId xmlns:p14="http://schemas.microsoft.com/office/powerpoint/2010/main" val="1536800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ssholder for lysbildenummer 8">
            <a:extLst>
              <a:ext uri="{FF2B5EF4-FFF2-40B4-BE49-F238E27FC236}">
                <a16:creationId xmlns:a16="http://schemas.microsoft.com/office/drawing/2014/main" id="{8659B537-4CE3-165C-023B-28ECB7CF5E42}"/>
              </a:ext>
            </a:extLst>
          </p:cNvPr>
          <p:cNvSpPr>
            <a:spLocks noGrp="1"/>
          </p:cNvSpPr>
          <p:nvPr>
            <p:ph type="sldNum" sz="quarter" idx="22"/>
          </p:nvPr>
        </p:nvSpPr>
        <p:spPr/>
        <p:txBody>
          <a:bodyPr/>
          <a:lstStyle/>
          <a:p>
            <a:r>
              <a:rPr lang="en-US"/>
              <a:t>Side </a:t>
            </a:r>
            <a:fld id="{5251F420-7306-4E7C-A79E-F31A38F7D392}" type="slidenum">
              <a:rPr lang="en-US" smtClean="0"/>
              <a:pPr/>
              <a:t>19</a:t>
            </a:fld>
            <a:endParaRPr lang="en-US"/>
          </a:p>
        </p:txBody>
      </p:sp>
      <p:sp>
        <p:nvSpPr>
          <p:cNvPr id="10" name="TekstSylinder 12">
            <a:extLst>
              <a:ext uri="{FF2B5EF4-FFF2-40B4-BE49-F238E27FC236}">
                <a16:creationId xmlns:a16="http://schemas.microsoft.com/office/drawing/2014/main" id="{C496CBBC-15E4-6348-457D-42C3D71119E8}"/>
              </a:ext>
            </a:extLst>
          </p:cNvPr>
          <p:cNvSpPr txBox="1"/>
          <p:nvPr/>
        </p:nvSpPr>
        <p:spPr>
          <a:xfrm>
            <a:off x="1006694" y="5341186"/>
            <a:ext cx="2466652" cy="461665"/>
          </a:xfrm>
          <a:prstGeom prst="rect">
            <a:avLst/>
          </a:prstGeom>
          <a:ln w="12700">
            <a:miter lim="400000"/>
          </a:ln>
          <a:extLst>
            <a:ext uri="{C572A759-6A51-4108-AA02-DFA0A04FC94B}">
              <ma14:wrappingTextBoxFlag xmlns="" xmlns:lc="http://schemas.openxmlformats.org/drawingml/2006/lockedCanvas" xmlns:m="http://schemas.openxmlformats.org/officeDocument/2006/math" xmlns:a14="http://schemas.microsoft.com/office/drawing/2010/main" xmlns:ma14="http://schemas.microsoft.com/office/mac/drawingml/2011/main" val="1"/>
            </a:ext>
          </a:extLst>
        </p:spPr>
        <p:txBody>
          <a:bodyPr wrap="square" lIns="45719" tIns="45720" rIns="45719" bIns="45720" anchor="t">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2400" b="1">
                <a:effectLst/>
                <a:latin typeface="Arial"/>
                <a:ea typeface="Helvetica Neue Light" panose="02000403000000020004" pitchFamily="2" charset="0"/>
                <a:cs typeface="Arial"/>
              </a:rPr>
              <a:t>Tillit</a:t>
            </a:r>
            <a:r>
              <a:rPr lang="nb-NO" sz="2400" b="1">
                <a:latin typeface="Arial"/>
                <a:ea typeface="Helvetica Neue Light" panose="02000403000000020004" pitchFamily="2" charset="0"/>
                <a:cs typeface="Arial"/>
              </a:rPr>
              <a:t> </a:t>
            </a:r>
            <a:endParaRPr lang="nb-NO" sz="2400">
              <a:cs typeface="Arial"/>
            </a:endParaRPr>
          </a:p>
        </p:txBody>
      </p:sp>
      <p:sp>
        <p:nvSpPr>
          <p:cNvPr id="12" name="TekstSylinder 12">
            <a:extLst>
              <a:ext uri="{FF2B5EF4-FFF2-40B4-BE49-F238E27FC236}">
                <a16:creationId xmlns:a16="http://schemas.microsoft.com/office/drawing/2014/main" id="{EEDD5B40-047C-E923-479E-3BAD18411F2E}"/>
              </a:ext>
            </a:extLst>
          </p:cNvPr>
          <p:cNvSpPr txBox="1"/>
          <p:nvPr/>
        </p:nvSpPr>
        <p:spPr>
          <a:xfrm>
            <a:off x="4864363" y="5341186"/>
            <a:ext cx="2466652" cy="461665"/>
          </a:xfrm>
          <a:prstGeom prst="rect">
            <a:avLst/>
          </a:prstGeom>
          <a:ln w="12700">
            <a:miter lim="400000"/>
          </a:ln>
          <a:extLst>
            <a:ext uri="{C572A759-6A51-4108-AA02-DFA0A04FC94B}">
              <ma14:wrappingTextBoxFlag xmlns="" xmlns:lc="http://schemas.openxmlformats.org/drawingml/2006/lockedCanvas" xmlns:m="http://schemas.openxmlformats.org/officeDocument/2006/math" xmlns:a14="http://schemas.microsoft.com/office/drawing/2010/main" xmlns:ma14="http://schemas.microsoft.com/office/mac/drawingml/2011/main" val="1"/>
            </a:ext>
          </a:extLst>
        </p:spPr>
        <p:txBody>
          <a:bodyPr wrap="square" lIns="45719" tIns="45720" rIns="45719" bIns="45720" anchor="t">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2400" b="1">
                <a:effectLst/>
                <a:latin typeface="Arial"/>
                <a:ea typeface="Helvetica Neue Light" panose="02000403000000020004" pitchFamily="2" charset="0"/>
                <a:cs typeface="Arial"/>
              </a:rPr>
              <a:t>Treffsikkerhet</a:t>
            </a:r>
            <a:r>
              <a:rPr lang="nb-NO" sz="2400" b="1">
                <a:latin typeface="Arial"/>
                <a:ea typeface="Helvetica Neue Light" panose="02000403000000020004" pitchFamily="2" charset="0"/>
                <a:cs typeface="Arial"/>
              </a:rPr>
              <a:t> </a:t>
            </a:r>
            <a:endParaRPr lang="nb-NO" sz="2400">
              <a:cs typeface="Arial"/>
            </a:endParaRPr>
          </a:p>
        </p:txBody>
      </p:sp>
      <p:sp>
        <p:nvSpPr>
          <p:cNvPr id="14" name="TekstSylinder 12">
            <a:extLst>
              <a:ext uri="{FF2B5EF4-FFF2-40B4-BE49-F238E27FC236}">
                <a16:creationId xmlns:a16="http://schemas.microsoft.com/office/drawing/2014/main" id="{46FE936E-8C75-2B4E-F734-63D7501F5BD2}"/>
              </a:ext>
            </a:extLst>
          </p:cNvPr>
          <p:cNvSpPr txBox="1"/>
          <p:nvPr/>
        </p:nvSpPr>
        <p:spPr>
          <a:xfrm>
            <a:off x="8601640" y="5341186"/>
            <a:ext cx="2662376" cy="461665"/>
          </a:xfrm>
          <a:prstGeom prst="rect">
            <a:avLst/>
          </a:prstGeom>
          <a:ln w="12700">
            <a:miter lim="400000"/>
          </a:ln>
          <a:extLst>
            <a:ext uri="{C572A759-6A51-4108-AA02-DFA0A04FC94B}">
              <ma14:wrappingTextBoxFlag xmlns="" xmlns:lc="http://schemas.openxmlformats.org/drawingml/2006/lockedCanvas" xmlns:m="http://schemas.openxmlformats.org/officeDocument/2006/math" xmlns:a14="http://schemas.microsoft.com/office/drawing/2010/main" xmlns:ma14="http://schemas.microsoft.com/office/mac/drawingml/2011/main" val="1"/>
            </a:ext>
          </a:extLst>
        </p:spPr>
        <p:txBody>
          <a:bodyPr wrap="square" lIns="45719" tIns="45720" rIns="45719" bIns="45720" anchor="t">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nb-NO" sz="2400" b="1">
                <a:effectLst/>
                <a:latin typeface="Arial"/>
                <a:ea typeface="Helvetica Neue Light" panose="02000403000000020004" pitchFamily="2" charset="0"/>
                <a:cs typeface="Arial"/>
              </a:rPr>
              <a:t>Oversikt</a:t>
            </a:r>
          </a:p>
        </p:txBody>
      </p:sp>
      <p:pic>
        <p:nvPicPr>
          <p:cNvPr id="36" name="Bilde 35" descr="Et bilde som inneholder tekst, skjermbilde, diagram, Font&#10;&#10;Automatisk generert beskrivelse">
            <a:extLst>
              <a:ext uri="{FF2B5EF4-FFF2-40B4-BE49-F238E27FC236}">
                <a16:creationId xmlns:a16="http://schemas.microsoft.com/office/drawing/2014/main" id="{073170DB-7515-5DE0-10EC-F81A7F1FF520}"/>
              </a:ext>
            </a:extLst>
          </p:cNvPr>
          <p:cNvPicPr>
            <a:picLocks noChangeAspect="1"/>
          </p:cNvPicPr>
          <p:nvPr/>
        </p:nvPicPr>
        <p:blipFill>
          <a:blip r:embed="rId3"/>
          <a:stretch>
            <a:fillRect/>
          </a:stretch>
        </p:blipFill>
        <p:spPr>
          <a:xfrm>
            <a:off x="778855" y="2287839"/>
            <a:ext cx="2932216" cy="2859108"/>
          </a:xfrm>
          <a:prstGeom prst="rect">
            <a:avLst/>
          </a:prstGeom>
        </p:spPr>
      </p:pic>
      <p:pic>
        <p:nvPicPr>
          <p:cNvPr id="37" name="Bilde 36" descr="Et bilde som inneholder tekst, skjermbilde, Font, nummer&#10;&#10;Automatisk generert beskrivelse">
            <a:extLst>
              <a:ext uri="{FF2B5EF4-FFF2-40B4-BE49-F238E27FC236}">
                <a16:creationId xmlns:a16="http://schemas.microsoft.com/office/drawing/2014/main" id="{CAD117FA-6585-2AB7-41BD-572D3E92994E}"/>
              </a:ext>
            </a:extLst>
          </p:cNvPr>
          <p:cNvPicPr>
            <a:picLocks noChangeAspect="1"/>
          </p:cNvPicPr>
          <p:nvPr/>
        </p:nvPicPr>
        <p:blipFill>
          <a:blip r:embed="rId4"/>
          <a:stretch>
            <a:fillRect/>
          </a:stretch>
        </p:blipFill>
        <p:spPr>
          <a:xfrm>
            <a:off x="4648200" y="2295298"/>
            <a:ext cx="2895600" cy="2847975"/>
          </a:xfrm>
          <a:prstGeom prst="rect">
            <a:avLst/>
          </a:prstGeom>
        </p:spPr>
      </p:pic>
      <p:pic>
        <p:nvPicPr>
          <p:cNvPr id="38" name="Bilde 37" descr="Et bilde som inneholder tekst, skjermbilde, Font, nummer&#10;&#10;Automatisk generert beskrivelse">
            <a:extLst>
              <a:ext uri="{FF2B5EF4-FFF2-40B4-BE49-F238E27FC236}">
                <a16:creationId xmlns:a16="http://schemas.microsoft.com/office/drawing/2014/main" id="{FADB5B38-BDCC-FFFD-BAAC-61520C84C4B0}"/>
              </a:ext>
            </a:extLst>
          </p:cNvPr>
          <p:cNvPicPr>
            <a:picLocks noChangeAspect="1"/>
          </p:cNvPicPr>
          <p:nvPr/>
        </p:nvPicPr>
        <p:blipFill rotWithShape="1">
          <a:blip r:embed="rId5"/>
          <a:srcRect l="1026" r="328" b="22296"/>
          <a:stretch/>
        </p:blipFill>
        <p:spPr>
          <a:xfrm>
            <a:off x="8362689" y="1453242"/>
            <a:ext cx="3142280" cy="3687230"/>
          </a:xfrm>
          <a:prstGeom prst="rect">
            <a:avLst/>
          </a:prstGeom>
        </p:spPr>
      </p:pic>
      <p:sp>
        <p:nvSpPr>
          <p:cNvPr id="5" name="Tittel 1">
            <a:extLst>
              <a:ext uri="{FF2B5EF4-FFF2-40B4-BE49-F238E27FC236}">
                <a16:creationId xmlns:a16="http://schemas.microsoft.com/office/drawing/2014/main" id="{D6373957-920C-050F-983D-6F913E129C9D}"/>
              </a:ext>
            </a:extLst>
          </p:cNvPr>
          <p:cNvSpPr txBox="1">
            <a:spLocks/>
          </p:cNvSpPr>
          <p:nvPr/>
        </p:nvSpPr>
        <p:spPr>
          <a:xfrm>
            <a:off x="380168" y="426987"/>
            <a:ext cx="11431664" cy="754068"/>
          </a:xfrm>
          <a:prstGeom prst="rect">
            <a:avLst/>
          </a:prstGeom>
        </p:spPr>
        <p:txBody>
          <a:bodyPr vert="horz" lIns="0" tIns="0" rIns="0" bIns="0" rtlCol="0" anchor="t">
            <a:noAutofit/>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dirty="0" err="1"/>
              <a:t>Beskjedløsning</a:t>
            </a:r>
            <a:r>
              <a:rPr lang="nb-NO" dirty="0"/>
              <a:t> i Mine studier</a:t>
            </a:r>
          </a:p>
        </p:txBody>
      </p:sp>
    </p:spTree>
    <p:extLst>
      <p:ext uri="{BB962C8B-B14F-4D97-AF65-F5344CB8AC3E}">
        <p14:creationId xmlns:p14="http://schemas.microsoft.com/office/powerpoint/2010/main" val="739884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ssholder for lysbildenummer 8">
            <a:extLst>
              <a:ext uri="{FF2B5EF4-FFF2-40B4-BE49-F238E27FC236}">
                <a16:creationId xmlns:a16="http://schemas.microsoft.com/office/drawing/2014/main" id="{8659B537-4CE3-165C-023B-28ECB7CF5E42}"/>
              </a:ext>
            </a:extLst>
          </p:cNvPr>
          <p:cNvSpPr>
            <a:spLocks noGrp="1"/>
          </p:cNvSpPr>
          <p:nvPr>
            <p:ph type="sldNum" sz="quarter" idx="22"/>
          </p:nvPr>
        </p:nvSpPr>
        <p:spPr/>
        <p:txBody>
          <a:bodyPr/>
          <a:lstStyle/>
          <a:p>
            <a:r>
              <a:rPr lang="en-US"/>
              <a:t>Side </a:t>
            </a:r>
            <a:fld id="{5251F420-7306-4E7C-A79E-F31A38F7D392}" type="slidenum">
              <a:rPr lang="en-US" smtClean="0"/>
              <a:pPr/>
              <a:t>20</a:t>
            </a:fld>
            <a:endParaRPr lang="en-US"/>
          </a:p>
        </p:txBody>
      </p:sp>
      <p:pic>
        <p:nvPicPr>
          <p:cNvPr id="36" name="Bilde 35" descr="Et bilde som inneholder tekst, skjermbilde, diagram, Font&#10;&#10;Automatisk generert beskrivelse">
            <a:extLst>
              <a:ext uri="{FF2B5EF4-FFF2-40B4-BE49-F238E27FC236}">
                <a16:creationId xmlns:a16="http://schemas.microsoft.com/office/drawing/2014/main" id="{073170DB-7515-5DE0-10EC-F81A7F1FF520}"/>
              </a:ext>
            </a:extLst>
          </p:cNvPr>
          <p:cNvPicPr>
            <a:picLocks noChangeAspect="1"/>
          </p:cNvPicPr>
          <p:nvPr/>
        </p:nvPicPr>
        <p:blipFill>
          <a:blip r:embed="rId3"/>
          <a:stretch>
            <a:fillRect/>
          </a:stretch>
        </p:blipFill>
        <p:spPr>
          <a:xfrm>
            <a:off x="3959376" y="1839"/>
            <a:ext cx="7047015" cy="6871203"/>
          </a:xfrm>
          <a:prstGeom prst="rect">
            <a:avLst/>
          </a:prstGeom>
        </p:spPr>
      </p:pic>
      <p:sp>
        <p:nvSpPr>
          <p:cNvPr id="5" name="Tittel 1">
            <a:extLst>
              <a:ext uri="{FF2B5EF4-FFF2-40B4-BE49-F238E27FC236}">
                <a16:creationId xmlns:a16="http://schemas.microsoft.com/office/drawing/2014/main" id="{13435E0A-3ECC-E594-8546-B0B3B87794E7}"/>
              </a:ext>
            </a:extLst>
          </p:cNvPr>
          <p:cNvSpPr txBox="1">
            <a:spLocks/>
          </p:cNvSpPr>
          <p:nvPr/>
        </p:nvSpPr>
        <p:spPr>
          <a:xfrm>
            <a:off x="380168" y="426987"/>
            <a:ext cx="11431664" cy="754068"/>
          </a:xfrm>
          <a:prstGeom prst="rect">
            <a:avLst/>
          </a:prstGeom>
        </p:spPr>
        <p:txBody>
          <a:bodyPr vert="horz" lIns="0" tIns="0" rIns="0" bIns="0" rtlCol="0" anchor="t">
            <a:noAutofit/>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a:t>Tillit</a:t>
            </a:r>
          </a:p>
        </p:txBody>
      </p:sp>
      <p:sp>
        <p:nvSpPr>
          <p:cNvPr id="3" name="TekstSylinder 2">
            <a:extLst>
              <a:ext uri="{FF2B5EF4-FFF2-40B4-BE49-F238E27FC236}">
                <a16:creationId xmlns:a16="http://schemas.microsoft.com/office/drawing/2014/main" id="{EF00093B-75CC-952F-FDBF-8B498F07EE26}"/>
              </a:ext>
            </a:extLst>
          </p:cNvPr>
          <p:cNvSpPr txBox="1"/>
          <p:nvPr/>
        </p:nvSpPr>
        <p:spPr>
          <a:xfrm>
            <a:off x="536221" y="1326444"/>
            <a:ext cx="2935111"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2000">
                <a:cs typeface="Arial"/>
              </a:rPr>
              <a:t>Beskjedene blir sendt riktig og når riktig mottaker</a:t>
            </a:r>
            <a:endParaRPr lang="nb-NO"/>
          </a:p>
          <a:p>
            <a:endParaRPr lang="nb-NO" sz="2000">
              <a:cs typeface="Arial"/>
            </a:endParaRPr>
          </a:p>
          <a:p>
            <a:r>
              <a:rPr lang="nb-NO" sz="2000">
                <a:cs typeface="Arial"/>
              </a:rPr>
              <a:t>Målet: Skape </a:t>
            </a:r>
            <a:r>
              <a:rPr lang="nb-NO" sz="2000" b="1">
                <a:cs typeface="Arial"/>
              </a:rPr>
              <a:t>tillit </a:t>
            </a:r>
            <a:r>
              <a:rPr lang="nb-NO" sz="2000">
                <a:cs typeface="Arial"/>
              </a:rPr>
              <a:t>ved bekreftelse og statistikk</a:t>
            </a:r>
          </a:p>
          <a:p>
            <a:endParaRPr lang="nb-NO" sz="2000">
              <a:cs typeface="Arial"/>
            </a:endParaRPr>
          </a:p>
          <a:p>
            <a:endParaRPr lang="nb-NO" sz="2000">
              <a:cs typeface="Arial"/>
            </a:endParaRPr>
          </a:p>
        </p:txBody>
      </p:sp>
    </p:spTree>
    <p:extLst>
      <p:ext uri="{BB962C8B-B14F-4D97-AF65-F5344CB8AC3E}">
        <p14:creationId xmlns:p14="http://schemas.microsoft.com/office/powerpoint/2010/main" val="164302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ssholder for lysbildenummer 8">
            <a:extLst>
              <a:ext uri="{FF2B5EF4-FFF2-40B4-BE49-F238E27FC236}">
                <a16:creationId xmlns:a16="http://schemas.microsoft.com/office/drawing/2014/main" id="{8659B537-4CE3-165C-023B-28ECB7CF5E42}"/>
              </a:ext>
            </a:extLst>
          </p:cNvPr>
          <p:cNvSpPr>
            <a:spLocks noGrp="1"/>
          </p:cNvSpPr>
          <p:nvPr>
            <p:ph type="sldNum" sz="quarter" idx="22"/>
          </p:nvPr>
        </p:nvSpPr>
        <p:spPr/>
        <p:txBody>
          <a:bodyPr/>
          <a:lstStyle/>
          <a:p>
            <a:r>
              <a:rPr lang="en-US"/>
              <a:t>Side </a:t>
            </a:r>
            <a:fld id="{5251F420-7306-4E7C-A79E-F31A38F7D392}" type="slidenum">
              <a:rPr lang="en-US" smtClean="0"/>
              <a:pPr/>
              <a:t>21</a:t>
            </a:fld>
            <a:endParaRPr lang="en-US"/>
          </a:p>
        </p:txBody>
      </p:sp>
      <p:sp>
        <p:nvSpPr>
          <p:cNvPr id="5" name="Tittel 1">
            <a:extLst>
              <a:ext uri="{FF2B5EF4-FFF2-40B4-BE49-F238E27FC236}">
                <a16:creationId xmlns:a16="http://schemas.microsoft.com/office/drawing/2014/main" id="{13435E0A-3ECC-E594-8546-B0B3B87794E7}"/>
              </a:ext>
            </a:extLst>
          </p:cNvPr>
          <p:cNvSpPr txBox="1">
            <a:spLocks/>
          </p:cNvSpPr>
          <p:nvPr/>
        </p:nvSpPr>
        <p:spPr>
          <a:xfrm>
            <a:off x="380168" y="426987"/>
            <a:ext cx="11431664" cy="754068"/>
          </a:xfrm>
          <a:prstGeom prst="rect">
            <a:avLst/>
          </a:prstGeom>
        </p:spPr>
        <p:txBody>
          <a:bodyPr vert="horz" lIns="0" tIns="0" rIns="0" bIns="0" rtlCol="0" anchor="t">
            <a:noAutofit/>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a:t>Treffsikkerhet</a:t>
            </a:r>
          </a:p>
        </p:txBody>
      </p:sp>
      <p:sp>
        <p:nvSpPr>
          <p:cNvPr id="7" name="TekstSylinder 6">
            <a:extLst>
              <a:ext uri="{FF2B5EF4-FFF2-40B4-BE49-F238E27FC236}">
                <a16:creationId xmlns:a16="http://schemas.microsoft.com/office/drawing/2014/main" id="{88755EFD-1E36-4EDD-9DAE-0FBD34C9015B}"/>
              </a:ext>
            </a:extLst>
          </p:cNvPr>
          <p:cNvSpPr txBox="1"/>
          <p:nvPr/>
        </p:nvSpPr>
        <p:spPr>
          <a:xfrm>
            <a:off x="536221" y="1326444"/>
            <a:ext cx="2935111"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2000">
                <a:cs typeface="Arial"/>
              </a:rPr>
              <a:t>Enkelt å sende beskjeder til riktig gruppe studenter med relevant informasjon for dem</a:t>
            </a:r>
          </a:p>
          <a:p>
            <a:endParaRPr lang="nb-NO" sz="2000">
              <a:cs typeface="Arial"/>
            </a:endParaRPr>
          </a:p>
          <a:p>
            <a:r>
              <a:rPr lang="nb-NO" sz="2000">
                <a:cs typeface="Arial"/>
              </a:rPr>
              <a:t>Kunne nå mange nivåer med samme beskjed</a:t>
            </a:r>
          </a:p>
          <a:p>
            <a:endParaRPr lang="nb-NO" sz="2000">
              <a:cs typeface="Arial"/>
            </a:endParaRPr>
          </a:p>
          <a:p>
            <a:r>
              <a:rPr lang="nb-NO" sz="2000">
                <a:cs typeface="Arial"/>
              </a:rPr>
              <a:t>Unngå dobbeltpublisering</a:t>
            </a:r>
          </a:p>
          <a:p>
            <a:endParaRPr lang="nb-NO" sz="2000">
              <a:cs typeface="Arial"/>
            </a:endParaRPr>
          </a:p>
          <a:p>
            <a:endParaRPr lang="nb-NO" sz="2000">
              <a:cs typeface="Arial"/>
            </a:endParaRPr>
          </a:p>
        </p:txBody>
      </p:sp>
      <p:pic>
        <p:nvPicPr>
          <p:cNvPr id="2" name="Bilde 1">
            <a:extLst>
              <a:ext uri="{FF2B5EF4-FFF2-40B4-BE49-F238E27FC236}">
                <a16:creationId xmlns:a16="http://schemas.microsoft.com/office/drawing/2014/main" id="{84837480-3D07-F075-BC17-4CC311CEE0D4}"/>
              </a:ext>
            </a:extLst>
          </p:cNvPr>
          <p:cNvPicPr>
            <a:picLocks noChangeAspect="1"/>
          </p:cNvPicPr>
          <p:nvPr/>
        </p:nvPicPr>
        <p:blipFill>
          <a:blip r:embed="rId3"/>
          <a:stretch>
            <a:fillRect/>
          </a:stretch>
        </p:blipFill>
        <p:spPr>
          <a:xfrm>
            <a:off x="4046321" y="0"/>
            <a:ext cx="7084304" cy="6858000"/>
          </a:xfrm>
          <a:prstGeom prst="rect">
            <a:avLst/>
          </a:prstGeom>
        </p:spPr>
      </p:pic>
    </p:spTree>
    <p:extLst>
      <p:ext uri="{BB962C8B-B14F-4D97-AF65-F5344CB8AC3E}">
        <p14:creationId xmlns:p14="http://schemas.microsoft.com/office/powerpoint/2010/main" val="2257063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ssholder for lysbildenummer 8">
            <a:extLst>
              <a:ext uri="{FF2B5EF4-FFF2-40B4-BE49-F238E27FC236}">
                <a16:creationId xmlns:a16="http://schemas.microsoft.com/office/drawing/2014/main" id="{8659B537-4CE3-165C-023B-28ECB7CF5E42}"/>
              </a:ext>
            </a:extLst>
          </p:cNvPr>
          <p:cNvSpPr>
            <a:spLocks noGrp="1"/>
          </p:cNvSpPr>
          <p:nvPr>
            <p:ph type="sldNum" sz="quarter" idx="22"/>
          </p:nvPr>
        </p:nvSpPr>
        <p:spPr/>
        <p:txBody>
          <a:bodyPr/>
          <a:lstStyle/>
          <a:p>
            <a:r>
              <a:rPr lang="en-US"/>
              <a:t>Side </a:t>
            </a:r>
            <a:fld id="{5251F420-7306-4E7C-A79E-F31A38F7D392}" type="slidenum">
              <a:rPr lang="en-US" smtClean="0"/>
              <a:pPr/>
              <a:t>22</a:t>
            </a:fld>
            <a:endParaRPr lang="en-US"/>
          </a:p>
        </p:txBody>
      </p:sp>
      <p:sp>
        <p:nvSpPr>
          <p:cNvPr id="5" name="Tittel 1">
            <a:extLst>
              <a:ext uri="{FF2B5EF4-FFF2-40B4-BE49-F238E27FC236}">
                <a16:creationId xmlns:a16="http://schemas.microsoft.com/office/drawing/2014/main" id="{13435E0A-3ECC-E594-8546-B0B3B87794E7}"/>
              </a:ext>
            </a:extLst>
          </p:cNvPr>
          <p:cNvSpPr txBox="1">
            <a:spLocks/>
          </p:cNvSpPr>
          <p:nvPr/>
        </p:nvSpPr>
        <p:spPr>
          <a:xfrm>
            <a:off x="380168" y="426987"/>
            <a:ext cx="11431664" cy="754068"/>
          </a:xfrm>
          <a:prstGeom prst="rect">
            <a:avLst/>
          </a:prstGeom>
        </p:spPr>
        <p:txBody>
          <a:bodyPr vert="horz" lIns="0" tIns="0" rIns="0" bIns="0" rtlCol="0" anchor="t">
            <a:noAutofit/>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a:t>Oversikt</a:t>
            </a:r>
          </a:p>
        </p:txBody>
      </p:sp>
      <p:sp>
        <p:nvSpPr>
          <p:cNvPr id="7" name="TekstSylinder 6">
            <a:extLst>
              <a:ext uri="{FF2B5EF4-FFF2-40B4-BE49-F238E27FC236}">
                <a16:creationId xmlns:a16="http://schemas.microsoft.com/office/drawing/2014/main" id="{88755EFD-1E36-4EDD-9DAE-0FBD34C9015B}"/>
              </a:ext>
            </a:extLst>
          </p:cNvPr>
          <p:cNvSpPr txBox="1"/>
          <p:nvPr/>
        </p:nvSpPr>
        <p:spPr>
          <a:xfrm>
            <a:off x="536221" y="1326444"/>
            <a:ext cx="3142929"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2000">
                <a:cs typeface="Arial"/>
              </a:rPr>
              <a:t>Over hva studentene får beskjed om</a:t>
            </a:r>
          </a:p>
          <a:p>
            <a:endParaRPr lang="nb-NO" sz="2000">
              <a:cs typeface="Arial"/>
            </a:endParaRPr>
          </a:p>
          <a:p>
            <a:r>
              <a:rPr lang="nb-NO" sz="2000">
                <a:cs typeface="Arial"/>
              </a:rPr>
              <a:t>Kategorisering, tydeliggjøring av innholdet</a:t>
            </a:r>
          </a:p>
          <a:p>
            <a:endParaRPr lang="nb-NO" sz="2000">
              <a:cs typeface="Arial"/>
            </a:endParaRPr>
          </a:p>
          <a:p>
            <a:r>
              <a:rPr lang="nb-NO" sz="2000">
                <a:cs typeface="Arial"/>
              </a:rPr>
              <a:t>Bedre visning for studentene</a:t>
            </a:r>
            <a:endParaRPr lang="nb-NO"/>
          </a:p>
          <a:p>
            <a:endParaRPr lang="nb-NO" sz="2000">
              <a:cs typeface="Arial"/>
            </a:endParaRPr>
          </a:p>
          <a:p>
            <a:endParaRPr lang="nb-NO" sz="2000">
              <a:cs typeface="Arial"/>
            </a:endParaRPr>
          </a:p>
          <a:p>
            <a:endParaRPr lang="nb-NO" sz="2000">
              <a:cs typeface="Arial"/>
            </a:endParaRPr>
          </a:p>
        </p:txBody>
      </p:sp>
      <p:pic>
        <p:nvPicPr>
          <p:cNvPr id="3" name="Bilde 2" descr="Et bilde som inneholder tekst, skjermbilde, Font, nummer&#10;&#10;Automatisk generert beskrivelse">
            <a:extLst>
              <a:ext uri="{FF2B5EF4-FFF2-40B4-BE49-F238E27FC236}">
                <a16:creationId xmlns:a16="http://schemas.microsoft.com/office/drawing/2014/main" id="{FD61E47C-50EC-51FF-1D21-F3148F63CC15}"/>
              </a:ext>
            </a:extLst>
          </p:cNvPr>
          <p:cNvPicPr>
            <a:picLocks noChangeAspect="1"/>
          </p:cNvPicPr>
          <p:nvPr/>
        </p:nvPicPr>
        <p:blipFill rotWithShape="1">
          <a:blip r:embed="rId3"/>
          <a:srcRect l="1049" r="466" b="34533"/>
          <a:stretch/>
        </p:blipFill>
        <p:spPr>
          <a:xfrm>
            <a:off x="3973659" y="-1485"/>
            <a:ext cx="6992795" cy="6892931"/>
          </a:xfrm>
          <a:prstGeom prst="rect">
            <a:avLst/>
          </a:prstGeom>
        </p:spPr>
      </p:pic>
    </p:spTree>
    <p:extLst>
      <p:ext uri="{BB962C8B-B14F-4D97-AF65-F5344CB8AC3E}">
        <p14:creationId xmlns:p14="http://schemas.microsoft.com/office/powerpoint/2010/main" val="1564942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endParaRPr lang="nb-NO"/>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a:t>Løsninger for forskning og formidling</a:t>
            </a:r>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endParaRPr lang="nb-NO" dirty="0"/>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r>
              <a:rPr lang="en-US" dirty="0"/>
              <a:t>Side </a:t>
            </a:r>
            <a:fld id="{5251F420-7306-4E7C-A79E-F31A38F7D392}" type="slidenum">
              <a:rPr lang="en-US" smtClean="0"/>
              <a:pPr/>
              <a:t>23</a:t>
            </a:fld>
            <a:endParaRPr lang="en-US" dirty="0"/>
          </a:p>
        </p:txBody>
      </p:sp>
    </p:spTree>
    <p:extLst>
      <p:ext uri="{BB962C8B-B14F-4D97-AF65-F5344CB8AC3E}">
        <p14:creationId xmlns:p14="http://schemas.microsoft.com/office/powerpoint/2010/main" val="401755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D0CF81-F027-1245-8006-83321FC8CC46}"/>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06F51AF4-1055-4C42-B2D2-8AD49889C84B}"/>
              </a:ext>
            </a:extLst>
          </p:cNvPr>
          <p:cNvSpPr>
            <a:spLocks noGrp="1"/>
          </p:cNvSpPr>
          <p:nvPr>
            <p:ph type="sldNum" sz="quarter" idx="12"/>
          </p:nvPr>
        </p:nvSpPr>
        <p:spPr/>
        <p:txBody>
          <a:bodyPr/>
          <a:lstStyle/>
          <a:p>
            <a:r>
              <a:rPr lang="en-US"/>
              <a:t>Side </a:t>
            </a:r>
            <a:fld id="{5251F420-7306-4E7C-A79E-F31A38F7D392}" type="slidenum">
              <a:rPr lang="en-US" smtClean="0"/>
              <a:pPr/>
              <a:t>24</a:t>
            </a:fld>
            <a:endParaRPr lang="en-US" dirty="0"/>
          </a:p>
        </p:txBody>
      </p:sp>
      <p:pic>
        <p:nvPicPr>
          <p:cNvPr id="5" name="Bilde 4">
            <a:extLst>
              <a:ext uri="{FF2B5EF4-FFF2-40B4-BE49-F238E27FC236}">
                <a16:creationId xmlns:a16="http://schemas.microsoft.com/office/drawing/2014/main" id="{E5CEA176-C8BE-F4EF-3CB3-BB60BD7074C3}"/>
              </a:ext>
            </a:extLst>
          </p:cNvPr>
          <p:cNvPicPr>
            <a:picLocks noChangeAspect="1"/>
          </p:cNvPicPr>
          <p:nvPr/>
        </p:nvPicPr>
        <p:blipFill>
          <a:blip r:embed="rId3"/>
          <a:stretch>
            <a:fillRect/>
          </a:stretch>
        </p:blipFill>
        <p:spPr>
          <a:xfrm>
            <a:off x="1770857" y="24274"/>
            <a:ext cx="10458291" cy="6833726"/>
          </a:xfrm>
          <a:prstGeom prst="rect">
            <a:avLst/>
          </a:prstGeom>
        </p:spPr>
      </p:pic>
    </p:spTree>
    <p:extLst>
      <p:ext uri="{BB962C8B-B14F-4D97-AF65-F5344CB8AC3E}">
        <p14:creationId xmlns:p14="http://schemas.microsoft.com/office/powerpoint/2010/main" val="2847373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D3B82FC4-2E4D-A9B5-AC24-CC870A152C18}"/>
              </a:ext>
            </a:extLst>
          </p:cNvPr>
          <p:cNvPicPr>
            <a:picLocks noChangeAspect="1"/>
          </p:cNvPicPr>
          <p:nvPr/>
        </p:nvPicPr>
        <p:blipFill>
          <a:blip r:embed="rId3"/>
          <a:stretch>
            <a:fillRect/>
          </a:stretch>
        </p:blipFill>
        <p:spPr>
          <a:xfrm>
            <a:off x="2099308" y="177800"/>
            <a:ext cx="9048856" cy="23353468"/>
          </a:xfrm>
          <a:prstGeom prst="rect">
            <a:avLst/>
          </a:prstGeom>
        </p:spPr>
      </p:pic>
    </p:spTree>
    <p:extLst>
      <p:ext uri="{BB962C8B-B14F-4D97-AF65-F5344CB8AC3E}">
        <p14:creationId xmlns:p14="http://schemas.microsoft.com/office/powerpoint/2010/main" val="260097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repeatCount="0" accel="50000" decel="50000" fill="hold" nodeType="clickEffect">
                                  <p:stCondLst>
                                    <p:cond delay="0"/>
                                  </p:stCondLst>
                                  <p:childTnLst>
                                    <p:animMotion origin="layout" path="M 8.33333E-7 -2.22222E-6 L 0.00325 -2.27407 " pathEditMode="relative" rAng="0" ptsTypes="AA">
                                      <p:cBhvr>
                                        <p:cTn id="6" dur="3000" fill="hold"/>
                                        <p:tgtEl>
                                          <p:spTgt spid="5"/>
                                        </p:tgtEl>
                                        <p:attrNameLst>
                                          <p:attrName>ppt_x</p:attrName>
                                          <p:attrName>ppt_y</p:attrName>
                                        </p:attrNameLst>
                                      </p:cBhvr>
                                      <p:rCtr x="156" y="-1137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897BAE8A-53B5-7F76-507E-D88EA9AF8281}"/>
              </a:ext>
            </a:extLst>
          </p:cNvPr>
          <p:cNvPicPr>
            <a:picLocks noChangeAspect="1"/>
          </p:cNvPicPr>
          <p:nvPr/>
        </p:nvPicPr>
        <p:blipFill>
          <a:blip r:embed="rId2"/>
          <a:stretch>
            <a:fillRect/>
          </a:stretch>
        </p:blipFill>
        <p:spPr>
          <a:xfrm>
            <a:off x="2176856" y="114300"/>
            <a:ext cx="9349292" cy="32285075"/>
          </a:xfrm>
          <a:prstGeom prst="rect">
            <a:avLst/>
          </a:prstGeom>
        </p:spPr>
      </p:pic>
    </p:spTree>
    <p:extLst>
      <p:ext uri="{BB962C8B-B14F-4D97-AF65-F5344CB8AC3E}">
        <p14:creationId xmlns:p14="http://schemas.microsoft.com/office/powerpoint/2010/main" val="220638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8.33333E-7 -3.7037E-7 L -0.00365 -2.44074 " pathEditMode="relative" rAng="0" ptsTypes="AA">
                                      <p:cBhvr>
                                        <p:cTn id="6" dur="3000" fill="hold"/>
                                        <p:tgtEl>
                                          <p:spTgt spid="5"/>
                                        </p:tgtEl>
                                        <p:attrNameLst>
                                          <p:attrName>ppt_x</p:attrName>
                                          <p:attrName>ppt_y</p:attrName>
                                        </p:attrNameLst>
                                      </p:cBhvr>
                                      <p:rCtr x="-182" y="-1220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DF31433-A758-D94E-870F-895125698A76}"/>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280688B4-5DF2-BE45-9C8F-BC3403971EA0}"/>
              </a:ext>
            </a:extLst>
          </p:cNvPr>
          <p:cNvSpPr>
            <a:spLocks noGrp="1"/>
          </p:cNvSpPr>
          <p:nvPr>
            <p:ph type="sldNum" sz="quarter" idx="12"/>
          </p:nvPr>
        </p:nvSpPr>
        <p:spPr/>
        <p:txBody>
          <a:bodyPr/>
          <a:lstStyle/>
          <a:p>
            <a:r>
              <a:rPr lang="en-US"/>
              <a:t>Side </a:t>
            </a:r>
            <a:fld id="{5251F420-7306-4E7C-A79E-F31A38F7D392}" type="slidenum">
              <a:rPr lang="en-US" smtClean="0"/>
              <a:pPr/>
              <a:t>27</a:t>
            </a:fld>
            <a:endParaRPr lang="en-US" dirty="0"/>
          </a:p>
        </p:txBody>
      </p:sp>
      <p:pic>
        <p:nvPicPr>
          <p:cNvPr id="5" name="Bilde 4">
            <a:extLst>
              <a:ext uri="{FF2B5EF4-FFF2-40B4-BE49-F238E27FC236}">
                <a16:creationId xmlns:a16="http://schemas.microsoft.com/office/drawing/2014/main" id="{0656D61F-BDA5-F344-C502-8E6329AB0201}"/>
              </a:ext>
            </a:extLst>
          </p:cNvPr>
          <p:cNvPicPr>
            <a:picLocks noChangeAspect="1"/>
          </p:cNvPicPr>
          <p:nvPr/>
        </p:nvPicPr>
        <p:blipFill>
          <a:blip r:embed="rId3"/>
          <a:stretch>
            <a:fillRect/>
          </a:stretch>
        </p:blipFill>
        <p:spPr>
          <a:xfrm>
            <a:off x="1638300" y="0"/>
            <a:ext cx="9506660" cy="6858000"/>
          </a:xfrm>
          <a:prstGeom prst="rect">
            <a:avLst/>
          </a:prstGeom>
        </p:spPr>
      </p:pic>
    </p:spTree>
    <p:extLst>
      <p:ext uri="{BB962C8B-B14F-4D97-AF65-F5344CB8AC3E}">
        <p14:creationId xmlns:p14="http://schemas.microsoft.com/office/powerpoint/2010/main" val="786441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FEC23FD-59A3-074A-85A5-D7D634F01263}"/>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7C3EBE2A-5A9A-574F-918A-29E5C8802D56}"/>
              </a:ext>
            </a:extLst>
          </p:cNvPr>
          <p:cNvSpPr>
            <a:spLocks noGrp="1"/>
          </p:cNvSpPr>
          <p:nvPr>
            <p:ph type="sldNum" sz="quarter" idx="12"/>
          </p:nvPr>
        </p:nvSpPr>
        <p:spPr/>
        <p:txBody>
          <a:bodyPr/>
          <a:lstStyle/>
          <a:p>
            <a:r>
              <a:rPr lang="en-US"/>
              <a:t>Side </a:t>
            </a:r>
            <a:fld id="{5251F420-7306-4E7C-A79E-F31A38F7D392}" type="slidenum">
              <a:rPr lang="en-US" smtClean="0"/>
              <a:pPr/>
              <a:t>28</a:t>
            </a:fld>
            <a:endParaRPr lang="en-US" dirty="0"/>
          </a:p>
        </p:txBody>
      </p:sp>
      <p:pic>
        <p:nvPicPr>
          <p:cNvPr id="4" name="Picture 3">
            <a:extLst>
              <a:ext uri="{FF2B5EF4-FFF2-40B4-BE49-F238E27FC236}">
                <a16:creationId xmlns:a16="http://schemas.microsoft.com/office/drawing/2014/main" id="{764D13FB-5B9C-3246-B556-44B29EFE8CB8}"/>
              </a:ext>
            </a:extLst>
          </p:cNvPr>
          <p:cNvPicPr>
            <a:picLocks noChangeAspect="1"/>
          </p:cNvPicPr>
          <p:nvPr/>
        </p:nvPicPr>
        <p:blipFill>
          <a:blip r:embed="rId3"/>
          <a:stretch>
            <a:fillRect/>
          </a:stretch>
        </p:blipFill>
        <p:spPr>
          <a:xfrm>
            <a:off x="2065317" y="153708"/>
            <a:ext cx="8061365" cy="6728384"/>
          </a:xfrm>
          <a:prstGeom prst="rect">
            <a:avLst/>
          </a:prstGeom>
        </p:spPr>
      </p:pic>
    </p:spTree>
    <p:extLst>
      <p:ext uri="{BB962C8B-B14F-4D97-AF65-F5344CB8AC3E}">
        <p14:creationId xmlns:p14="http://schemas.microsoft.com/office/powerpoint/2010/main" val="2238049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76A009-A703-F741-ACFD-66CF78A80F2D}"/>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2667AD46-5A41-0E4A-A67C-1159EEA53E53}"/>
              </a:ext>
            </a:extLst>
          </p:cNvPr>
          <p:cNvSpPr>
            <a:spLocks noGrp="1"/>
          </p:cNvSpPr>
          <p:nvPr>
            <p:ph type="sldNum" sz="quarter" idx="12"/>
          </p:nvPr>
        </p:nvSpPr>
        <p:spPr/>
        <p:txBody>
          <a:bodyPr/>
          <a:lstStyle/>
          <a:p>
            <a:r>
              <a:rPr lang="en-US"/>
              <a:t>Side </a:t>
            </a:r>
            <a:fld id="{5251F420-7306-4E7C-A79E-F31A38F7D392}" type="slidenum">
              <a:rPr lang="en-US" smtClean="0"/>
              <a:pPr/>
              <a:t>29</a:t>
            </a:fld>
            <a:endParaRPr lang="en-US" dirty="0"/>
          </a:p>
        </p:txBody>
      </p:sp>
      <p:pic>
        <p:nvPicPr>
          <p:cNvPr id="4" name="Picture 3">
            <a:extLst>
              <a:ext uri="{FF2B5EF4-FFF2-40B4-BE49-F238E27FC236}">
                <a16:creationId xmlns:a16="http://schemas.microsoft.com/office/drawing/2014/main" id="{1010143C-B9BC-DB41-A942-3FAAAE2B1EA1}"/>
              </a:ext>
            </a:extLst>
          </p:cNvPr>
          <p:cNvPicPr>
            <a:picLocks noChangeAspect="1"/>
          </p:cNvPicPr>
          <p:nvPr/>
        </p:nvPicPr>
        <p:blipFill>
          <a:blip r:embed="rId2"/>
          <a:stretch>
            <a:fillRect/>
          </a:stretch>
        </p:blipFill>
        <p:spPr>
          <a:xfrm>
            <a:off x="1899367" y="0"/>
            <a:ext cx="8393265" cy="6858000"/>
          </a:xfrm>
          <a:prstGeom prst="rect">
            <a:avLst/>
          </a:prstGeom>
        </p:spPr>
      </p:pic>
    </p:spTree>
    <p:extLst>
      <p:ext uri="{BB962C8B-B14F-4D97-AF65-F5344CB8AC3E}">
        <p14:creationId xmlns:p14="http://schemas.microsoft.com/office/powerpoint/2010/main" val="1335146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D5B114C-7F1E-0F49-ACC7-E767E865EB4A}"/>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980D1869-A3B3-E244-947E-4A0F6A91737D}"/>
              </a:ext>
            </a:extLst>
          </p:cNvPr>
          <p:cNvSpPr>
            <a:spLocks noGrp="1"/>
          </p:cNvSpPr>
          <p:nvPr>
            <p:ph type="sldNum" sz="quarter" idx="12"/>
          </p:nvPr>
        </p:nvSpPr>
        <p:spPr/>
        <p:txBody>
          <a:bodyPr/>
          <a:lstStyle/>
          <a:p>
            <a:r>
              <a:rPr lang="en-US"/>
              <a:t>Side </a:t>
            </a:r>
            <a:fld id="{5251F420-7306-4E7C-A79E-F31A38F7D392}" type="slidenum">
              <a:rPr lang="en-US" smtClean="0"/>
              <a:pPr/>
              <a:t>30</a:t>
            </a:fld>
            <a:endParaRPr lang="en-US" dirty="0"/>
          </a:p>
        </p:txBody>
      </p:sp>
      <p:pic>
        <p:nvPicPr>
          <p:cNvPr id="4" name="Picture 3">
            <a:extLst>
              <a:ext uri="{FF2B5EF4-FFF2-40B4-BE49-F238E27FC236}">
                <a16:creationId xmlns:a16="http://schemas.microsoft.com/office/drawing/2014/main" id="{B97236AC-0DEE-D34B-B2F6-438B14F387EF}"/>
              </a:ext>
            </a:extLst>
          </p:cNvPr>
          <p:cNvPicPr>
            <a:picLocks noChangeAspect="1"/>
          </p:cNvPicPr>
          <p:nvPr/>
        </p:nvPicPr>
        <p:blipFill>
          <a:blip r:embed="rId2"/>
          <a:stretch>
            <a:fillRect/>
          </a:stretch>
        </p:blipFill>
        <p:spPr>
          <a:xfrm>
            <a:off x="1494972" y="0"/>
            <a:ext cx="9452224" cy="6858000"/>
          </a:xfrm>
          <a:prstGeom prst="rect">
            <a:avLst/>
          </a:prstGeom>
        </p:spPr>
      </p:pic>
    </p:spTree>
    <p:extLst>
      <p:ext uri="{BB962C8B-B14F-4D97-AF65-F5344CB8AC3E}">
        <p14:creationId xmlns:p14="http://schemas.microsoft.com/office/powerpoint/2010/main" val="295201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593530-866A-3541-AA31-C8ED00A71E40}"/>
              </a:ext>
            </a:extLst>
          </p:cNvPr>
          <p:cNvSpPr>
            <a:spLocks noGrp="1"/>
          </p:cNvSpPr>
          <p:nvPr>
            <p:ph type="ftr" sz="quarter" idx="11"/>
          </p:nvPr>
        </p:nvSpPr>
        <p:spPr/>
        <p:txBody>
          <a:bodyPr/>
          <a:lstStyle/>
          <a:p>
            <a:endParaRPr lang="nb-NO" dirty="0"/>
          </a:p>
        </p:txBody>
      </p:sp>
      <p:sp>
        <p:nvSpPr>
          <p:cNvPr id="3" name="Slide Number Placeholder 2">
            <a:extLst>
              <a:ext uri="{FF2B5EF4-FFF2-40B4-BE49-F238E27FC236}">
                <a16:creationId xmlns:a16="http://schemas.microsoft.com/office/drawing/2014/main" id="{481A9AFB-2E7B-274C-B835-7B341E5A616F}"/>
              </a:ext>
            </a:extLst>
          </p:cNvPr>
          <p:cNvSpPr>
            <a:spLocks noGrp="1"/>
          </p:cNvSpPr>
          <p:nvPr>
            <p:ph type="sldNum" sz="quarter" idx="12"/>
          </p:nvPr>
        </p:nvSpPr>
        <p:spPr/>
        <p:txBody>
          <a:bodyPr/>
          <a:lstStyle/>
          <a:p>
            <a:r>
              <a:rPr lang="en-US"/>
              <a:t>Side </a:t>
            </a:r>
            <a:fld id="{5251F420-7306-4E7C-A79E-F31A38F7D392}" type="slidenum">
              <a:rPr lang="en-US" smtClean="0"/>
              <a:pPr/>
              <a:t>31</a:t>
            </a:fld>
            <a:endParaRPr lang="en-US" dirty="0"/>
          </a:p>
        </p:txBody>
      </p:sp>
      <p:pic>
        <p:nvPicPr>
          <p:cNvPr id="5" name="podkast-eksempel.mov" descr="podkast-eksempel.mov">
            <a:hlinkClick r:id="" action="ppaction://media"/>
            <a:extLst>
              <a:ext uri="{FF2B5EF4-FFF2-40B4-BE49-F238E27FC236}">
                <a16:creationId xmlns:a16="http://schemas.microsoft.com/office/drawing/2014/main" id="{59D51F2F-F3CF-E448-983B-303064F40F5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62100" y="12357"/>
            <a:ext cx="9067800" cy="6858000"/>
          </a:xfrm>
          <a:prstGeom prst="rect">
            <a:avLst/>
          </a:prstGeom>
        </p:spPr>
      </p:pic>
    </p:spTree>
    <p:extLst>
      <p:ext uri="{BB962C8B-B14F-4D97-AF65-F5344CB8AC3E}">
        <p14:creationId xmlns:p14="http://schemas.microsoft.com/office/powerpoint/2010/main" val="40217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1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22EF6A77-3608-CA6A-C849-D662AD401E29}"/>
              </a:ext>
            </a:extLst>
          </p:cNvPr>
          <p:cNvGrpSpPr/>
          <p:nvPr/>
        </p:nvGrpSpPr>
        <p:grpSpPr>
          <a:xfrm>
            <a:off x="-236192" y="0"/>
            <a:ext cx="12530509" cy="6858008"/>
            <a:chOff x="-177144" y="0"/>
            <a:chExt cx="9397882" cy="5143506"/>
          </a:xfrm>
        </p:grpSpPr>
        <p:pic>
          <p:nvPicPr>
            <p:cNvPr id="13" name="Picture 12">
              <a:extLst>
                <a:ext uri="{FF2B5EF4-FFF2-40B4-BE49-F238E27FC236}">
                  <a16:creationId xmlns:a16="http://schemas.microsoft.com/office/drawing/2014/main" id="{2ABD3EB9-6966-4E43-0411-EDBED604FE11}"/>
                </a:ext>
              </a:extLst>
            </p:cNvPr>
            <p:cNvPicPr>
              <a:picLocks noChangeAspect="1"/>
            </p:cNvPicPr>
            <p:nvPr/>
          </p:nvPicPr>
          <p:blipFill rotWithShape="1">
            <a:blip r:embed="rId3"/>
            <a:srcRect r="774"/>
            <a:stretch/>
          </p:blipFill>
          <p:spPr>
            <a:xfrm>
              <a:off x="838438" y="0"/>
              <a:ext cx="7409270" cy="5143500"/>
            </a:xfrm>
            <a:prstGeom prst="rect">
              <a:avLst/>
            </a:prstGeom>
          </p:spPr>
        </p:pic>
        <p:pic>
          <p:nvPicPr>
            <p:cNvPr id="15" name="Picture 14">
              <a:extLst>
                <a:ext uri="{FF2B5EF4-FFF2-40B4-BE49-F238E27FC236}">
                  <a16:creationId xmlns:a16="http://schemas.microsoft.com/office/drawing/2014/main" id="{50EDAA87-32F3-35E9-BE2F-9C260A7FACED}"/>
                </a:ext>
              </a:extLst>
            </p:cNvPr>
            <p:cNvPicPr>
              <a:picLocks noChangeAspect="1"/>
            </p:cNvPicPr>
            <p:nvPr/>
          </p:nvPicPr>
          <p:blipFill>
            <a:blip r:embed="rId4"/>
            <a:stretch>
              <a:fillRect/>
            </a:stretch>
          </p:blipFill>
          <p:spPr>
            <a:xfrm>
              <a:off x="-177144" y="0"/>
              <a:ext cx="1002747" cy="5143500"/>
            </a:xfrm>
            <a:prstGeom prst="rect">
              <a:avLst/>
            </a:prstGeom>
          </p:spPr>
        </p:pic>
        <p:pic>
          <p:nvPicPr>
            <p:cNvPr id="16" name="Picture 15">
              <a:extLst>
                <a:ext uri="{FF2B5EF4-FFF2-40B4-BE49-F238E27FC236}">
                  <a16:creationId xmlns:a16="http://schemas.microsoft.com/office/drawing/2014/main" id="{4BF802D1-E3CD-F530-15E6-83971606506A}"/>
                </a:ext>
              </a:extLst>
            </p:cNvPr>
            <p:cNvPicPr>
              <a:picLocks noChangeAspect="1"/>
            </p:cNvPicPr>
            <p:nvPr/>
          </p:nvPicPr>
          <p:blipFill>
            <a:blip r:embed="rId4"/>
            <a:stretch>
              <a:fillRect/>
            </a:stretch>
          </p:blipFill>
          <p:spPr>
            <a:xfrm>
              <a:off x="8217991" y="6"/>
              <a:ext cx="1002747" cy="5143500"/>
            </a:xfrm>
            <a:prstGeom prst="rect">
              <a:avLst/>
            </a:prstGeom>
          </p:spPr>
        </p:pic>
      </p:grpSp>
      <p:pic>
        <p:nvPicPr>
          <p:cNvPr id="11" name="Picture 10">
            <a:extLst>
              <a:ext uri="{FF2B5EF4-FFF2-40B4-BE49-F238E27FC236}">
                <a16:creationId xmlns:a16="http://schemas.microsoft.com/office/drawing/2014/main" id="{8C16B739-A9EE-66B8-1F64-38646919C692}"/>
              </a:ext>
            </a:extLst>
          </p:cNvPr>
          <p:cNvPicPr>
            <a:picLocks noChangeAspect="1"/>
          </p:cNvPicPr>
          <p:nvPr/>
        </p:nvPicPr>
        <p:blipFill>
          <a:blip r:embed="rId5"/>
          <a:stretch>
            <a:fillRect/>
          </a:stretch>
        </p:blipFill>
        <p:spPr>
          <a:xfrm>
            <a:off x="1084385" y="0"/>
            <a:ext cx="10023231" cy="6858000"/>
          </a:xfrm>
          <a:prstGeom prst="rect">
            <a:avLst/>
          </a:prstGeom>
        </p:spPr>
      </p:pic>
      <p:pic>
        <p:nvPicPr>
          <p:cNvPr id="12" name="Picture 11">
            <a:extLst>
              <a:ext uri="{FF2B5EF4-FFF2-40B4-BE49-F238E27FC236}">
                <a16:creationId xmlns:a16="http://schemas.microsoft.com/office/drawing/2014/main" id="{122A3FF5-F943-8100-AE7C-6468BA745BCB}"/>
              </a:ext>
            </a:extLst>
          </p:cNvPr>
          <p:cNvPicPr>
            <a:picLocks noChangeAspect="1"/>
          </p:cNvPicPr>
          <p:nvPr/>
        </p:nvPicPr>
        <p:blipFill>
          <a:blip r:embed="rId6"/>
          <a:stretch>
            <a:fillRect/>
          </a:stretch>
        </p:blipFill>
        <p:spPr>
          <a:xfrm>
            <a:off x="1068942" y="0"/>
            <a:ext cx="10054117" cy="6858000"/>
          </a:xfrm>
          <a:prstGeom prst="rect">
            <a:avLst/>
          </a:prstGeom>
        </p:spPr>
      </p:pic>
    </p:spTree>
    <p:extLst>
      <p:ext uri="{BB962C8B-B14F-4D97-AF65-F5344CB8AC3E}">
        <p14:creationId xmlns:p14="http://schemas.microsoft.com/office/powerpoint/2010/main" val="162276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4924C-9209-0E5C-AD8B-9DDD6AD8799B}"/>
              </a:ext>
            </a:extLst>
          </p:cNvPr>
          <p:cNvSpPr>
            <a:spLocks noGrp="1"/>
          </p:cNvSpPr>
          <p:nvPr>
            <p:ph type="title"/>
          </p:nvPr>
        </p:nvSpPr>
        <p:spPr/>
        <p:txBody>
          <a:bodyPr>
            <a:normAutofit/>
          </a:bodyPr>
          <a:lstStyle/>
          <a:p>
            <a:endParaRPr lang="nb-NO"/>
          </a:p>
        </p:txBody>
      </p:sp>
      <p:pic>
        <p:nvPicPr>
          <p:cNvPr id="3" name="Picture 2">
            <a:extLst>
              <a:ext uri="{FF2B5EF4-FFF2-40B4-BE49-F238E27FC236}">
                <a16:creationId xmlns:a16="http://schemas.microsoft.com/office/drawing/2014/main" id="{C120F483-020F-4A77-C824-A1473DC0812D}"/>
              </a:ext>
            </a:extLst>
          </p:cNvPr>
          <p:cNvPicPr>
            <a:picLocks noChangeAspect="1"/>
          </p:cNvPicPr>
          <p:nvPr/>
        </p:nvPicPr>
        <p:blipFill>
          <a:blip r:embed="rId2"/>
          <a:stretch>
            <a:fillRect/>
          </a:stretch>
        </p:blipFill>
        <p:spPr>
          <a:xfrm>
            <a:off x="0" y="0"/>
            <a:ext cx="12192000" cy="7373027"/>
          </a:xfrm>
          <a:prstGeom prst="rect">
            <a:avLst/>
          </a:prstGeom>
        </p:spPr>
      </p:pic>
    </p:spTree>
    <p:extLst>
      <p:ext uri="{BB962C8B-B14F-4D97-AF65-F5344CB8AC3E}">
        <p14:creationId xmlns:p14="http://schemas.microsoft.com/office/powerpoint/2010/main" val="2142570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D35F8B-8B6E-2589-EC10-21B91DE3C1BE}"/>
              </a:ext>
            </a:extLst>
          </p:cNvPr>
          <p:cNvSpPr>
            <a:spLocks noGrp="1"/>
          </p:cNvSpPr>
          <p:nvPr>
            <p:ph type="sldNum" idx="12"/>
          </p:nvPr>
        </p:nvSpPr>
        <p:spPr/>
        <p:txBody>
          <a:bodyPr/>
          <a:lstStyle/>
          <a:p>
            <a:fld id="{00000000-1234-1234-1234-123412341234}" type="slidenum">
              <a:rPr lang="no"/>
              <a:pPr/>
              <a:t>34</a:t>
            </a:fld>
            <a:endParaRPr lang="no"/>
          </a:p>
        </p:txBody>
      </p:sp>
      <p:pic>
        <p:nvPicPr>
          <p:cNvPr id="3" name="spesial-artikkel.mov">
            <a:hlinkClick r:id="" action="ppaction://media"/>
            <a:extLst>
              <a:ext uri="{FF2B5EF4-FFF2-40B4-BE49-F238E27FC236}">
                <a16:creationId xmlns:a16="http://schemas.microsoft.com/office/drawing/2014/main" id="{D0455FC9-329B-1CEF-8A28-9B905B943B6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92238" y="0"/>
            <a:ext cx="9405937" cy="6858000"/>
          </a:xfrm>
          <a:prstGeom prst="rect">
            <a:avLst/>
          </a:prstGeom>
        </p:spPr>
      </p:pic>
    </p:spTree>
    <p:extLst>
      <p:ext uri="{BB962C8B-B14F-4D97-AF65-F5344CB8AC3E}">
        <p14:creationId xmlns:p14="http://schemas.microsoft.com/office/powerpoint/2010/main" val="263482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71001716-0EB2-379C-62CD-9FDB2985D338}"/>
              </a:ext>
            </a:extLst>
          </p:cNvPr>
          <p:cNvSpPr>
            <a:spLocks noGrp="1"/>
          </p:cNvSpPr>
          <p:nvPr>
            <p:ph type="sldNum" idx="12"/>
          </p:nvPr>
        </p:nvSpPr>
        <p:spPr/>
        <p:txBody>
          <a:bodyPr/>
          <a:lstStyle/>
          <a:p>
            <a:fld id="{00000000-1234-1234-1234-123412341234}" type="slidenum">
              <a:rPr lang="no" smtClean="0"/>
              <a:pPr/>
              <a:t>35</a:t>
            </a:fld>
            <a:endParaRPr lang="no"/>
          </a:p>
        </p:txBody>
      </p:sp>
      <p:pic>
        <p:nvPicPr>
          <p:cNvPr id="4" name="Bilde 3">
            <a:extLst>
              <a:ext uri="{FF2B5EF4-FFF2-40B4-BE49-F238E27FC236}">
                <a16:creationId xmlns:a16="http://schemas.microsoft.com/office/drawing/2014/main" id="{D3784303-7E92-1262-3590-A988A25F863E}"/>
              </a:ext>
            </a:extLst>
          </p:cNvPr>
          <p:cNvPicPr>
            <a:picLocks noChangeAspect="1"/>
          </p:cNvPicPr>
          <p:nvPr/>
        </p:nvPicPr>
        <p:blipFill>
          <a:blip r:embed="rId3"/>
          <a:stretch>
            <a:fillRect/>
          </a:stretch>
        </p:blipFill>
        <p:spPr>
          <a:xfrm>
            <a:off x="0" y="-11228"/>
            <a:ext cx="12192000" cy="8705692"/>
          </a:xfrm>
          <a:prstGeom prst="rect">
            <a:avLst/>
          </a:prstGeom>
        </p:spPr>
      </p:pic>
    </p:spTree>
    <p:extLst>
      <p:ext uri="{BB962C8B-B14F-4D97-AF65-F5344CB8AC3E}">
        <p14:creationId xmlns:p14="http://schemas.microsoft.com/office/powerpoint/2010/main" val="2049941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dirty="0"/>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r>
              <a:rPr lang="nb-NO" sz="2400" dirty="0"/>
              <a:t>Kort demo</a:t>
            </a:r>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sz="3600" dirty="0"/>
              <a:t>Publisere en artikkel</a:t>
            </a:r>
            <a:br>
              <a:rPr lang="nb-NO" sz="3600" dirty="0"/>
            </a:br>
            <a:r>
              <a:rPr lang="nb-NO" sz="3600" dirty="0"/>
              <a:t>Redigere en forside</a:t>
            </a:r>
            <a:br>
              <a:rPr lang="nb-NO" sz="3600" dirty="0"/>
            </a:br>
            <a:br>
              <a:rPr lang="nb-NO" sz="3600" dirty="0"/>
            </a:br>
            <a:endParaRPr lang="nb-NO" sz="3600" dirty="0"/>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endParaRPr lang="nb-NO" dirty="0"/>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r>
              <a:rPr lang="en-US" dirty="0"/>
              <a:t>Side </a:t>
            </a:r>
            <a:fld id="{5251F420-7306-4E7C-A79E-F31A38F7D392}" type="slidenum">
              <a:rPr lang="en-US" smtClean="0"/>
              <a:pPr/>
              <a:t>36</a:t>
            </a:fld>
            <a:endParaRPr lang="en-US" dirty="0"/>
          </a:p>
        </p:txBody>
      </p:sp>
    </p:spTree>
    <p:extLst>
      <p:ext uri="{BB962C8B-B14F-4D97-AF65-F5344CB8AC3E}">
        <p14:creationId xmlns:p14="http://schemas.microsoft.com/office/powerpoint/2010/main" val="3337234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endParaRPr lang="nb-NO" dirty="0"/>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dirty="0"/>
              <a:t>Teknisk arkitektur</a:t>
            </a:r>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endParaRPr kumimoji="0" lang="nb-NO"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srgbClr val="524B48"/>
                </a:solidFill>
                <a:effectLst/>
                <a:uLnTx/>
                <a:uFillTx/>
                <a:latin typeface="Arial"/>
                <a:ea typeface="+mn-ea"/>
                <a:cs typeface="+mn-cs"/>
              </a:rPr>
              <a:t>Side </a:t>
            </a:r>
            <a:fld id="{5251F420-7306-4E7C-A79E-F31A38F7D392}" type="slidenum">
              <a:rPr kumimoji="0" lang="en-US"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37</a:t>
            </a:fld>
            <a:endParaRPr kumimoji="0" lang="en-US" sz="750" b="0" i="0" u="none" strike="noStrike" kern="1200" cap="none" spc="0" normalizeH="0" baseline="0" noProof="0" dirty="0">
              <a:ln>
                <a:noFill/>
              </a:ln>
              <a:solidFill>
                <a:srgbClr val="524B48"/>
              </a:solidFill>
              <a:effectLst/>
              <a:uLnTx/>
              <a:uFillTx/>
              <a:latin typeface="Arial"/>
              <a:ea typeface="+mn-ea"/>
              <a:cs typeface="+mn-cs"/>
            </a:endParaRPr>
          </a:p>
        </p:txBody>
      </p:sp>
    </p:spTree>
    <p:extLst>
      <p:ext uri="{BB962C8B-B14F-4D97-AF65-F5344CB8AC3E}">
        <p14:creationId xmlns:p14="http://schemas.microsoft.com/office/powerpoint/2010/main" val="29667226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0E1C8F73-0238-EE52-2FA2-7F21B50D5DB0}"/>
              </a:ext>
            </a:extLst>
          </p:cNvPr>
          <p:cNvSpPr>
            <a:spLocks noGrp="1"/>
          </p:cNvSpPr>
          <p:nvPr>
            <p:ph type="sldNum" idx="12"/>
          </p:nvPr>
        </p:nvSpPr>
        <p:spPr/>
        <p:txBody>
          <a:bodyPr/>
          <a:lstStyle/>
          <a:p>
            <a:fld id="{00000000-1234-1234-1234-123412341234}" type="slidenum">
              <a:rPr lang="no" smtClean="0"/>
              <a:pPr/>
              <a:t>38</a:t>
            </a:fld>
            <a:endParaRPr lang="no"/>
          </a:p>
        </p:txBody>
      </p:sp>
      <p:sp>
        <p:nvSpPr>
          <p:cNvPr id="5" name="TekstSylinder 4">
            <a:extLst>
              <a:ext uri="{FF2B5EF4-FFF2-40B4-BE49-F238E27FC236}">
                <a16:creationId xmlns:a16="http://schemas.microsoft.com/office/drawing/2014/main" id="{12F16BAC-5508-0BAF-0D7D-DD024FCFADF3}"/>
              </a:ext>
            </a:extLst>
          </p:cNvPr>
          <p:cNvSpPr txBox="1"/>
          <p:nvPr/>
        </p:nvSpPr>
        <p:spPr>
          <a:xfrm>
            <a:off x="3205624" y="2652873"/>
            <a:ext cx="5780749" cy="2062103"/>
          </a:xfrm>
          <a:prstGeom prst="rect">
            <a:avLst/>
          </a:prstGeom>
          <a:noFill/>
        </p:spPr>
        <p:txBody>
          <a:bodyPr wrap="none" rtlCol="0">
            <a:spAutoFit/>
          </a:bodyPr>
          <a:lstStyle/>
          <a:p>
            <a:pPr algn="ctr"/>
            <a:r>
              <a:rPr lang="nb-NO" sz="3200" b="1" dirty="0"/>
              <a:t>Fleksibilitet og selvbetjening</a:t>
            </a:r>
          </a:p>
          <a:p>
            <a:pPr algn="ctr"/>
            <a:endParaRPr lang="nb-NO" sz="3200" b="1" dirty="0"/>
          </a:p>
          <a:p>
            <a:pPr algn="ctr"/>
            <a:endParaRPr lang="nb-NO" sz="3200" b="1" dirty="0"/>
          </a:p>
          <a:p>
            <a:pPr algn="ctr"/>
            <a:r>
              <a:rPr lang="nb-NO" sz="3200" b="1" dirty="0"/>
              <a:t>Sikker og stabil drift</a:t>
            </a:r>
          </a:p>
        </p:txBody>
      </p:sp>
      <p:cxnSp>
        <p:nvCxnSpPr>
          <p:cNvPr id="6" name="Rett pil 5">
            <a:extLst>
              <a:ext uri="{FF2B5EF4-FFF2-40B4-BE49-F238E27FC236}">
                <a16:creationId xmlns:a16="http://schemas.microsoft.com/office/drawing/2014/main" id="{899A4618-7FE1-7489-1DAB-BEE1F73C93C3}"/>
              </a:ext>
            </a:extLst>
          </p:cNvPr>
          <p:cNvCxnSpPr>
            <a:cxnSpLocks/>
          </p:cNvCxnSpPr>
          <p:nvPr/>
        </p:nvCxnSpPr>
        <p:spPr>
          <a:xfrm>
            <a:off x="6095999" y="3361266"/>
            <a:ext cx="0" cy="690475"/>
          </a:xfrm>
          <a:prstGeom prst="straightConnector1">
            <a:avLst/>
          </a:prstGeom>
          <a:ln w="38100">
            <a:solidFill>
              <a:schemeClr val="tx1"/>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86225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tt pil 3">
            <a:extLst>
              <a:ext uri="{FF2B5EF4-FFF2-40B4-BE49-F238E27FC236}">
                <a16:creationId xmlns:a16="http://schemas.microsoft.com/office/drawing/2014/main" id="{C186B3E4-5ECB-4B16-491A-8F9C0700B0C0}"/>
              </a:ext>
            </a:extLst>
          </p:cNvPr>
          <p:cNvCxnSpPr/>
          <p:nvPr/>
        </p:nvCxnSpPr>
        <p:spPr>
          <a:xfrm>
            <a:off x="9246682" y="1385976"/>
            <a:ext cx="0" cy="4186238"/>
          </a:xfrm>
          <a:prstGeom prst="straightConnector1">
            <a:avLst/>
          </a:prstGeom>
          <a:ln w="38100">
            <a:solidFill>
              <a:schemeClr val="tx1"/>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grpSp>
        <p:nvGrpSpPr>
          <p:cNvPr id="27" name="Gruppe 26">
            <a:extLst>
              <a:ext uri="{FF2B5EF4-FFF2-40B4-BE49-F238E27FC236}">
                <a16:creationId xmlns:a16="http://schemas.microsoft.com/office/drawing/2014/main" id="{7E40C457-3539-3D18-B60D-6636889A44F5}"/>
              </a:ext>
            </a:extLst>
          </p:cNvPr>
          <p:cNvGrpSpPr/>
          <p:nvPr/>
        </p:nvGrpSpPr>
        <p:grpSpPr>
          <a:xfrm>
            <a:off x="3498318" y="1608415"/>
            <a:ext cx="4832876" cy="3838117"/>
            <a:chOff x="890586" y="1562208"/>
            <a:chExt cx="4832876" cy="3838117"/>
          </a:xfrm>
        </p:grpSpPr>
        <p:sp>
          <p:nvSpPr>
            <p:cNvPr id="3" name="Rectangle 5">
              <a:extLst>
                <a:ext uri="{FF2B5EF4-FFF2-40B4-BE49-F238E27FC236}">
                  <a16:creationId xmlns:a16="http://schemas.microsoft.com/office/drawing/2014/main" id="{9926FC44-89BE-999E-A8B2-FBE57E9EDA46}"/>
                </a:ext>
              </a:extLst>
            </p:cNvPr>
            <p:cNvSpPr/>
            <p:nvPr/>
          </p:nvSpPr>
          <p:spPr>
            <a:xfrm>
              <a:off x="890586" y="4196548"/>
              <a:ext cx="4832863" cy="1203777"/>
            </a:xfrm>
            <a:prstGeom prst="rect">
              <a:avLst/>
            </a:prstGeom>
            <a:solidFill>
              <a:srgbClr val="86A4F7">
                <a:lumMod val="20000"/>
                <a:lumOff val="80000"/>
                <a:alpha val="50000"/>
              </a:srgbClr>
            </a:solidFill>
            <a:ln w="12700" cap="flat" cmpd="sng" algn="ctr">
              <a:solidFill>
                <a:srgbClr val="FB6666">
                  <a:shade val="15000"/>
                </a:srgbClr>
              </a:solidFill>
              <a:prstDash val="dash"/>
              <a:miter lim="800000"/>
            </a:ln>
            <a:effectLst/>
          </p:spPr>
          <p:txBody>
            <a:bodyPr rtlCol="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nb-NO" sz="900" b="0" i="0" u="none" strike="noStrike" kern="0" cap="none" spc="0" normalizeH="0" baseline="0" noProof="0" dirty="0">
                <a:ln>
                  <a:noFill/>
                </a:ln>
                <a:solidFill>
                  <a:prstClr val="white"/>
                </a:solidFill>
                <a:effectLst/>
                <a:uLnTx/>
                <a:uFillTx/>
                <a:latin typeface="Arial"/>
                <a:ea typeface="+mn-ea"/>
                <a:cs typeface="+mn-cs"/>
              </a:endParaRPr>
            </a:p>
          </p:txBody>
        </p:sp>
        <p:sp>
          <p:nvSpPr>
            <p:cNvPr id="6" name="Rectangle 5">
              <a:extLst>
                <a:ext uri="{FF2B5EF4-FFF2-40B4-BE49-F238E27FC236}">
                  <a16:creationId xmlns:a16="http://schemas.microsoft.com/office/drawing/2014/main" id="{4C75F57C-676A-6ED7-D152-F7CBACF1C05F}"/>
                </a:ext>
              </a:extLst>
            </p:cNvPr>
            <p:cNvSpPr/>
            <p:nvPr/>
          </p:nvSpPr>
          <p:spPr>
            <a:xfrm>
              <a:off x="890586" y="2879378"/>
              <a:ext cx="4832869" cy="1203777"/>
            </a:xfrm>
            <a:prstGeom prst="rect">
              <a:avLst/>
            </a:prstGeom>
            <a:solidFill>
              <a:srgbClr val="86A4F7">
                <a:lumMod val="20000"/>
                <a:lumOff val="80000"/>
                <a:alpha val="50000"/>
              </a:srgbClr>
            </a:solidFill>
            <a:ln w="12700" cap="flat" cmpd="sng" algn="ctr">
              <a:solidFill>
                <a:srgbClr val="FB6666">
                  <a:shade val="15000"/>
                </a:srgbClr>
              </a:solidFill>
              <a:prstDash val="dash"/>
              <a:miter lim="800000"/>
            </a:ln>
            <a:effectLst/>
          </p:spPr>
          <p:txBody>
            <a:bodyPr rtlCol="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nb-NO" sz="900" b="0" i="0" u="none" strike="noStrike" kern="0" cap="none" spc="0" normalizeH="0" baseline="0" noProof="0" dirty="0">
                <a:ln>
                  <a:noFill/>
                </a:ln>
                <a:solidFill>
                  <a:prstClr val="white"/>
                </a:solidFill>
                <a:effectLst/>
                <a:uLnTx/>
                <a:uFillTx/>
                <a:latin typeface="Arial"/>
                <a:ea typeface="+mn-ea"/>
                <a:cs typeface="+mn-cs"/>
              </a:endParaRPr>
            </a:p>
          </p:txBody>
        </p:sp>
        <p:sp>
          <p:nvSpPr>
            <p:cNvPr id="7" name="Rectangle 5">
              <a:extLst>
                <a:ext uri="{FF2B5EF4-FFF2-40B4-BE49-F238E27FC236}">
                  <a16:creationId xmlns:a16="http://schemas.microsoft.com/office/drawing/2014/main" id="{F4B65B7D-1203-173B-119F-6C4FDA5BC988}"/>
                </a:ext>
              </a:extLst>
            </p:cNvPr>
            <p:cNvSpPr/>
            <p:nvPr/>
          </p:nvSpPr>
          <p:spPr>
            <a:xfrm>
              <a:off x="890586" y="1562208"/>
              <a:ext cx="4832876" cy="1203777"/>
            </a:xfrm>
            <a:prstGeom prst="rect">
              <a:avLst/>
            </a:prstGeom>
            <a:solidFill>
              <a:srgbClr val="86A4F7">
                <a:lumMod val="20000"/>
                <a:lumOff val="80000"/>
                <a:alpha val="50000"/>
              </a:srgbClr>
            </a:solidFill>
            <a:ln w="12700" cap="flat" cmpd="sng" algn="ctr">
              <a:solidFill>
                <a:srgbClr val="FB6666">
                  <a:shade val="15000"/>
                </a:srgbClr>
              </a:solidFill>
              <a:prstDash val="dash"/>
              <a:miter lim="800000"/>
            </a:ln>
            <a:effectLst/>
          </p:spPr>
          <p:txBody>
            <a:bodyPr rtlCol="0" anchor="ctr"/>
            <a:lstStyle/>
            <a:p>
              <a:pPr marL="0" marR="0" lvl="0" indent="0" algn="ctr" defTabSz="228600" eaLnBrk="1" fontAlgn="auto" latinLnBrk="0" hangingPunct="1">
                <a:lnSpc>
                  <a:spcPct val="100000"/>
                </a:lnSpc>
                <a:spcBef>
                  <a:spcPts val="0"/>
                </a:spcBef>
                <a:spcAft>
                  <a:spcPts val="0"/>
                </a:spcAft>
                <a:buClrTx/>
                <a:buSzTx/>
                <a:buFontTx/>
                <a:buNone/>
                <a:tabLst/>
                <a:defRPr/>
              </a:pPr>
              <a:endParaRPr kumimoji="0" lang="nb-NO" sz="900" b="0" i="0" u="none" strike="noStrike" kern="0" cap="none" spc="0" normalizeH="0" baseline="0" noProof="0" dirty="0">
                <a:ln>
                  <a:noFill/>
                </a:ln>
                <a:solidFill>
                  <a:prstClr val="white"/>
                </a:solidFill>
                <a:effectLst/>
                <a:uLnTx/>
                <a:uFillTx/>
                <a:latin typeface="Arial"/>
                <a:ea typeface="+mn-ea"/>
                <a:cs typeface="+mn-cs"/>
              </a:endParaRPr>
            </a:p>
          </p:txBody>
        </p:sp>
        <p:grpSp>
          <p:nvGrpSpPr>
            <p:cNvPr id="16" name="Gruppe 15">
              <a:extLst>
                <a:ext uri="{FF2B5EF4-FFF2-40B4-BE49-F238E27FC236}">
                  <a16:creationId xmlns:a16="http://schemas.microsoft.com/office/drawing/2014/main" id="{B70E9D3F-294B-89B3-4CEE-9A0462E9D628}"/>
                </a:ext>
              </a:extLst>
            </p:cNvPr>
            <p:cNvGrpSpPr/>
            <p:nvPr/>
          </p:nvGrpSpPr>
          <p:grpSpPr>
            <a:xfrm>
              <a:off x="1024354" y="3786741"/>
              <a:ext cx="4290161" cy="1231451"/>
              <a:chOff x="1024354" y="4316673"/>
              <a:chExt cx="4290161" cy="1231451"/>
            </a:xfrm>
          </p:grpSpPr>
          <p:pic>
            <p:nvPicPr>
              <p:cNvPr id="9" name="Grafikk 8">
                <a:extLst>
                  <a:ext uri="{FF2B5EF4-FFF2-40B4-BE49-F238E27FC236}">
                    <a16:creationId xmlns:a16="http://schemas.microsoft.com/office/drawing/2014/main" id="{A2E0720E-44ED-6BF6-9BA6-A12F1BB179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4354" y="4316673"/>
                <a:ext cx="718380" cy="883009"/>
              </a:xfrm>
              <a:prstGeom prst="rect">
                <a:avLst/>
              </a:prstGeom>
            </p:spPr>
          </p:pic>
          <p:pic>
            <p:nvPicPr>
              <p:cNvPr id="12" name="Picture 2">
                <a:extLst>
                  <a:ext uri="{FF2B5EF4-FFF2-40B4-BE49-F238E27FC236}">
                    <a16:creationId xmlns:a16="http://schemas.microsoft.com/office/drawing/2014/main" id="{09606498-87B8-4C82-77E4-9F892EA36C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8134" y="4986734"/>
                <a:ext cx="2346381" cy="5613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uppe 14">
              <a:extLst>
                <a:ext uri="{FF2B5EF4-FFF2-40B4-BE49-F238E27FC236}">
                  <a16:creationId xmlns:a16="http://schemas.microsoft.com/office/drawing/2014/main" id="{8E835F4B-F613-1942-40E4-F2DBD6BB76F5}"/>
                </a:ext>
              </a:extLst>
            </p:cNvPr>
            <p:cNvGrpSpPr/>
            <p:nvPr/>
          </p:nvGrpSpPr>
          <p:grpSpPr>
            <a:xfrm>
              <a:off x="1794474" y="2933773"/>
              <a:ext cx="3250003" cy="1087564"/>
              <a:chOff x="1805763" y="3565306"/>
              <a:chExt cx="3250003" cy="1087564"/>
            </a:xfrm>
          </p:grpSpPr>
          <p:pic>
            <p:nvPicPr>
              <p:cNvPr id="10" name="Picture 2" descr="⚡ Spring Boot: Unleashing Java Development with Simplicity and Speed ⚡">
                <a:extLst>
                  <a:ext uri="{FF2B5EF4-FFF2-40B4-BE49-F238E27FC236}">
                    <a16:creationId xmlns:a16="http://schemas.microsoft.com/office/drawing/2014/main" id="{DBFEA43B-7059-0999-F11F-6CD3FE8FD4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8117" y="3565306"/>
                <a:ext cx="2537649" cy="10875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4" descr="A blue and black logo&#10;&#10;Description automatically generated">
                <a:extLst>
                  <a:ext uri="{FF2B5EF4-FFF2-40B4-BE49-F238E27FC236}">
                    <a16:creationId xmlns:a16="http://schemas.microsoft.com/office/drawing/2014/main" id="{81A500FC-36A9-3855-3DB2-1F1DF26A4B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99207" y="4027960"/>
                <a:ext cx="529410" cy="529410"/>
              </a:xfrm>
              <a:prstGeom prst="rect">
                <a:avLst/>
              </a:prstGeom>
            </p:spPr>
          </p:pic>
          <p:pic>
            <p:nvPicPr>
              <p:cNvPr id="11" name="Picture 4" descr="Java (programming language) - Wikipedia">
                <a:extLst>
                  <a:ext uri="{FF2B5EF4-FFF2-40B4-BE49-F238E27FC236}">
                    <a16:creationId xmlns:a16="http://schemas.microsoft.com/office/drawing/2014/main" id="{2F039303-C2F3-A547-BBFC-03DC2C330E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05763" y="3647093"/>
                <a:ext cx="442732" cy="809738"/>
              </a:xfrm>
              <a:prstGeom prst="rect">
                <a:avLst/>
              </a:prstGeom>
              <a:noFill/>
              <a:extLst>
                <a:ext uri="{909E8E84-426E-40DD-AFC4-6F175D3DCCD1}">
                  <a14:hiddenFill xmlns:a14="http://schemas.microsoft.com/office/drawing/2010/main">
                    <a:solidFill>
                      <a:srgbClr val="FFFFFF"/>
                    </a:solidFill>
                  </a14:hiddenFill>
                </a:ext>
              </a:extLst>
            </p:spPr>
          </p:pic>
        </p:grpSp>
        <p:pic>
          <p:nvPicPr>
            <p:cNvPr id="1030" name="Picture 6" descr="Icon Request: fa-javascript OR fa-js · Issue #11419 ·  FortAwesome/Font-Awesome · GitHub">
              <a:extLst>
                <a:ext uri="{FF2B5EF4-FFF2-40B4-BE49-F238E27FC236}">
                  <a16:creationId xmlns:a16="http://schemas.microsoft.com/office/drawing/2014/main" id="{CCCB7DD2-8DC9-A2FE-C2C6-73B8BB8BE7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4756" y="1641342"/>
              <a:ext cx="1639876" cy="960839"/>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kstSylinder 18">
            <a:extLst>
              <a:ext uri="{FF2B5EF4-FFF2-40B4-BE49-F238E27FC236}">
                <a16:creationId xmlns:a16="http://schemas.microsoft.com/office/drawing/2014/main" id="{6B27E76D-9079-2760-B505-B4BDAAF57583}"/>
              </a:ext>
            </a:extLst>
          </p:cNvPr>
          <p:cNvSpPr txBox="1"/>
          <p:nvPr/>
        </p:nvSpPr>
        <p:spPr>
          <a:xfrm>
            <a:off x="7344505" y="857532"/>
            <a:ext cx="3804352" cy="369332"/>
          </a:xfrm>
          <a:prstGeom prst="rect">
            <a:avLst/>
          </a:prstGeom>
          <a:noFill/>
        </p:spPr>
        <p:txBody>
          <a:bodyPr wrap="square">
            <a:spAutoFit/>
          </a:bodyPr>
          <a:lstStyle/>
          <a:p>
            <a:pPr algn="ctr"/>
            <a:r>
              <a:rPr lang="nb-NO" sz="1800" b="1" dirty="0"/>
              <a:t>Fleksibilitet og selvbetjening</a:t>
            </a:r>
          </a:p>
        </p:txBody>
      </p:sp>
      <p:sp>
        <p:nvSpPr>
          <p:cNvPr id="21" name="TekstSylinder 20">
            <a:extLst>
              <a:ext uri="{FF2B5EF4-FFF2-40B4-BE49-F238E27FC236}">
                <a16:creationId xmlns:a16="http://schemas.microsoft.com/office/drawing/2014/main" id="{B13C20BA-95BA-F78B-3366-ABE83E373CD0}"/>
              </a:ext>
            </a:extLst>
          </p:cNvPr>
          <p:cNvSpPr txBox="1"/>
          <p:nvPr/>
        </p:nvSpPr>
        <p:spPr>
          <a:xfrm>
            <a:off x="7654949" y="5731326"/>
            <a:ext cx="3183465" cy="369332"/>
          </a:xfrm>
          <a:prstGeom prst="rect">
            <a:avLst/>
          </a:prstGeom>
          <a:noFill/>
        </p:spPr>
        <p:txBody>
          <a:bodyPr wrap="square">
            <a:spAutoFit/>
          </a:bodyPr>
          <a:lstStyle/>
          <a:p>
            <a:pPr algn="ctr"/>
            <a:r>
              <a:rPr lang="nb-NO" sz="1800" b="1" dirty="0"/>
              <a:t>Sikker og stabil drift</a:t>
            </a:r>
          </a:p>
        </p:txBody>
      </p:sp>
      <p:sp>
        <p:nvSpPr>
          <p:cNvPr id="28" name="TekstSylinder 27">
            <a:extLst>
              <a:ext uri="{FF2B5EF4-FFF2-40B4-BE49-F238E27FC236}">
                <a16:creationId xmlns:a16="http://schemas.microsoft.com/office/drawing/2014/main" id="{B1501BC9-4514-4EBC-73C6-E31569C24FB4}"/>
              </a:ext>
            </a:extLst>
          </p:cNvPr>
          <p:cNvSpPr txBox="1"/>
          <p:nvPr/>
        </p:nvSpPr>
        <p:spPr>
          <a:xfrm>
            <a:off x="0" y="2025637"/>
            <a:ext cx="3804352" cy="369332"/>
          </a:xfrm>
          <a:prstGeom prst="rect">
            <a:avLst/>
          </a:prstGeom>
          <a:noFill/>
        </p:spPr>
        <p:txBody>
          <a:bodyPr wrap="square">
            <a:spAutoFit/>
          </a:bodyPr>
          <a:lstStyle/>
          <a:p>
            <a:pPr algn="ctr"/>
            <a:r>
              <a:rPr lang="nb-NO" sz="1800" b="1" dirty="0"/>
              <a:t>Nettsted</a:t>
            </a:r>
          </a:p>
        </p:txBody>
      </p:sp>
      <p:sp>
        <p:nvSpPr>
          <p:cNvPr id="29" name="TekstSylinder 28">
            <a:extLst>
              <a:ext uri="{FF2B5EF4-FFF2-40B4-BE49-F238E27FC236}">
                <a16:creationId xmlns:a16="http://schemas.microsoft.com/office/drawing/2014/main" id="{1D547D29-D843-03A8-756D-AAEA1C00A143}"/>
              </a:ext>
            </a:extLst>
          </p:cNvPr>
          <p:cNvSpPr txBox="1"/>
          <p:nvPr/>
        </p:nvSpPr>
        <p:spPr>
          <a:xfrm>
            <a:off x="-99047" y="3257968"/>
            <a:ext cx="3804352" cy="369332"/>
          </a:xfrm>
          <a:prstGeom prst="rect">
            <a:avLst/>
          </a:prstGeom>
          <a:noFill/>
        </p:spPr>
        <p:txBody>
          <a:bodyPr wrap="square">
            <a:spAutoFit/>
          </a:bodyPr>
          <a:lstStyle/>
          <a:p>
            <a:pPr algn="ctr"/>
            <a:r>
              <a:rPr lang="nb-NO" sz="1800" b="1" dirty="0" err="1"/>
              <a:t>Vortex</a:t>
            </a:r>
            <a:r>
              <a:rPr lang="nb-NO" sz="1800" b="1" dirty="0"/>
              <a:t> CMS («</a:t>
            </a:r>
            <a:r>
              <a:rPr lang="nb-NO" sz="1800" b="1" dirty="0" err="1"/>
              <a:t>admin</a:t>
            </a:r>
            <a:r>
              <a:rPr lang="nb-NO" sz="1800" b="1" dirty="0"/>
              <a:t>»)</a:t>
            </a:r>
          </a:p>
        </p:txBody>
      </p:sp>
      <p:sp>
        <p:nvSpPr>
          <p:cNvPr id="30" name="TekstSylinder 29">
            <a:extLst>
              <a:ext uri="{FF2B5EF4-FFF2-40B4-BE49-F238E27FC236}">
                <a16:creationId xmlns:a16="http://schemas.microsoft.com/office/drawing/2014/main" id="{1990E4CA-3564-DC18-48E8-8A60821C5BDB}"/>
              </a:ext>
            </a:extLst>
          </p:cNvPr>
          <p:cNvSpPr txBox="1"/>
          <p:nvPr/>
        </p:nvSpPr>
        <p:spPr>
          <a:xfrm>
            <a:off x="-136398" y="4680680"/>
            <a:ext cx="3804352" cy="369332"/>
          </a:xfrm>
          <a:prstGeom prst="rect">
            <a:avLst/>
          </a:prstGeom>
          <a:noFill/>
        </p:spPr>
        <p:txBody>
          <a:bodyPr wrap="square">
            <a:spAutoFit/>
          </a:bodyPr>
          <a:lstStyle/>
          <a:p>
            <a:pPr algn="ctr"/>
            <a:r>
              <a:rPr lang="nb-NO" sz="1800" b="1" dirty="0"/>
              <a:t>Infrastruktur</a:t>
            </a:r>
          </a:p>
        </p:txBody>
      </p:sp>
      <p:pic>
        <p:nvPicPr>
          <p:cNvPr id="32" name="Bilde 31" descr="Et bilde som inneholder Font, tekst, Grafikk, logo&#10;&#10;Automatisk generert beskrivelse">
            <a:extLst>
              <a:ext uri="{FF2B5EF4-FFF2-40B4-BE49-F238E27FC236}">
                <a16:creationId xmlns:a16="http://schemas.microsoft.com/office/drawing/2014/main" id="{4AAF678B-942A-56C0-C038-38932EB890F8}"/>
              </a:ext>
            </a:extLst>
          </p:cNvPr>
          <p:cNvPicPr>
            <a:picLocks noChangeAspect="1"/>
          </p:cNvPicPr>
          <p:nvPr/>
        </p:nvPicPr>
        <p:blipFill>
          <a:blip r:embed="rId10"/>
          <a:stretch>
            <a:fillRect/>
          </a:stretch>
        </p:blipFill>
        <p:spPr>
          <a:xfrm>
            <a:off x="6925189" y="4006437"/>
            <a:ext cx="1528104" cy="397726"/>
          </a:xfrm>
          <a:prstGeom prst="rect">
            <a:avLst/>
          </a:prstGeom>
        </p:spPr>
      </p:pic>
      <p:pic>
        <p:nvPicPr>
          <p:cNvPr id="33" name="Picture 12">
            <a:extLst>
              <a:ext uri="{FF2B5EF4-FFF2-40B4-BE49-F238E27FC236}">
                <a16:creationId xmlns:a16="http://schemas.microsoft.com/office/drawing/2014/main" id="{8E681B49-A072-D3AF-60E6-D795D377390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82323" y="5032480"/>
            <a:ext cx="1457106" cy="188969"/>
          </a:xfrm>
          <a:prstGeom prst="rect">
            <a:avLst/>
          </a:prstGeom>
          <a:noFill/>
          <a:extLst>
            <a:ext uri="{909E8E84-426E-40DD-AFC4-6F175D3DCCD1}">
              <a14:hiddenFill xmlns:a14="http://schemas.microsoft.com/office/drawing/2010/main">
                <a:solidFill>
                  <a:srgbClr val="FFFFFF"/>
                </a:solidFill>
              </a14:hiddenFill>
            </a:ext>
          </a:extLst>
        </p:spPr>
      </p:pic>
      <p:pic>
        <p:nvPicPr>
          <p:cNvPr id="35" name="Bilde 34" descr="Et bilde som inneholder Grafikk, rød, skjermbilde, Font&#10;&#10;Automatisk generert beskrivelse">
            <a:extLst>
              <a:ext uri="{FF2B5EF4-FFF2-40B4-BE49-F238E27FC236}">
                <a16:creationId xmlns:a16="http://schemas.microsoft.com/office/drawing/2014/main" id="{5B1C3A6E-58D9-6749-324B-01FF636F9FCD}"/>
              </a:ext>
            </a:extLst>
          </p:cNvPr>
          <p:cNvPicPr>
            <a:picLocks noChangeAspect="1"/>
          </p:cNvPicPr>
          <p:nvPr/>
        </p:nvPicPr>
        <p:blipFill>
          <a:blip r:embed="rId12"/>
          <a:stretch>
            <a:fillRect/>
          </a:stretch>
        </p:blipFill>
        <p:spPr>
          <a:xfrm>
            <a:off x="3260102" y="1679830"/>
            <a:ext cx="1142104" cy="444152"/>
          </a:xfrm>
          <a:prstGeom prst="rect">
            <a:avLst/>
          </a:prstGeom>
        </p:spPr>
      </p:pic>
      <p:sp>
        <p:nvSpPr>
          <p:cNvPr id="36" name="TekstSylinder 35">
            <a:extLst>
              <a:ext uri="{FF2B5EF4-FFF2-40B4-BE49-F238E27FC236}">
                <a16:creationId xmlns:a16="http://schemas.microsoft.com/office/drawing/2014/main" id="{647C560D-C6C5-4D69-C872-B5B437EEA6E2}"/>
              </a:ext>
            </a:extLst>
          </p:cNvPr>
          <p:cNvSpPr txBox="1"/>
          <p:nvPr/>
        </p:nvSpPr>
        <p:spPr>
          <a:xfrm>
            <a:off x="3663892" y="1937733"/>
            <a:ext cx="1141828" cy="338554"/>
          </a:xfrm>
          <a:prstGeom prst="rect">
            <a:avLst/>
          </a:prstGeom>
          <a:noFill/>
        </p:spPr>
        <p:txBody>
          <a:bodyPr wrap="square">
            <a:spAutoFit/>
          </a:bodyPr>
          <a:lstStyle/>
          <a:p>
            <a:pPr algn="ctr"/>
            <a:r>
              <a:rPr lang="nb-NO" sz="1600" b="1" dirty="0"/>
              <a:t>«</a:t>
            </a:r>
            <a:r>
              <a:rPr lang="nb-NO" sz="1600" b="1" dirty="0" err="1"/>
              <a:t>vdist</a:t>
            </a:r>
            <a:r>
              <a:rPr lang="nb-NO" sz="1600" b="1" dirty="0"/>
              <a:t>»</a:t>
            </a:r>
          </a:p>
        </p:txBody>
      </p:sp>
    </p:spTree>
    <p:extLst>
      <p:ext uri="{BB962C8B-B14F-4D97-AF65-F5344CB8AC3E}">
        <p14:creationId xmlns:p14="http://schemas.microsoft.com/office/powerpoint/2010/main" val="1076106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4B031DED-23A1-34BF-699B-AE576EE1E33C}"/>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777777"/>
                </a:solidFill>
                <a:effectLst/>
                <a:highlight>
                  <a:srgbClr val="FFFFFF"/>
                </a:highlight>
                <a:uLnTx/>
                <a:uFillTx/>
                <a:latin typeface="Inter"/>
                <a:ea typeface="+mn-ea"/>
                <a:cs typeface="+mn-cs"/>
              </a:rPr>
              <a:t>images: icon-icons.com</a:t>
            </a:r>
            <a:endParaRPr kumimoji="0" lang="nb-NO"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Plassholder for lysbildenummer 2">
            <a:extLst>
              <a:ext uri="{FF2B5EF4-FFF2-40B4-BE49-F238E27FC236}">
                <a16:creationId xmlns:a16="http://schemas.microsoft.com/office/drawing/2014/main" id="{BD214153-3172-A592-C8CA-0EFB89D72B9A}"/>
              </a:ext>
            </a:extLst>
          </p:cNvPr>
          <p:cNvSpPr>
            <a:spLocks noGrp="1"/>
          </p:cNvSpPr>
          <p:nvPr>
            <p:ph type="sldNum" sz="quarter" idx="12"/>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524B48"/>
                </a:solidFill>
                <a:effectLst/>
                <a:uLnTx/>
                <a:uFillTx/>
                <a:latin typeface="Arial"/>
                <a:ea typeface="+mn-ea"/>
                <a:cs typeface="+mn-cs"/>
              </a:rPr>
              <a:t>Side </a:t>
            </a:r>
            <a:fld id="{5251F420-7306-4E7C-A79E-F31A38F7D392}" type="slidenum">
              <a:rPr kumimoji="0" lang="en-US"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40</a:t>
            </a:fld>
            <a:endParaRPr kumimoji="0" lang="en-US" sz="750" b="0" i="0" u="none" strike="noStrike" kern="1200" cap="none" spc="0" normalizeH="0" baseline="0" noProof="0" dirty="0">
              <a:ln>
                <a:noFill/>
              </a:ln>
              <a:solidFill>
                <a:srgbClr val="524B48"/>
              </a:solidFill>
              <a:effectLst/>
              <a:uLnTx/>
              <a:uFillTx/>
              <a:latin typeface="Arial"/>
              <a:ea typeface="+mn-ea"/>
              <a:cs typeface="+mn-cs"/>
            </a:endParaRPr>
          </a:p>
        </p:txBody>
      </p:sp>
      <p:sp>
        <p:nvSpPr>
          <p:cNvPr id="4" name="Tittel 3">
            <a:extLst>
              <a:ext uri="{FF2B5EF4-FFF2-40B4-BE49-F238E27FC236}">
                <a16:creationId xmlns:a16="http://schemas.microsoft.com/office/drawing/2014/main" id="{78D543AC-DD82-21BD-588B-85899CF29DF4}"/>
              </a:ext>
            </a:extLst>
          </p:cNvPr>
          <p:cNvSpPr txBox="1">
            <a:spLocks/>
          </p:cNvSpPr>
          <p:nvPr/>
        </p:nvSpPr>
        <p:spPr>
          <a:xfrm>
            <a:off x="360044" y="360045"/>
            <a:ext cx="11471910" cy="888742"/>
          </a:xfrm>
          <a:prstGeom prst="rect">
            <a:avLst/>
          </a:prstGeom>
        </p:spPr>
        <p:txBody>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pPr marL="0" marR="0" lvl="0" indent="0" algn="l" defTabSz="914446" rtl="0" eaLnBrk="1" fontAlgn="auto" latinLnBrk="0" hangingPunct="1">
              <a:lnSpc>
                <a:spcPct val="90000"/>
              </a:lnSpc>
              <a:spcBef>
                <a:spcPct val="0"/>
              </a:spcBef>
              <a:spcAft>
                <a:spcPts val="0"/>
              </a:spcAft>
              <a:buClrTx/>
              <a:buSzTx/>
              <a:buFontTx/>
              <a:buNone/>
              <a:tabLst/>
              <a:defRPr/>
            </a:pPr>
            <a:r>
              <a:rPr kumimoji="0" lang="nb-NO" sz="3500" b="0" i="0" u="none" strike="noStrike" kern="1200" cap="none" spc="0" normalizeH="0" baseline="0" noProof="0" dirty="0">
                <a:ln>
                  <a:noFill/>
                </a:ln>
                <a:solidFill>
                  <a:prstClr val="black"/>
                </a:solidFill>
                <a:effectLst/>
                <a:uLnTx/>
                <a:uFillTx/>
                <a:latin typeface="Arial"/>
                <a:ea typeface="+mj-ea"/>
                <a:cs typeface="+mj-cs"/>
              </a:rPr>
              <a:t>Teknisk infrastruktur</a:t>
            </a:r>
            <a:br>
              <a:rPr kumimoji="0" lang="nb-NO" sz="3500" b="0" i="0" u="none" strike="noStrike" kern="1200" cap="none" spc="0" normalizeH="0" baseline="0" noProof="0" dirty="0">
                <a:ln>
                  <a:noFill/>
                </a:ln>
                <a:solidFill>
                  <a:prstClr val="black"/>
                </a:solidFill>
                <a:effectLst/>
                <a:uLnTx/>
                <a:uFillTx/>
                <a:latin typeface="Arial"/>
                <a:ea typeface="+mj-ea"/>
                <a:cs typeface="+mj-cs"/>
              </a:rPr>
            </a:br>
            <a:r>
              <a:rPr kumimoji="0" lang="nb-NO" sz="2000" b="1" i="1" u="none" strike="noStrike" kern="1200" cap="none" spc="0" normalizeH="0" baseline="0" noProof="0" dirty="0">
                <a:ln>
                  <a:noFill/>
                </a:ln>
                <a:solidFill>
                  <a:prstClr val="black"/>
                </a:solidFill>
                <a:effectLst/>
                <a:uLnTx/>
                <a:uFillTx/>
                <a:latin typeface="Arial"/>
                <a:ea typeface="+mj-ea"/>
                <a:cs typeface="+mj-cs"/>
                <a:sym typeface="Wingdings" panose="05000000000000000000" pitchFamily="2" charset="2"/>
              </a:rPr>
              <a:t> </a:t>
            </a:r>
            <a:r>
              <a:rPr kumimoji="0" lang="nb-NO" sz="2000" b="1" i="1" u="none" strike="noStrike" kern="1200" cap="none" spc="0" normalizeH="0" baseline="0" noProof="0" dirty="0">
                <a:ln>
                  <a:noFill/>
                </a:ln>
                <a:solidFill>
                  <a:prstClr val="black"/>
                </a:solidFill>
                <a:effectLst/>
                <a:uLnTx/>
                <a:uFillTx/>
                <a:latin typeface="Arial"/>
                <a:ea typeface="+mj-ea"/>
                <a:cs typeface="+mj-cs"/>
              </a:rPr>
              <a:t>Sikker og stabil drift</a:t>
            </a:r>
          </a:p>
        </p:txBody>
      </p:sp>
      <p:grpSp>
        <p:nvGrpSpPr>
          <p:cNvPr id="1085" name="Group 1084">
            <a:extLst>
              <a:ext uri="{FF2B5EF4-FFF2-40B4-BE49-F238E27FC236}">
                <a16:creationId xmlns:a16="http://schemas.microsoft.com/office/drawing/2014/main" id="{DE9CB515-6E26-074B-CA35-83107379339E}"/>
              </a:ext>
            </a:extLst>
          </p:cNvPr>
          <p:cNvGrpSpPr/>
          <p:nvPr/>
        </p:nvGrpSpPr>
        <p:grpSpPr>
          <a:xfrm>
            <a:off x="891341" y="1357485"/>
            <a:ext cx="9420574" cy="4691624"/>
            <a:chOff x="762388" y="1357485"/>
            <a:chExt cx="9420574" cy="4691624"/>
          </a:xfrm>
        </p:grpSpPr>
        <p:grpSp>
          <p:nvGrpSpPr>
            <p:cNvPr id="40" name="Group 39">
              <a:extLst>
                <a:ext uri="{FF2B5EF4-FFF2-40B4-BE49-F238E27FC236}">
                  <a16:creationId xmlns:a16="http://schemas.microsoft.com/office/drawing/2014/main" id="{B92B0EFD-CBB2-FDAA-8A5D-97E2EF921BAD}"/>
                </a:ext>
              </a:extLst>
            </p:cNvPr>
            <p:cNvGrpSpPr/>
            <p:nvPr/>
          </p:nvGrpSpPr>
          <p:grpSpPr>
            <a:xfrm>
              <a:off x="2272273" y="1840709"/>
              <a:ext cx="1789609" cy="3204990"/>
              <a:chOff x="2268955" y="1357485"/>
              <a:chExt cx="1789609" cy="3204990"/>
            </a:xfrm>
          </p:grpSpPr>
          <p:grpSp>
            <p:nvGrpSpPr>
              <p:cNvPr id="27" name="Group 26">
                <a:extLst>
                  <a:ext uri="{FF2B5EF4-FFF2-40B4-BE49-F238E27FC236}">
                    <a16:creationId xmlns:a16="http://schemas.microsoft.com/office/drawing/2014/main" id="{617000D5-D90F-3B47-FDBC-151E2403229E}"/>
                  </a:ext>
                </a:extLst>
              </p:cNvPr>
              <p:cNvGrpSpPr/>
              <p:nvPr/>
            </p:nvGrpSpPr>
            <p:grpSpPr>
              <a:xfrm>
                <a:off x="2268955" y="1357485"/>
                <a:ext cx="1789609" cy="3204990"/>
                <a:chOff x="2530136" y="1543681"/>
                <a:chExt cx="1789609" cy="3204990"/>
              </a:xfrm>
            </p:grpSpPr>
            <p:sp>
              <p:nvSpPr>
                <p:cNvPr id="7" name="Rectangle 6">
                  <a:extLst>
                    <a:ext uri="{FF2B5EF4-FFF2-40B4-BE49-F238E27FC236}">
                      <a16:creationId xmlns:a16="http://schemas.microsoft.com/office/drawing/2014/main" id="{F0F6EA2E-8F53-D280-31C8-A4C1A4C98C3C}"/>
                    </a:ext>
                  </a:extLst>
                </p:cNvPr>
                <p:cNvSpPr/>
                <p:nvPr/>
              </p:nvSpPr>
              <p:spPr>
                <a:xfrm>
                  <a:off x="2530136" y="1543681"/>
                  <a:ext cx="1784412" cy="3204990"/>
                </a:xfrm>
                <a:prstGeom prst="rect">
                  <a:avLst/>
                </a:prstGeom>
                <a:solidFill>
                  <a:schemeClr val="bg2">
                    <a:alpha val="5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8" name="Rectangle 7">
                  <a:extLst>
                    <a:ext uri="{FF2B5EF4-FFF2-40B4-BE49-F238E27FC236}">
                      <a16:creationId xmlns:a16="http://schemas.microsoft.com/office/drawing/2014/main" id="{DF621BCA-3A99-5251-8D4F-7F07D40D97EE}"/>
                    </a:ext>
                  </a:extLst>
                </p:cNvPr>
                <p:cNvSpPr/>
                <p:nvPr/>
              </p:nvSpPr>
              <p:spPr>
                <a:xfrm>
                  <a:off x="2535333" y="1579016"/>
                  <a:ext cx="1784412" cy="542658"/>
                </a:xfrm>
                <a:prstGeom prst="rect">
                  <a:avLst/>
                </a:prstGeom>
                <a:no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rPr>
                    <a:t>Load Balancers /</a:t>
                  </a:r>
                </a:p>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rPr>
                    <a:t>Caching</a:t>
                  </a:r>
                  <a:endParaRPr kumimoji="0" lang="nb-NO"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endParaRPr>
                </a:p>
              </p:txBody>
            </p:sp>
          </p:grpSp>
          <p:grpSp>
            <p:nvGrpSpPr>
              <p:cNvPr id="18" name="Group 17">
                <a:extLst>
                  <a:ext uri="{FF2B5EF4-FFF2-40B4-BE49-F238E27FC236}">
                    <a16:creationId xmlns:a16="http://schemas.microsoft.com/office/drawing/2014/main" id="{8C872370-404E-D206-BE94-39D07929C7B0}"/>
                  </a:ext>
                </a:extLst>
              </p:cNvPr>
              <p:cNvGrpSpPr/>
              <p:nvPr/>
            </p:nvGrpSpPr>
            <p:grpSpPr>
              <a:xfrm>
                <a:off x="2511898" y="3338342"/>
                <a:ext cx="1272805" cy="542658"/>
                <a:chOff x="466163" y="3714752"/>
                <a:chExt cx="1272805" cy="542658"/>
              </a:xfrm>
            </p:grpSpPr>
            <p:sp>
              <p:nvSpPr>
                <p:cNvPr id="17" name="Rectangle: Rounded Corners 16">
                  <a:extLst>
                    <a:ext uri="{FF2B5EF4-FFF2-40B4-BE49-F238E27FC236}">
                      <a16:creationId xmlns:a16="http://schemas.microsoft.com/office/drawing/2014/main" id="{4B3A235A-36BB-037E-7E46-512A2BF961E9}"/>
                    </a:ext>
                  </a:extLst>
                </p:cNvPr>
                <p:cNvSpPr/>
                <p:nvPr/>
              </p:nvSpPr>
              <p:spPr>
                <a:xfrm>
                  <a:off x="466163" y="3714752"/>
                  <a:ext cx="1272805" cy="54265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pic>
              <p:nvPicPr>
                <p:cNvPr id="22" name="Graphic 21">
                  <a:extLst>
                    <a:ext uri="{FF2B5EF4-FFF2-40B4-BE49-F238E27FC236}">
                      <a16:creationId xmlns:a16="http://schemas.microsoft.com/office/drawing/2014/main" id="{E281C1EF-DF22-D2F6-53B8-B76CC565767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3787" y="3792756"/>
                  <a:ext cx="888330" cy="444165"/>
                </a:xfrm>
                <a:prstGeom prst="rect">
                  <a:avLst/>
                </a:prstGeom>
              </p:spPr>
            </p:pic>
          </p:grpSp>
          <p:grpSp>
            <p:nvGrpSpPr>
              <p:cNvPr id="16" name="Group 15">
                <a:extLst>
                  <a:ext uri="{FF2B5EF4-FFF2-40B4-BE49-F238E27FC236}">
                    <a16:creationId xmlns:a16="http://schemas.microsoft.com/office/drawing/2014/main" id="{11156E6A-C5C4-E005-EAE7-6C8927E6B52A}"/>
                  </a:ext>
                </a:extLst>
              </p:cNvPr>
              <p:cNvGrpSpPr/>
              <p:nvPr/>
            </p:nvGrpSpPr>
            <p:grpSpPr>
              <a:xfrm>
                <a:off x="2511898" y="2388480"/>
                <a:ext cx="1272805" cy="542658"/>
                <a:chOff x="484905" y="3149251"/>
                <a:chExt cx="1272805" cy="542658"/>
              </a:xfrm>
            </p:grpSpPr>
            <p:sp>
              <p:nvSpPr>
                <p:cNvPr id="15" name="Rectangle: Rounded Corners 14">
                  <a:extLst>
                    <a:ext uri="{FF2B5EF4-FFF2-40B4-BE49-F238E27FC236}">
                      <a16:creationId xmlns:a16="http://schemas.microsoft.com/office/drawing/2014/main" id="{7AED06D9-A70E-4477-E496-6855142F0FE5}"/>
                    </a:ext>
                  </a:extLst>
                </p:cNvPr>
                <p:cNvSpPr/>
                <p:nvPr/>
              </p:nvSpPr>
              <p:spPr>
                <a:xfrm>
                  <a:off x="484905" y="3149251"/>
                  <a:ext cx="1272805" cy="54265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pic>
              <p:nvPicPr>
                <p:cNvPr id="24" name="Graphic 23">
                  <a:extLst>
                    <a:ext uri="{FF2B5EF4-FFF2-40B4-BE49-F238E27FC236}">
                      <a16:creationId xmlns:a16="http://schemas.microsoft.com/office/drawing/2014/main" id="{B44AEF33-4EB7-5F8A-F9EA-A881A0F00D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8867" y="3205390"/>
                  <a:ext cx="888330" cy="444165"/>
                </a:xfrm>
                <a:prstGeom prst="rect">
                  <a:avLst/>
                </a:prstGeom>
              </p:spPr>
            </p:pic>
          </p:grpSp>
        </p:grpSp>
        <p:sp>
          <p:nvSpPr>
            <p:cNvPr id="41" name="TextBox 40">
              <a:extLst>
                <a:ext uri="{FF2B5EF4-FFF2-40B4-BE49-F238E27FC236}">
                  <a16:creationId xmlns:a16="http://schemas.microsoft.com/office/drawing/2014/main" id="{1D1DFDE2-E174-4D3B-FE42-772839F1FFEF}"/>
                </a:ext>
              </a:extLst>
            </p:cNvPr>
            <p:cNvSpPr txBox="1"/>
            <p:nvPr/>
          </p:nvSpPr>
          <p:spPr>
            <a:xfrm>
              <a:off x="3429220" y="2840447"/>
              <a:ext cx="375424" cy="246221"/>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a:ea typeface="+mn-ea"/>
                  <a:cs typeface="+mn-cs"/>
                </a:rPr>
                <a:t>x2*</a:t>
              </a:r>
              <a:endParaRPr kumimoji="0" lang="nb-NO" sz="1000" b="1" i="0" u="none" strike="noStrike" kern="1200" cap="none" spc="0" normalizeH="0" baseline="0" noProof="0" dirty="0">
                <a:ln>
                  <a:noFill/>
                </a:ln>
                <a:solidFill>
                  <a:prstClr val="black"/>
                </a:solidFill>
                <a:effectLst/>
                <a:uLnTx/>
                <a:uFillTx/>
                <a:latin typeface="Arial"/>
                <a:ea typeface="+mn-ea"/>
                <a:cs typeface="+mn-cs"/>
              </a:endParaRPr>
            </a:p>
          </p:txBody>
        </p:sp>
        <p:sp>
          <p:nvSpPr>
            <p:cNvPr id="42" name="TextBox 41">
              <a:extLst>
                <a:ext uri="{FF2B5EF4-FFF2-40B4-BE49-F238E27FC236}">
                  <a16:creationId xmlns:a16="http://schemas.microsoft.com/office/drawing/2014/main" id="{6B01DF0D-6C85-2AED-8F09-325D55CA94EE}"/>
                </a:ext>
              </a:extLst>
            </p:cNvPr>
            <p:cNvSpPr txBox="1"/>
            <p:nvPr/>
          </p:nvSpPr>
          <p:spPr>
            <a:xfrm>
              <a:off x="3505420" y="3784632"/>
              <a:ext cx="325730" cy="246221"/>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a:ea typeface="+mn-ea"/>
                  <a:cs typeface="+mn-cs"/>
                </a:rPr>
                <a:t>x2</a:t>
              </a:r>
              <a:endParaRPr kumimoji="0" lang="nb-NO" sz="1000" b="1" i="0" u="none" strike="noStrike" kern="1200" cap="none" spc="0" normalizeH="0" baseline="0" noProof="0" dirty="0">
                <a:ln>
                  <a:noFill/>
                </a:ln>
                <a:solidFill>
                  <a:prstClr val="black"/>
                </a:solidFill>
                <a:effectLst/>
                <a:uLnTx/>
                <a:uFillTx/>
                <a:latin typeface="Arial"/>
                <a:ea typeface="+mn-ea"/>
                <a:cs typeface="+mn-cs"/>
              </a:endParaRPr>
            </a:p>
          </p:txBody>
        </p:sp>
        <p:grpSp>
          <p:nvGrpSpPr>
            <p:cNvPr id="62" name="Group 61">
              <a:extLst>
                <a:ext uri="{FF2B5EF4-FFF2-40B4-BE49-F238E27FC236}">
                  <a16:creationId xmlns:a16="http://schemas.microsoft.com/office/drawing/2014/main" id="{B4511773-7203-F57C-7571-DE190AFCEF60}"/>
                </a:ext>
              </a:extLst>
            </p:cNvPr>
            <p:cNvGrpSpPr/>
            <p:nvPr/>
          </p:nvGrpSpPr>
          <p:grpSpPr>
            <a:xfrm>
              <a:off x="4330546" y="1357485"/>
              <a:ext cx="3799574" cy="4691624"/>
              <a:chOff x="4330546" y="1357485"/>
              <a:chExt cx="3799574" cy="4691624"/>
            </a:xfrm>
          </p:grpSpPr>
          <p:grpSp>
            <p:nvGrpSpPr>
              <p:cNvPr id="10" name="Group 9">
                <a:extLst>
                  <a:ext uri="{FF2B5EF4-FFF2-40B4-BE49-F238E27FC236}">
                    <a16:creationId xmlns:a16="http://schemas.microsoft.com/office/drawing/2014/main" id="{F57154E5-ECAD-017A-291B-5296A6C97B7B}"/>
                  </a:ext>
                </a:extLst>
              </p:cNvPr>
              <p:cNvGrpSpPr/>
              <p:nvPr/>
            </p:nvGrpSpPr>
            <p:grpSpPr>
              <a:xfrm>
                <a:off x="4330546" y="1357485"/>
                <a:ext cx="3799574" cy="4691624"/>
                <a:chOff x="4330546" y="1357485"/>
                <a:chExt cx="3799574" cy="4691624"/>
              </a:xfrm>
            </p:grpSpPr>
            <p:sp>
              <p:nvSpPr>
                <p:cNvPr id="25" name="Rectangle 24">
                  <a:extLst>
                    <a:ext uri="{FF2B5EF4-FFF2-40B4-BE49-F238E27FC236}">
                      <a16:creationId xmlns:a16="http://schemas.microsoft.com/office/drawing/2014/main" id="{81EEEC70-6F0C-0162-96D4-35CB0D0FFA7D}"/>
                    </a:ext>
                  </a:extLst>
                </p:cNvPr>
                <p:cNvSpPr/>
                <p:nvPr/>
              </p:nvSpPr>
              <p:spPr>
                <a:xfrm>
                  <a:off x="4330546" y="1357485"/>
                  <a:ext cx="3799574" cy="4691624"/>
                </a:xfrm>
                <a:prstGeom prst="rect">
                  <a:avLst/>
                </a:prstGeom>
                <a:solidFill>
                  <a:schemeClr val="accent3">
                    <a:lumMod val="20000"/>
                    <a:lumOff val="80000"/>
                    <a:alpha val="5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26" name="Rectangle 25">
                  <a:extLst>
                    <a:ext uri="{FF2B5EF4-FFF2-40B4-BE49-F238E27FC236}">
                      <a16:creationId xmlns:a16="http://schemas.microsoft.com/office/drawing/2014/main" id="{F2FC78BD-1526-FBD1-207C-F315ADC4EC8C}"/>
                    </a:ext>
                  </a:extLst>
                </p:cNvPr>
                <p:cNvSpPr/>
                <p:nvPr/>
              </p:nvSpPr>
              <p:spPr>
                <a:xfrm>
                  <a:off x="4349597" y="1357485"/>
                  <a:ext cx="1447884" cy="424423"/>
                </a:xfrm>
                <a:prstGeom prst="rect">
                  <a:avLst/>
                </a:prstGeom>
                <a:no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rPr>
                    <a:t>Vortex CMS</a:t>
                  </a:r>
                  <a:endParaRPr kumimoji="0" lang="nb-NO"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endParaRPr>
                </a:p>
              </p:txBody>
            </p:sp>
          </p:grpSp>
          <p:grpSp>
            <p:nvGrpSpPr>
              <p:cNvPr id="31" name="Group 30">
                <a:extLst>
                  <a:ext uri="{FF2B5EF4-FFF2-40B4-BE49-F238E27FC236}">
                    <a16:creationId xmlns:a16="http://schemas.microsoft.com/office/drawing/2014/main" id="{AA7588F9-0479-D84F-81B3-70E3CB0EC5E1}"/>
                  </a:ext>
                </a:extLst>
              </p:cNvPr>
              <p:cNvGrpSpPr/>
              <p:nvPr/>
            </p:nvGrpSpPr>
            <p:grpSpPr>
              <a:xfrm>
                <a:off x="5041366" y="3677911"/>
                <a:ext cx="1278002" cy="545525"/>
                <a:chOff x="354847" y="3151458"/>
                <a:chExt cx="1278002" cy="545525"/>
              </a:xfrm>
            </p:grpSpPr>
            <p:sp>
              <p:nvSpPr>
                <p:cNvPr id="23" name="Rectangle: Rounded Corners 22">
                  <a:extLst>
                    <a:ext uri="{FF2B5EF4-FFF2-40B4-BE49-F238E27FC236}">
                      <a16:creationId xmlns:a16="http://schemas.microsoft.com/office/drawing/2014/main" id="{CD2AF2AB-85E1-BF76-5BEC-794CAB92BCD4}"/>
                    </a:ext>
                  </a:extLst>
                </p:cNvPr>
                <p:cNvSpPr/>
                <p:nvPr/>
              </p:nvSpPr>
              <p:spPr>
                <a:xfrm>
                  <a:off x="360044" y="3154325"/>
                  <a:ext cx="1272805" cy="54265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white"/>
                    </a:solidFill>
                    <a:effectLst/>
                    <a:uLnTx/>
                    <a:uFillTx/>
                    <a:latin typeface="Arial"/>
                    <a:ea typeface="+mn-ea"/>
                    <a:cs typeface="+mn-cs"/>
                  </a:endParaRPr>
                </a:p>
              </p:txBody>
            </p:sp>
            <p:pic>
              <p:nvPicPr>
                <p:cNvPr id="1026" name="Picture 2">
                  <a:extLst>
                    <a:ext uri="{FF2B5EF4-FFF2-40B4-BE49-F238E27FC236}">
                      <a16:creationId xmlns:a16="http://schemas.microsoft.com/office/drawing/2014/main" id="{01C393C9-AED3-8782-3CE8-FB0926CF48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039" y="3425654"/>
                  <a:ext cx="885342" cy="21182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555868D7-E2B4-CB81-BAC4-909259414913}"/>
                    </a:ext>
                  </a:extLst>
                </p:cNvPr>
                <p:cNvSpPr txBox="1"/>
                <p:nvPr/>
              </p:nvSpPr>
              <p:spPr>
                <a:xfrm>
                  <a:off x="354847" y="3151458"/>
                  <a:ext cx="1164101" cy="246221"/>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a:ea typeface="+mn-ea"/>
                      <a:cs typeface="+mn-cs"/>
                    </a:rPr>
                    <a:t>Vortex </a:t>
                  </a:r>
                  <a:r>
                    <a:rPr kumimoji="0" lang="en-GB" sz="1000" b="1" i="0" u="none" strike="noStrike" kern="1200" cap="none" spc="0" normalizeH="0" baseline="0" noProof="0" dirty="0" err="1">
                      <a:ln>
                        <a:noFill/>
                      </a:ln>
                      <a:solidFill>
                        <a:prstClr val="black"/>
                      </a:solidFill>
                      <a:effectLst/>
                      <a:uLnTx/>
                      <a:uFillTx/>
                      <a:latin typeface="Arial"/>
                      <a:ea typeface="+mn-ea"/>
                      <a:cs typeface="+mn-cs"/>
                    </a:rPr>
                    <a:t>primær</a:t>
                  </a:r>
                  <a:r>
                    <a:rPr kumimoji="0" lang="en-GB" sz="1000" b="1" i="0" u="none" strike="noStrike" kern="1200" cap="none" spc="0" normalizeH="0" baseline="0" noProof="0" dirty="0">
                      <a:ln>
                        <a:noFill/>
                      </a:ln>
                      <a:solidFill>
                        <a:prstClr val="black"/>
                      </a:solidFill>
                      <a:effectLst/>
                      <a:uLnTx/>
                      <a:uFillTx/>
                      <a:latin typeface="Arial"/>
                      <a:ea typeface="+mn-ea"/>
                      <a:cs typeface="+mn-cs"/>
                    </a:rPr>
                    <a:t> 2</a:t>
                  </a:r>
                  <a:endParaRPr kumimoji="0" lang="nb-NO" sz="1000" b="1"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32" name="Group 31">
                <a:extLst>
                  <a:ext uri="{FF2B5EF4-FFF2-40B4-BE49-F238E27FC236}">
                    <a16:creationId xmlns:a16="http://schemas.microsoft.com/office/drawing/2014/main" id="{D8F131D4-C00D-81A3-D4E7-30D3D70B3E66}"/>
                  </a:ext>
                </a:extLst>
              </p:cNvPr>
              <p:cNvGrpSpPr/>
              <p:nvPr/>
            </p:nvGrpSpPr>
            <p:grpSpPr>
              <a:xfrm>
                <a:off x="5021168" y="2723959"/>
                <a:ext cx="1278002" cy="545525"/>
                <a:chOff x="354847" y="3151458"/>
                <a:chExt cx="1278002" cy="545525"/>
              </a:xfrm>
            </p:grpSpPr>
            <p:sp>
              <p:nvSpPr>
                <p:cNvPr id="33" name="Rectangle: Rounded Corners 32">
                  <a:extLst>
                    <a:ext uri="{FF2B5EF4-FFF2-40B4-BE49-F238E27FC236}">
                      <a16:creationId xmlns:a16="http://schemas.microsoft.com/office/drawing/2014/main" id="{C3B863EF-273C-3FC5-E341-58DD032CA889}"/>
                    </a:ext>
                  </a:extLst>
                </p:cNvPr>
                <p:cNvSpPr/>
                <p:nvPr/>
              </p:nvSpPr>
              <p:spPr>
                <a:xfrm>
                  <a:off x="360044" y="3154325"/>
                  <a:ext cx="1272805" cy="54265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white"/>
                    </a:solidFill>
                    <a:effectLst/>
                    <a:uLnTx/>
                    <a:uFillTx/>
                    <a:latin typeface="Arial"/>
                    <a:ea typeface="+mn-ea"/>
                    <a:cs typeface="+mn-cs"/>
                  </a:endParaRPr>
                </a:p>
              </p:txBody>
            </p:sp>
            <p:pic>
              <p:nvPicPr>
                <p:cNvPr id="34" name="Picture 2">
                  <a:extLst>
                    <a:ext uri="{FF2B5EF4-FFF2-40B4-BE49-F238E27FC236}">
                      <a16:creationId xmlns:a16="http://schemas.microsoft.com/office/drawing/2014/main" id="{7053DC66-6F27-22B9-650E-2D9DE96A7F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039" y="3425654"/>
                  <a:ext cx="885342" cy="21182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DE0DA2C7-A6A4-8534-DA3A-5AB06D6E20F7}"/>
                    </a:ext>
                  </a:extLst>
                </p:cNvPr>
                <p:cNvSpPr txBox="1"/>
                <p:nvPr/>
              </p:nvSpPr>
              <p:spPr>
                <a:xfrm>
                  <a:off x="354847" y="3151458"/>
                  <a:ext cx="1164101" cy="246221"/>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a:ea typeface="+mn-ea"/>
                      <a:cs typeface="+mn-cs"/>
                    </a:rPr>
                    <a:t>Vortex </a:t>
                  </a:r>
                  <a:r>
                    <a:rPr kumimoji="0" lang="en-GB" sz="1000" b="1" i="0" u="none" strike="noStrike" kern="1200" cap="none" spc="0" normalizeH="0" baseline="0" noProof="0" dirty="0" err="1">
                      <a:ln>
                        <a:noFill/>
                      </a:ln>
                      <a:solidFill>
                        <a:prstClr val="black"/>
                      </a:solidFill>
                      <a:effectLst/>
                      <a:uLnTx/>
                      <a:uFillTx/>
                      <a:latin typeface="Arial"/>
                      <a:ea typeface="+mn-ea"/>
                      <a:cs typeface="+mn-cs"/>
                    </a:rPr>
                    <a:t>primær</a:t>
                  </a:r>
                  <a:r>
                    <a:rPr kumimoji="0" lang="en-GB" sz="1000" b="1" i="0" u="none" strike="noStrike" kern="1200" cap="none" spc="0" normalizeH="0" baseline="0" noProof="0" dirty="0">
                      <a:ln>
                        <a:noFill/>
                      </a:ln>
                      <a:solidFill>
                        <a:prstClr val="black"/>
                      </a:solidFill>
                      <a:effectLst/>
                      <a:uLnTx/>
                      <a:uFillTx/>
                      <a:latin typeface="Arial"/>
                      <a:ea typeface="+mn-ea"/>
                      <a:cs typeface="+mn-cs"/>
                    </a:rPr>
                    <a:t> 1</a:t>
                  </a:r>
                  <a:endParaRPr kumimoji="0" lang="nb-NO" sz="1000" b="1"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36" name="Group 35">
                <a:extLst>
                  <a:ext uri="{FF2B5EF4-FFF2-40B4-BE49-F238E27FC236}">
                    <a16:creationId xmlns:a16="http://schemas.microsoft.com/office/drawing/2014/main" id="{714C60E8-2D09-E5C4-3378-1C7A2E19968C}"/>
                  </a:ext>
                </a:extLst>
              </p:cNvPr>
              <p:cNvGrpSpPr/>
              <p:nvPr/>
            </p:nvGrpSpPr>
            <p:grpSpPr>
              <a:xfrm>
                <a:off x="5041366" y="4954990"/>
                <a:ext cx="1278002" cy="545525"/>
                <a:chOff x="354847" y="3151458"/>
                <a:chExt cx="1278002" cy="545525"/>
              </a:xfrm>
            </p:grpSpPr>
            <p:sp>
              <p:nvSpPr>
                <p:cNvPr id="37" name="Rectangle: Rounded Corners 36">
                  <a:extLst>
                    <a:ext uri="{FF2B5EF4-FFF2-40B4-BE49-F238E27FC236}">
                      <a16:creationId xmlns:a16="http://schemas.microsoft.com/office/drawing/2014/main" id="{EB15679D-B959-703B-FAC9-7FF4545C760E}"/>
                    </a:ext>
                  </a:extLst>
                </p:cNvPr>
                <p:cNvSpPr/>
                <p:nvPr/>
              </p:nvSpPr>
              <p:spPr>
                <a:xfrm>
                  <a:off x="360044" y="3154325"/>
                  <a:ext cx="1272805" cy="54265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white"/>
                    </a:solidFill>
                    <a:effectLst/>
                    <a:uLnTx/>
                    <a:uFillTx/>
                    <a:latin typeface="Arial"/>
                    <a:ea typeface="+mn-ea"/>
                    <a:cs typeface="+mn-cs"/>
                  </a:endParaRPr>
                </a:p>
              </p:txBody>
            </p:sp>
            <p:pic>
              <p:nvPicPr>
                <p:cNvPr id="38" name="Picture 2">
                  <a:extLst>
                    <a:ext uri="{FF2B5EF4-FFF2-40B4-BE49-F238E27FC236}">
                      <a16:creationId xmlns:a16="http://schemas.microsoft.com/office/drawing/2014/main" id="{735E6A4D-6A8B-7C75-D3BC-59E7483E36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039" y="3425654"/>
                  <a:ext cx="885342" cy="211825"/>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64FF1833-F3E6-7CC5-FD0E-E30C32B8FAAA}"/>
                    </a:ext>
                  </a:extLst>
                </p:cNvPr>
                <p:cNvSpPr txBox="1"/>
                <p:nvPr/>
              </p:nvSpPr>
              <p:spPr>
                <a:xfrm>
                  <a:off x="354847" y="3151458"/>
                  <a:ext cx="1120820" cy="246221"/>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a:ea typeface="+mn-ea"/>
                      <a:cs typeface="+mn-cs"/>
                    </a:rPr>
                    <a:t>Vortex failover*</a:t>
                  </a:r>
                  <a:endParaRPr kumimoji="0" lang="nb-NO" sz="1000" b="1"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46" name="Group 45">
                <a:extLst>
                  <a:ext uri="{FF2B5EF4-FFF2-40B4-BE49-F238E27FC236}">
                    <a16:creationId xmlns:a16="http://schemas.microsoft.com/office/drawing/2014/main" id="{0FF74BE3-8325-C410-87D7-CAA026BBBA56}"/>
                  </a:ext>
                </a:extLst>
              </p:cNvPr>
              <p:cNvGrpSpPr/>
              <p:nvPr/>
            </p:nvGrpSpPr>
            <p:grpSpPr>
              <a:xfrm>
                <a:off x="6549858" y="1527117"/>
                <a:ext cx="1323247" cy="677216"/>
                <a:chOff x="483586" y="3294442"/>
                <a:chExt cx="1323247" cy="677216"/>
              </a:xfrm>
            </p:grpSpPr>
            <p:sp>
              <p:nvSpPr>
                <p:cNvPr id="43" name="Rectangle: Rounded Corners 42">
                  <a:extLst>
                    <a:ext uri="{FF2B5EF4-FFF2-40B4-BE49-F238E27FC236}">
                      <a16:creationId xmlns:a16="http://schemas.microsoft.com/office/drawing/2014/main" id="{690D3259-E50E-20C9-4F79-039F44A19573}"/>
                    </a:ext>
                  </a:extLst>
                </p:cNvPr>
                <p:cNvSpPr/>
                <p:nvPr/>
              </p:nvSpPr>
              <p:spPr>
                <a:xfrm>
                  <a:off x="534028" y="3294442"/>
                  <a:ext cx="1272805" cy="677216"/>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white"/>
                    </a:solidFill>
                    <a:effectLst/>
                    <a:uLnTx/>
                    <a:uFillTx/>
                    <a:latin typeface="Arial"/>
                    <a:ea typeface="+mn-ea"/>
                    <a:cs typeface="+mn-cs"/>
                  </a:endParaRPr>
                </a:p>
              </p:txBody>
            </p:sp>
            <p:sp>
              <p:nvSpPr>
                <p:cNvPr id="44" name="TextBox 43">
                  <a:extLst>
                    <a:ext uri="{FF2B5EF4-FFF2-40B4-BE49-F238E27FC236}">
                      <a16:creationId xmlns:a16="http://schemas.microsoft.com/office/drawing/2014/main" id="{4B5795CD-BE30-E63B-8257-25228ADBA24D}"/>
                    </a:ext>
                  </a:extLst>
                </p:cNvPr>
                <p:cNvSpPr txBox="1"/>
                <p:nvPr/>
              </p:nvSpPr>
              <p:spPr>
                <a:xfrm>
                  <a:off x="483586" y="3294442"/>
                  <a:ext cx="1321196" cy="400110"/>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err="1">
                      <a:ln>
                        <a:noFill/>
                      </a:ln>
                      <a:solidFill>
                        <a:prstClr val="black"/>
                      </a:solidFill>
                      <a:effectLst/>
                      <a:uLnTx/>
                      <a:uFillTx/>
                      <a:latin typeface="Arial"/>
                      <a:ea typeface="+mn-ea"/>
                      <a:cs typeface="+mn-cs"/>
                    </a:rPr>
                    <a:t>Caching</a:t>
                  </a:r>
                  <a:r>
                    <a:rPr kumimoji="0" lang="nb-NO" sz="1000" b="1" i="0" u="none" strike="noStrike" kern="1200" cap="none" spc="0" normalizeH="0" baseline="0" noProof="0" dirty="0">
                      <a:ln>
                        <a:noFill/>
                      </a:ln>
                      <a:solidFill>
                        <a:prstClr val="black"/>
                      </a:solidFill>
                      <a:effectLst/>
                      <a:uLnTx/>
                      <a:uFillTx/>
                      <a:latin typeface="Arial"/>
                      <a:ea typeface="+mn-ea"/>
                      <a:cs typeface="+mn-cs"/>
                    </a:rPr>
                    <a:t> / kø /</a:t>
                  </a:r>
                </a:p>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prstClr val="black"/>
                      </a:solidFill>
                      <a:effectLst/>
                      <a:uLnTx/>
                      <a:uFillTx/>
                      <a:latin typeface="Arial"/>
                      <a:ea typeface="+mn-ea"/>
                      <a:cs typeface="+mn-cs"/>
                    </a:rPr>
                    <a:t>sesjonshåndtering</a:t>
                  </a:r>
                </a:p>
              </p:txBody>
            </p:sp>
            <p:pic>
              <p:nvPicPr>
                <p:cNvPr id="1032" name="Picture 8">
                  <a:extLst>
                    <a:ext uri="{FF2B5EF4-FFF2-40B4-BE49-F238E27FC236}">
                      <a16:creationId xmlns:a16="http://schemas.microsoft.com/office/drawing/2014/main" id="{E2CC2C87-8817-8EF5-9DFC-3B5E8A0844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3736" y="3722641"/>
                  <a:ext cx="584252" cy="199467"/>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61" name="Group 60">
              <a:extLst>
                <a:ext uri="{FF2B5EF4-FFF2-40B4-BE49-F238E27FC236}">
                  <a16:creationId xmlns:a16="http://schemas.microsoft.com/office/drawing/2014/main" id="{EAFE670B-4558-6A0A-0A16-B788DCBD775A}"/>
                </a:ext>
              </a:extLst>
            </p:cNvPr>
            <p:cNvGrpSpPr/>
            <p:nvPr/>
          </p:nvGrpSpPr>
          <p:grpSpPr>
            <a:xfrm>
              <a:off x="8398784" y="1739888"/>
              <a:ext cx="1784178" cy="3876046"/>
              <a:chOff x="8283747" y="1353140"/>
              <a:chExt cx="1784178" cy="3876046"/>
            </a:xfrm>
          </p:grpSpPr>
          <p:grpSp>
            <p:nvGrpSpPr>
              <p:cNvPr id="60" name="Group 59">
                <a:extLst>
                  <a:ext uri="{FF2B5EF4-FFF2-40B4-BE49-F238E27FC236}">
                    <a16:creationId xmlns:a16="http://schemas.microsoft.com/office/drawing/2014/main" id="{140AF306-3744-5EBE-6538-881D42D5DF51}"/>
                  </a:ext>
                </a:extLst>
              </p:cNvPr>
              <p:cNvGrpSpPr/>
              <p:nvPr/>
            </p:nvGrpSpPr>
            <p:grpSpPr>
              <a:xfrm>
                <a:off x="8283747" y="1353140"/>
                <a:ext cx="1784178" cy="3876046"/>
                <a:chOff x="8283747" y="1353140"/>
                <a:chExt cx="1784178" cy="3876046"/>
              </a:xfrm>
            </p:grpSpPr>
            <p:sp>
              <p:nvSpPr>
                <p:cNvPr id="5" name="Rectangle 4">
                  <a:extLst>
                    <a:ext uri="{FF2B5EF4-FFF2-40B4-BE49-F238E27FC236}">
                      <a16:creationId xmlns:a16="http://schemas.microsoft.com/office/drawing/2014/main" id="{82F66043-52BD-7561-0055-2CC0F55D6FEC}"/>
                    </a:ext>
                  </a:extLst>
                </p:cNvPr>
                <p:cNvSpPr/>
                <p:nvPr/>
              </p:nvSpPr>
              <p:spPr>
                <a:xfrm>
                  <a:off x="8283747" y="1357485"/>
                  <a:ext cx="1784178" cy="3871701"/>
                </a:xfrm>
                <a:prstGeom prst="rect">
                  <a:avLst/>
                </a:prstGeom>
                <a:solidFill>
                  <a:schemeClr val="accent3">
                    <a:lumMod val="20000"/>
                    <a:lumOff val="80000"/>
                    <a:alpha val="5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58" name="Rectangle 57">
                  <a:extLst>
                    <a:ext uri="{FF2B5EF4-FFF2-40B4-BE49-F238E27FC236}">
                      <a16:creationId xmlns:a16="http://schemas.microsoft.com/office/drawing/2014/main" id="{09746015-9165-4A9C-3CAF-1473014DA536}"/>
                    </a:ext>
                  </a:extLst>
                </p:cNvPr>
                <p:cNvSpPr/>
                <p:nvPr/>
              </p:nvSpPr>
              <p:spPr>
                <a:xfrm>
                  <a:off x="8325862" y="1353140"/>
                  <a:ext cx="1447884" cy="424423"/>
                </a:xfrm>
                <a:prstGeom prst="rect">
                  <a:avLst/>
                </a:prstGeom>
                <a:no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rPr>
                    <a:t>Data</a:t>
                  </a:r>
                  <a:endParaRPr kumimoji="0" lang="nb-NO"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endParaRPr>
                </a:p>
              </p:txBody>
            </p:sp>
          </p:grpSp>
          <p:grpSp>
            <p:nvGrpSpPr>
              <p:cNvPr id="50" name="Group 49">
                <a:extLst>
                  <a:ext uri="{FF2B5EF4-FFF2-40B4-BE49-F238E27FC236}">
                    <a16:creationId xmlns:a16="http://schemas.microsoft.com/office/drawing/2014/main" id="{E8B6E508-3ACF-7880-B03B-5C6DDCA89F5E}"/>
                  </a:ext>
                </a:extLst>
              </p:cNvPr>
              <p:cNvGrpSpPr/>
              <p:nvPr/>
            </p:nvGrpSpPr>
            <p:grpSpPr>
              <a:xfrm>
                <a:off x="8521654" y="2105167"/>
                <a:ext cx="1278002" cy="542658"/>
                <a:chOff x="440814" y="3742508"/>
                <a:chExt cx="1278002" cy="542658"/>
              </a:xfrm>
            </p:grpSpPr>
            <p:sp>
              <p:nvSpPr>
                <p:cNvPr id="47" name="Rectangle: Rounded Corners 46">
                  <a:extLst>
                    <a:ext uri="{FF2B5EF4-FFF2-40B4-BE49-F238E27FC236}">
                      <a16:creationId xmlns:a16="http://schemas.microsoft.com/office/drawing/2014/main" id="{AAA8DB36-4E94-D5AF-367C-C2CD9CE60906}"/>
                    </a:ext>
                  </a:extLst>
                </p:cNvPr>
                <p:cNvSpPr/>
                <p:nvPr/>
              </p:nvSpPr>
              <p:spPr>
                <a:xfrm>
                  <a:off x="446011" y="3742508"/>
                  <a:ext cx="1272805" cy="54265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white"/>
                    </a:solidFill>
                    <a:effectLst/>
                    <a:uLnTx/>
                    <a:uFillTx/>
                    <a:latin typeface="Arial"/>
                    <a:ea typeface="+mn-ea"/>
                    <a:cs typeface="+mn-cs"/>
                  </a:endParaRPr>
                </a:p>
              </p:txBody>
            </p:sp>
            <p:sp>
              <p:nvSpPr>
                <p:cNvPr id="49" name="TextBox 48">
                  <a:extLst>
                    <a:ext uri="{FF2B5EF4-FFF2-40B4-BE49-F238E27FC236}">
                      <a16:creationId xmlns:a16="http://schemas.microsoft.com/office/drawing/2014/main" id="{292B3FFC-463B-8D33-5235-464E58A6D9B8}"/>
                    </a:ext>
                  </a:extLst>
                </p:cNvPr>
                <p:cNvSpPr txBox="1"/>
                <p:nvPr/>
              </p:nvSpPr>
              <p:spPr>
                <a:xfrm>
                  <a:off x="440814" y="3776459"/>
                  <a:ext cx="1191352" cy="246221"/>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a:ea typeface="+mn-ea"/>
                      <a:cs typeface="+mn-cs"/>
                    </a:rPr>
                    <a:t>Database “RAC”</a:t>
                  </a:r>
                  <a:endParaRPr kumimoji="0" lang="nb-NO" sz="1000" b="1" i="0" u="none" strike="noStrike" kern="1200" cap="none" spc="0" normalizeH="0" baseline="0" noProof="0" dirty="0">
                    <a:ln>
                      <a:noFill/>
                    </a:ln>
                    <a:solidFill>
                      <a:prstClr val="black"/>
                    </a:solidFill>
                    <a:effectLst/>
                    <a:uLnTx/>
                    <a:uFillTx/>
                    <a:latin typeface="Arial"/>
                    <a:ea typeface="+mn-ea"/>
                    <a:cs typeface="+mn-cs"/>
                  </a:endParaRPr>
                </a:p>
              </p:txBody>
            </p:sp>
            <p:pic>
              <p:nvPicPr>
                <p:cNvPr id="1036" name="Picture 12">
                  <a:extLst>
                    <a:ext uri="{FF2B5EF4-FFF2-40B4-BE49-F238E27FC236}">
                      <a16:creationId xmlns:a16="http://schemas.microsoft.com/office/drawing/2014/main" id="{CFD474F6-E5C9-90A0-B087-51A34558B6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350" y="4084990"/>
                  <a:ext cx="1002301" cy="1299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3" name="Group 52">
                <a:extLst>
                  <a:ext uri="{FF2B5EF4-FFF2-40B4-BE49-F238E27FC236}">
                    <a16:creationId xmlns:a16="http://schemas.microsoft.com/office/drawing/2014/main" id="{2F42D015-44F1-28BF-EB54-A20CA092C3CB}"/>
                  </a:ext>
                </a:extLst>
              </p:cNvPr>
              <p:cNvGrpSpPr/>
              <p:nvPr/>
            </p:nvGrpSpPr>
            <p:grpSpPr>
              <a:xfrm>
                <a:off x="8524252" y="3063991"/>
                <a:ext cx="1278002" cy="542658"/>
                <a:chOff x="354847" y="3627250"/>
                <a:chExt cx="1278002" cy="542658"/>
              </a:xfrm>
            </p:grpSpPr>
            <p:sp>
              <p:nvSpPr>
                <p:cNvPr id="51" name="Rectangle: Rounded Corners 50">
                  <a:extLst>
                    <a:ext uri="{FF2B5EF4-FFF2-40B4-BE49-F238E27FC236}">
                      <a16:creationId xmlns:a16="http://schemas.microsoft.com/office/drawing/2014/main" id="{E63392FA-692E-92BD-A8F3-9EFD200495FA}"/>
                    </a:ext>
                  </a:extLst>
                </p:cNvPr>
                <p:cNvSpPr/>
                <p:nvPr/>
              </p:nvSpPr>
              <p:spPr>
                <a:xfrm>
                  <a:off x="360044" y="3627250"/>
                  <a:ext cx="1272805" cy="54265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white"/>
                    </a:solidFill>
                    <a:effectLst/>
                    <a:uLnTx/>
                    <a:uFillTx/>
                    <a:latin typeface="Arial"/>
                    <a:ea typeface="+mn-ea"/>
                    <a:cs typeface="+mn-cs"/>
                  </a:endParaRPr>
                </a:p>
              </p:txBody>
            </p:sp>
            <p:pic>
              <p:nvPicPr>
                <p:cNvPr id="1038" name="Picture 14">
                  <a:extLst>
                    <a:ext uri="{FF2B5EF4-FFF2-40B4-BE49-F238E27FC236}">
                      <a16:creationId xmlns:a16="http://schemas.microsoft.com/office/drawing/2014/main" id="{AB3CA71A-3024-32D5-2A74-C3448C264C6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95256" y="3686288"/>
                  <a:ext cx="472286" cy="472286"/>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6391F932-D3B5-756E-3389-3DF062BABBD5}"/>
                    </a:ext>
                  </a:extLst>
                </p:cNvPr>
                <p:cNvSpPr txBox="1"/>
                <p:nvPr/>
              </p:nvSpPr>
              <p:spPr>
                <a:xfrm>
                  <a:off x="354847" y="3661521"/>
                  <a:ext cx="772969" cy="246221"/>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err="1">
                      <a:ln>
                        <a:noFill/>
                      </a:ln>
                      <a:solidFill>
                        <a:prstClr val="black"/>
                      </a:solidFill>
                      <a:effectLst/>
                      <a:uLnTx/>
                      <a:uFillTx/>
                      <a:latin typeface="Arial"/>
                      <a:ea typeface="+mn-ea"/>
                      <a:cs typeface="+mn-cs"/>
                    </a:rPr>
                    <a:t>Filsystem</a:t>
                  </a:r>
                  <a:endParaRPr kumimoji="0" lang="nb-NO" sz="1000" b="1"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54" name="Group 53">
                <a:extLst>
                  <a:ext uri="{FF2B5EF4-FFF2-40B4-BE49-F238E27FC236}">
                    <a16:creationId xmlns:a16="http://schemas.microsoft.com/office/drawing/2014/main" id="{EAF81E60-23D5-C902-364E-3D996E0618C8}"/>
                  </a:ext>
                </a:extLst>
              </p:cNvPr>
              <p:cNvGrpSpPr/>
              <p:nvPr/>
            </p:nvGrpSpPr>
            <p:grpSpPr>
              <a:xfrm>
                <a:off x="8521654" y="4030853"/>
                <a:ext cx="1278002" cy="542658"/>
                <a:chOff x="440814" y="3742508"/>
                <a:chExt cx="1278002" cy="542658"/>
              </a:xfrm>
            </p:grpSpPr>
            <p:sp>
              <p:nvSpPr>
                <p:cNvPr id="55" name="Rectangle: Rounded Corners 54">
                  <a:extLst>
                    <a:ext uri="{FF2B5EF4-FFF2-40B4-BE49-F238E27FC236}">
                      <a16:creationId xmlns:a16="http://schemas.microsoft.com/office/drawing/2014/main" id="{59406F7B-0FE7-9ADB-DD23-0FE0237372D3}"/>
                    </a:ext>
                  </a:extLst>
                </p:cNvPr>
                <p:cNvSpPr/>
                <p:nvPr/>
              </p:nvSpPr>
              <p:spPr>
                <a:xfrm>
                  <a:off x="446011" y="3742508"/>
                  <a:ext cx="1272805" cy="54265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56" name="TextBox 55">
                  <a:extLst>
                    <a:ext uri="{FF2B5EF4-FFF2-40B4-BE49-F238E27FC236}">
                      <a16:creationId xmlns:a16="http://schemas.microsoft.com/office/drawing/2014/main" id="{2688D3A8-3E00-AFDC-1A36-3ADD0B7BF72B}"/>
                    </a:ext>
                  </a:extLst>
                </p:cNvPr>
                <p:cNvSpPr txBox="1"/>
                <p:nvPr/>
              </p:nvSpPr>
              <p:spPr>
                <a:xfrm>
                  <a:off x="440814" y="3776459"/>
                  <a:ext cx="1277914"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prstClr val="black"/>
                      </a:solidFill>
                      <a:effectLst/>
                      <a:uLnTx/>
                      <a:uFillTx/>
                      <a:latin typeface="Arial"/>
                      <a:ea typeface="+mn-ea"/>
                      <a:cs typeface="+mn-cs"/>
                    </a:rPr>
                    <a:t>Database - standalone</a:t>
                  </a:r>
                  <a:endParaRPr kumimoji="0" lang="nb-NO" sz="800" b="1" i="0" u="none" strike="noStrike" kern="1200" cap="none" spc="0" normalizeH="0" baseline="0" noProof="0" dirty="0">
                    <a:ln>
                      <a:noFill/>
                    </a:ln>
                    <a:solidFill>
                      <a:prstClr val="black"/>
                    </a:solidFill>
                    <a:effectLst/>
                    <a:uLnTx/>
                    <a:uFillTx/>
                    <a:latin typeface="Arial"/>
                    <a:ea typeface="+mn-ea"/>
                    <a:cs typeface="+mn-cs"/>
                  </a:endParaRPr>
                </a:p>
              </p:txBody>
            </p:sp>
            <p:pic>
              <p:nvPicPr>
                <p:cNvPr id="57" name="Picture 12">
                  <a:extLst>
                    <a:ext uri="{FF2B5EF4-FFF2-40B4-BE49-F238E27FC236}">
                      <a16:creationId xmlns:a16="http://schemas.microsoft.com/office/drawing/2014/main" id="{22DF66F9-8D63-1FA9-3EE3-7A179494D3D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350" y="4084990"/>
                  <a:ext cx="1002301" cy="129986"/>
                </a:xfrm>
                <a:prstGeom prst="rect">
                  <a:avLst/>
                </a:prstGeom>
                <a:noFill/>
                <a:extLst>
                  <a:ext uri="{909E8E84-426E-40DD-AFC4-6F175D3DCCD1}">
                    <a14:hiddenFill xmlns:a14="http://schemas.microsoft.com/office/drawing/2010/main">
                      <a:solidFill>
                        <a:srgbClr val="FFFFFF"/>
                      </a:solidFill>
                    </a14:hiddenFill>
                  </a:ext>
                </a:extLst>
              </p:spPr>
            </p:pic>
          </p:grpSp>
        </p:grpSp>
        <p:cxnSp>
          <p:nvCxnSpPr>
            <p:cNvPr id="1029" name="Straight Arrow Connector 1028">
              <a:extLst>
                <a:ext uri="{FF2B5EF4-FFF2-40B4-BE49-F238E27FC236}">
                  <a16:creationId xmlns:a16="http://schemas.microsoft.com/office/drawing/2014/main" id="{B5DBD45E-522F-15E1-DDE0-E401E4F98F36}"/>
                </a:ext>
              </a:extLst>
            </p:cNvPr>
            <p:cNvCxnSpPr>
              <a:cxnSpLocks/>
              <a:stCxn id="1082" idx="1"/>
              <a:endCxn id="15" idx="1"/>
            </p:cNvCxnSpPr>
            <p:nvPr/>
          </p:nvCxnSpPr>
          <p:spPr>
            <a:xfrm>
              <a:off x="1679289" y="3137128"/>
              <a:ext cx="835927" cy="5905"/>
            </a:xfrm>
            <a:prstGeom prst="straightConnector1">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37" name="Straight Arrow Connector 1036">
              <a:extLst>
                <a:ext uri="{FF2B5EF4-FFF2-40B4-BE49-F238E27FC236}">
                  <a16:creationId xmlns:a16="http://schemas.microsoft.com/office/drawing/2014/main" id="{9414D4A2-6555-2371-9C69-F78CDB499248}"/>
                </a:ext>
              </a:extLst>
            </p:cNvPr>
            <p:cNvCxnSpPr>
              <a:cxnSpLocks/>
              <a:stCxn id="17" idx="0"/>
              <a:endCxn id="15" idx="2"/>
            </p:cNvCxnSpPr>
            <p:nvPr/>
          </p:nvCxnSpPr>
          <p:spPr>
            <a:xfrm flipV="1">
              <a:off x="3151619" y="3414362"/>
              <a:ext cx="0" cy="407204"/>
            </a:xfrm>
            <a:prstGeom prst="straightConnector1">
              <a:avLst/>
            </a:prstGeom>
            <a:ln w="12700">
              <a:solidFill>
                <a:schemeClr val="tx1"/>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41" name="Straight Arrow Connector 1040">
              <a:extLst>
                <a:ext uri="{FF2B5EF4-FFF2-40B4-BE49-F238E27FC236}">
                  <a16:creationId xmlns:a16="http://schemas.microsoft.com/office/drawing/2014/main" id="{B457F8E0-AFC6-AE66-7578-2C974F879B95}"/>
                </a:ext>
              </a:extLst>
            </p:cNvPr>
            <p:cNvCxnSpPr>
              <a:cxnSpLocks/>
              <a:stCxn id="33" idx="1"/>
              <a:endCxn id="15" idx="3"/>
            </p:cNvCxnSpPr>
            <p:nvPr/>
          </p:nvCxnSpPr>
          <p:spPr>
            <a:xfrm flipH="1">
              <a:off x="3788021" y="2998155"/>
              <a:ext cx="1238344" cy="144878"/>
            </a:xfrm>
            <a:prstGeom prst="straightConnector1">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44" name="Straight Arrow Connector 1043">
              <a:extLst>
                <a:ext uri="{FF2B5EF4-FFF2-40B4-BE49-F238E27FC236}">
                  <a16:creationId xmlns:a16="http://schemas.microsoft.com/office/drawing/2014/main" id="{B21B3DD7-7C3A-4E42-415D-FBC241595107}"/>
                </a:ext>
              </a:extLst>
            </p:cNvPr>
            <p:cNvCxnSpPr>
              <a:cxnSpLocks/>
              <a:stCxn id="23" idx="1"/>
              <a:endCxn id="15" idx="3"/>
            </p:cNvCxnSpPr>
            <p:nvPr/>
          </p:nvCxnSpPr>
          <p:spPr>
            <a:xfrm flipH="1" flipV="1">
              <a:off x="3788021" y="3143033"/>
              <a:ext cx="1258542" cy="809074"/>
            </a:xfrm>
            <a:prstGeom prst="straightConnector1">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47" name="Straight Arrow Connector 1046">
              <a:extLst>
                <a:ext uri="{FF2B5EF4-FFF2-40B4-BE49-F238E27FC236}">
                  <a16:creationId xmlns:a16="http://schemas.microsoft.com/office/drawing/2014/main" id="{D765CCD0-5008-4896-911A-F5163BC96AD9}"/>
                </a:ext>
              </a:extLst>
            </p:cNvPr>
            <p:cNvCxnSpPr>
              <a:cxnSpLocks/>
              <a:stCxn id="37" idx="1"/>
              <a:endCxn id="15" idx="3"/>
            </p:cNvCxnSpPr>
            <p:nvPr/>
          </p:nvCxnSpPr>
          <p:spPr>
            <a:xfrm flipH="1" flipV="1">
              <a:off x="3788021" y="3143033"/>
              <a:ext cx="1258542" cy="2086153"/>
            </a:xfrm>
            <a:prstGeom prst="straightConnector1">
              <a:avLst/>
            </a:prstGeom>
            <a:ln w="12700">
              <a:solidFill>
                <a:schemeClr val="tx1"/>
              </a:solidFill>
              <a:prstDash val="sysDash"/>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50" name="Straight Arrow Connector 1049">
              <a:extLst>
                <a:ext uri="{FF2B5EF4-FFF2-40B4-BE49-F238E27FC236}">
                  <a16:creationId xmlns:a16="http://schemas.microsoft.com/office/drawing/2014/main" id="{89D05616-989C-0F44-C02B-AD864B8A23A2}"/>
                </a:ext>
              </a:extLst>
            </p:cNvPr>
            <p:cNvCxnSpPr>
              <a:cxnSpLocks/>
              <a:stCxn id="55" idx="1"/>
              <a:endCxn id="37" idx="3"/>
            </p:cNvCxnSpPr>
            <p:nvPr/>
          </p:nvCxnSpPr>
          <p:spPr>
            <a:xfrm flipH="1">
              <a:off x="6319368" y="4688930"/>
              <a:ext cx="2322520" cy="540256"/>
            </a:xfrm>
            <a:prstGeom prst="straightConnector1">
              <a:avLst/>
            </a:prstGeom>
            <a:ln w="12700">
              <a:solidFill>
                <a:schemeClr val="tx1"/>
              </a:solidFill>
              <a:prstDash val="sysDash"/>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54" name="Connector: Elbow 1053">
              <a:extLst>
                <a:ext uri="{FF2B5EF4-FFF2-40B4-BE49-F238E27FC236}">
                  <a16:creationId xmlns:a16="http://schemas.microsoft.com/office/drawing/2014/main" id="{36E2942B-F0CA-3107-CA2E-A41FA6F92BD9}"/>
                </a:ext>
              </a:extLst>
            </p:cNvPr>
            <p:cNvCxnSpPr>
              <a:endCxn id="51" idx="1"/>
            </p:cNvCxnSpPr>
            <p:nvPr/>
          </p:nvCxnSpPr>
          <p:spPr>
            <a:xfrm>
              <a:off x="6319368" y="2998155"/>
              <a:ext cx="2325118" cy="723913"/>
            </a:xfrm>
            <a:prstGeom prst="bentConnector3">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55" name="Connector: Elbow 1054">
              <a:extLst>
                <a:ext uri="{FF2B5EF4-FFF2-40B4-BE49-F238E27FC236}">
                  <a16:creationId xmlns:a16="http://schemas.microsoft.com/office/drawing/2014/main" id="{CF287210-9569-A06A-C120-56F4EBC5198C}"/>
                </a:ext>
              </a:extLst>
            </p:cNvPr>
            <p:cNvCxnSpPr>
              <a:cxnSpLocks/>
              <a:stCxn id="23" idx="3"/>
              <a:endCxn id="51" idx="1"/>
            </p:cNvCxnSpPr>
            <p:nvPr/>
          </p:nvCxnSpPr>
          <p:spPr>
            <a:xfrm flipV="1">
              <a:off x="6319368" y="3722068"/>
              <a:ext cx="2325118" cy="230039"/>
            </a:xfrm>
            <a:prstGeom prst="bentConnector3">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66" name="Connector: Elbow 1065">
              <a:extLst>
                <a:ext uri="{FF2B5EF4-FFF2-40B4-BE49-F238E27FC236}">
                  <a16:creationId xmlns:a16="http://schemas.microsoft.com/office/drawing/2014/main" id="{E79D6FD2-AF94-C6D4-4189-D456C6AC4C9F}"/>
                </a:ext>
              </a:extLst>
            </p:cNvPr>
            <p:cNvCxnSpPr>
              <a:cxnSpLocks/>
              <a:stCxn id="23" idx="3"/>
              <a:endCxn id="47" idx="1"/>
            </p:cNvCxnSpPr>
            <p:nvPr/>
          </p:nvCxnSpPr>
          <p:spPr>
            <a:xfrm flipV="1">
              <a:off x="6319368" y="2763244"/>
              <a:ext cx="2322520" cy="1188863"/>
            </a:xfrm>
            <a:prstGeom prst="bentConnector3">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69" name="Connector: Elbow 1068">
              <a:extLst>
                <a:ext uri="{FF2B5EF4-FFF2-40B4-BE49-F238E27FC236}">
                  <a16:creationId xmlns:a16="http://schemas.microsoft.com/office/drawing/2014/main" id="{38625BF0-C087-8FED-CF37-67ADEF6D4008}"/>
                </a:ext>
              </a:extLst>
            </p:cNvPr>
            <p:cNvCxnSpPr>
              <a:cxnSpLocks/>
              <a:endCxn id="47" idx="1"/>
            </p:cNvCxnSpPr>
            <p:nvPr/>
          </p:nvCxnSpPr>
          <p:spPr>
            <a:xfrm flipV="1">
              <a:off x="6319368" y="2763244"/>
              <a:ext cx="2322520" cy="234911"/>
            </a:xfrm>
            <a:prstGeom prst="bentConnector3">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73" name="Straight Arrow Connector 1072">
              <a:extLst>
                <a:ext uri="{FF2B5EF4-FFF2-40B4-BE49-F238E27FC236}">
                  <a16:creationId xmlns:a16="http://schemas.microsoft.com/office/drawing/2014/main" id="{0658AAFF-FDCD-A683-4D77-5B0192F28E64}"/>
                </a:ext>
              </a:extLst>
            </p:cNvPr>
            <p:cNvCxnSpPr>
              <a:cxnSpLocks/>
              <a:stCxn id="43" idx="2"/>
            </p:cNvCxnSpPr>
            <p:nvPr/>
          </p:nvCxnSpPr>
          <p:spPr>
            <a:xfrm>
              <a:off x="7236703" y="2204333"/>
              <a:ext cx="0" cy="793822"/>
            </a:xfrm>
            <a:prstGeom prst="straightConnector1">
              <a:avLst/>
            </a:prstGeom>
            <a:ln w="127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pic>
          <p:nvPicPr>
            <p:cNvPr id="1082" name="Picture 18">
              <a:extLst>
                <a:ext uri="{FF2B5EF4-FFF2-40B4-BE49-F238E27FC236}">
                  <a16:creationId xmlns:a16="http://schemas.microsoft.com/office/drawing/2014/main" id="{DE9E4883-C07E-582C-1E17-B6D7C06737D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H="1">
              <a:off x="762388" y="2678677"/>
              <a:ext cx="916901" cy="916901"/>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C2667CD4-5A5A-36F1-3B04-C8243029B8D6}"/>
                </a:ext>
              </a:extLst>
            </p:cNvPr>
            <p:cNvCxnSpPr>
              <a:cxnSpLocks/>
              <a:endCxn id="17" idx="1"/>
            </p:cNvCxnSpPr>
            <p:nvPr/>
          </p:nvCxnSpPr>
          <p:spPr>
            <a:xfrm>
              <a:off x="1679289" y="3269484"/>
              <a:ext cx="835927" cy="823411"/>
            </a:xfrm>
            <a:prstGeom prst="straightConnector1">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259329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4B031DED-23A1-34BF-699B-AE576EE1E33C}"/>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777777"/>
                </a:solidFill>
                <a:effectLst/>
                <a:highlight>
                  <a:srgbClr val="FFFFFF"/>
                </a:highlight>
                <a:uLnTx/>
                <a:uFillTx/>
                <a:latin typeface="Inter"/>
                <a:ea typeface="+mn-ea"/>
                <a:cs typeface="+mn-cs"/>
              </a:rPr>
              <a:t>images: icon-icons.com</a:t>
            </a:r>
            <a:endParaRPr kumimoji="0" lang="nb-NO"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Plassholder for lysbildenummer 2">
            <a:extLst>
              <a:ext uri="{FF2B5EF4-FFF2-40B4-BE49-F238E27FC236}">
                <a16:creationId xmlns:a16="http://schemas.microsoft.com/office/drawing/2014/main" id="{BD214153-3172-A592-C8CA-0EFB89D72B9A}"/>
              </a:ext>
            </a:extLst>
          </p:cNvPr>
          <p:cNvSpPr>
            <a:spLocks noGrp="1"/>
          </p:cNvSpPr>
          <p:nvPr>
            <p:ph type="sldNum" sz="quarter" idx="12"/>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524B48"/>
                </a:solidFill>
                <a:effectLst/>
                <a:uLnTx/>
                <a:uFillTx/>
                <a:latin typeface="Arial"/>
                <a:ea typeface="+mn-ea"/>
                <a:cs typeface="+mn-cs"/>
              </a:rPr>
              <a:t>Side </a:t>
            </a:r>
            <a:fld id="{5251F420-7306-4E7C-A79E-F31A38F7D392}" type="slidenum">
              <a:rPr kumimoji="0" lang="en-US"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41</a:t>
            </a:fld>
            <a:endParaRPr kumimoji="0" lang="en-US" sz="750" b="0" i="0" u="none" strike="noStrike" kern="1200" cap="none" spc="0" normalizeH="0" baseline="0" noProof="0" dirty="0">
              <a:ln>
                <a:noFill/>
              </a:ln>
              <a:solidFill>
                <a:srgbClr val="524B48"/>
              </a:solidFill>
              <a:effectLst/>
              <a:uLnTx/>
              <a:uFillTx/>
              <a:latin typeface="Arial"/>
              <a:ea typeface="+mn-ea"/>
              <a:cs typeface="+mn-cs"/>
            </a:endParaRPr>
          </a:p>
        </p:txBody>
      </p:sp>
      <p:sp>
        <p:nvSpPr>
          <p:cNvPr id="4" name="Tittel 3">
            <a:extLst>
              <a:ext uri="{FF2B5EF4-FFF2-40B4-BE49-F238E27FC236}">
                <a16:creationId xmlns:a16="http://schemas.microsoft.com/office/drawing/2014/main" id="{78D543AC-DD82-21BD-588B-85899CF29DF4}"/>
              </a:ext>
            </a:extLst>
          </p:cNvPr>
          <p:cNvSpPr txBox="1">
            <a:spLocks/>
          </p:cNvSpPr>
          <p:nvPr/>
        </p:nvSpPr>
        <p:spPr>
          <a:xfrm>
            <a:off x="360044" y="360044"/>
            <a:ext cx="11471910" cy="1047111"/>
          </a:xfrm>
          <a:prstGeom prst="rect">
            <a:avLst/>
          </a:prstGeom>
        </p:spPr>
        <p:txBody>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pPr marL="0" marR="0" lvl="0" indent="0" algn="l" defTabSz="914446" rtl="0" eaLnBrk="1" fontAlgn="auto" latinLnBrk="0" hangingPunct="1">
              <a:lnSpc>
                <a:spcPct val="90000"/>
              </a:lnSpc>
              <a:spcBef>
                <a:spcPct val="0"/>
              </a:spcBef>
              <a:spcAft>
                <a:spcPts val="0"/>
              </a:spcAft>
              <a:buClrTx/>
              <a:buSzTx/>
              <a:buFontTx/>
              <a:buNone/>
              <a:tabLst/>
              <a:defRPr/>
            </a:pPr>
            <a:r>
              <a:rPr kumimoji="0" lang="nb-NO" sz="3500" b="0" i="0" u="none" strike="noStrike" kern="1200" cap="none" spc="0" normalizeH="0" baseline="0" noProof="0" dirty="0">
                <a:ln>
                  <a:noFill/>
                </a:ln>
                <a:solidFill>
                  <a:prstClr val="black"/>
                </a:solidFill>
                <a:effectLst/>
                <a:uLnTx/>
                <a:uFillTx/>
                <a:latin typeface="Arial"/>
                <a:ea typeface="+mj-ea"/>
                <a:cs typeface="+mj-cs"/>
              </a:rPr>
              <a:t>Applikasjonsarkitektur</a:t>
            </a:r>
            <a:br>
              <a:rPr kumimoji="0" lang="nb-NO" sz="3500" b="0" i="0" u="none" strike="noStrike" kern="1200" cap="none" spc="0" normalizeH="0" baseline="0" noProof="0" dirty="0">
                <a:ln>
                  <a:noFill/>
                </a:ln>
                <a:solidFill>
                  <a:prstClr val="black"/>
                </a:solidFill>
                <a:effectLst/>
                <a:uLnTx/>
                <a:uFillTx/>
                <a:latin typeface="Arial"/>
                <a:ea typeface="+mj-ea"/>
                <a:cs typeface="+mj-cs"/>
              </a:rPr>
            </a:br>
            <a:r>
              <a:rPr kumimoji="0" lang="nb-NO" sz="2000" b="1" i="1" u="none" strike="noStrike" kern="1200" cap="none" spc="0" normalizeH="0" baseline="0" noProof="0" dirty="0">
                <a:ln>
                  <a:noFill/>
                </a:ln>
                <a:solidFill>
                  <a:prstClr val="black"/>
                </a:solidFill>
                <a:effectLst/>
                <a:uLnTx/>
                <a:uFillTx/>
                <a:latin typeface="Arial"/>
                <a:ea typeface="+mj-ea"/>
                <a:cs typeface="+mj-cs"/>
                <a:sym typeface="Wingdings" panose="05000000000000000000" pitchFamily="2" charset="2"/>
              </a:rPr>
              <a:t> </a:t>
            </a:r>
            <a:r>
              <a:rPr kumimoji="0" lang="nb-NO" sz="2000" b="1" i="1" u="none" strike="noStrike" kern="1200" cap="none" spc="0" normalizeH="0" baseline="0" noProof="0" dirty="0">
                <a:ln>
                  <a:noFill/>
                </a:ln>
                <a:solidFill>
                  <a:prstClr val="black"/>
                </a:solidFill>
                <a:effectLst/>
                <a:uLnTx/>
                <a:uFillTx/>
                <a:latin typeface="Arial"/>
                <a:ea typeface="+mj-ea"/>
                <a:cs typeface="+mj-cs"/>
              </a:rPr>
              <a:t>Utviklervennlig</a:t>
            </a:r>
          </a:p>
        </p:txBody>
      </p:sp>
      <p:grpSp>
        <p:nvGrpSpPr>
          <p:cNvPr id="28" name="Group 27">
            <a:extLst>
              <a:ext uri="{FF2B5EF4-FFF2-40B4-BE49-F238E27FC236}">
                <a16:creationId xmlns:a16="http://schemas.microsoft.com/office/drawing/2014/main" id="{CA8FA1AC-CB9E-E9B4-3D80-A3B8A6ADB2BC}"/>
              </a:ext>
            </a:extLst>
          </p:cNvPr>
          <p:cNvGrpSpPr/>
          <p:nvPr/>
        </p:nvGrpSpPr>
        <p:grpSpPr>
          <a:xfrm>
            <a:off x="1388145" y="1645755"/>
            <a:ext cx="8947214" cy="3999393"/>
            <a:chOff x="1388145" y="1645755"/>
            <a:chExt cx="8947214" cy="3999393"/>
          </a:xfrm>
        </p:grpSpPr>
        <p:grpSp>
          <p:nvGrpSpPr>
            <p:cNvPr id="63" name="Group 62">
              <a:extLst>
                <a:ext uri="{FF2B5EF4-FFF2-40B4-BE49-F238E27FC236}">
                  <a16:creationId xmlns:a16="http://schemas.microsoft.com/office/drawing/2014/main" id="{113523D8-0541-2A63-F2E6-77842D28761D}"/>
                </a:ext>
              </a:extLst>
            </p:cNvPr>
            <p:cNvGrpSpPr/>
            <p:nvPr/>
          </p:nvGrpSpPr>
          <p:grpSpPr>
            <a:xfrm>
              <a:off x="1388145" y="1645755"/>
              <a:ext cx="8947214" cy="3999393"/>
              <a:chOff x="1388145" y="1645755"/>
              <a:chExt cx="8947214" cy="3999393"/>
            </a:xfrm>
          </p:grpSpPr>
          <p:grpSp>
            <p:nvGrpSpPr>
              <p:cNvPr id="49" name="Group 48">
                <a:extLst>
                  <a:ext uri="{FF2B5EF4-FFF2-40B4-BE49-F238E27FC236}">
                    <a16:creationId xmlns:a16="http://schemas.microsoft.com/office/drawing/2014/main" id="{FAA69CC9-5561-172E-F7D1-4215EF11FAB9}"/>
                  </a:ext>
                </a:extLst>
              </p:cNvPr>
              <p:cNvGrpSpPr/>
              <p:nvPr/>
            </p:nvGrpSpPr>
            <p:grpSpPr>
              <a:xfrm>
                <a:off x="1388145" y="1645755"/>
                <a:ext cx="8947214" cy="3999393"/>
                <a:chOff x="1141960" y="1370990"/>
                <a:chExt cx="8947214" cy="3999393"/>
              </a:xfrm>
            </p:grpSpPr>
            <p:pic>
              <p:nvPicPr>
                <p:cNvPr id="10" name="Picture 18">
                  <a:extLst>
                    <a:ext uri="{FF2B5EF4-FFF2-40B4-BE49-F238E27FC236}">
                      <a16:creationId xmlns:a16="http://schemas.microsoft.com/office/drawing/2014/main" id="{73C1BA59-3306-8DB7-D771-74EAD6D98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141960" y="2712906"/>
                  <a:ext cx="916901" cy="916901"/>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a:extLst>
                    <a:ext uri="{FF2B5EF4-FFF2-40B4-BE49-F238E27FC236}">
                      <a16:creationId xmlns:a16="http://schemas.microsoft.com/office/drawing/2014/main" id="{5D8B7C2B-A428-FDDC-E323-0C38BA7B2CB0}"/>
                    </a:ext>
                  </a:extLst>
                </p:cNvPr>
                <p:cNvGrpSpPr/>
                <p:nvPr/>
              </p:nvGrpSpPr>
              <p:grpSpPr>
                <a:xfrm>
                  <a:off x="2975760" y="1370990"/>
                  <a:ext cx="7113414" cy="3999393"/>
                  <a:chOff x="2499510" y="1370990"/>
                  <a:chExt cx="7113414" cy="3999393"/>
                </a:xfrm>
              </p:grpSpPr>
              <p:grpSp>
                <p:nvGrpSpPr>
                  <p:cNvPr id="5" name="Group 4">
                    <a:extLst>
                      <a:ext uri="{FF2B5EF4-FFF2-40B4-BE49-F238E27FC236}">
                        <a16:creationId xmlns:a16="http://schemas.microsoft.com/office/drawing/2014/main" id="{B35B744E-180C-3911-0A1E-2B059B6D296C}"/>
                      </a:ext>
                    </a:extLst>
                  </p:cNvPr>
                  <p:cNvGrpSpPr/>
                  <p:nvPr/>
                </p:nvGrpSpPr>
                <p:grpSpPr>
                  <a:xfrm>
                    <a:off x="2499510" y="1370990"/>
                    <a:ext cx="7113414" cy="3999393"/>
                    <a:chOff x="5809690" y="2303271"/>
                    <a:chExt cx="2591359" cy="2992020"/>
                  </a:xfrm>
                </p:grpSpPr>
                <p:sp>
                  <p:nvSpPr>
                    <p:cNvPr id="6" name="Rectangle 5">
                      <a:extLst>
                        <a:ext uri="{FF2B5EF4-FFF2-40B4-BE49-F238E27FC236}">
                          <a16:creationId xmlns:a16="http://schemas.microsoft.com/office/drawing/2014/main" id="{44904006-FC8A-69A6-AF8B-CE57F01F62F7}"/>
                        </a:ext>
                      </a:extLst>
                    </p:cNvPr>
                    <p:cNvSpPr/>
                    <p:nvPr/>
                  </p:nvSpPr>
                  <p:spPr>
                    <a:xfrm>
                      <a:off x="5809690" y="2308980"/>
                      <a:ext cx="2591359" cy="2986311"/>
                    </a:xfrm>
                    <a:prstGeom prst="rect">
                      <a:avLst/>
                    </a:prstGeom>
                    <a:solidFill>
                      <a:schemeClr val="accent3">
                        <a:lumMod val="20000"/>
                        <a:lumOff val="80000"/>
                        <a:alpha val="5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Rectangle 6">
                      <a:extLst>
                        <a:ext uri="{FF2B5EF4-FFF2-40B4-BE49-F238E27FC236}">
                          <a16:creationId xmlns:a16="http://schemas.microsoft.com/office/drawing/2014/main" id="{ABA729DF-49E8-7841-E11B-099B52209719}"/>
                        </a:ext>
                      </a:extLst>
                    </p:cNvPr>
                    <p:cNvSpPr/>
                    <p:nvPr/>
                  </p:nvSpPr>
                  <p:spPr>
                    <a:xfrm>
                      <a:off x="5825562" y="2303271"/>
                      <a:ext cx="665002" cy="392190"/>
                    </a:xfrm>
                    <a:prstGeom prst="rect">
                      <a:avLst/>
                    </a:prstGeom>
                    <a:no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rPr>
                        <a:t>Vortex CMS</a:t>
                      </a:r>
                      <a:endParaRPr kumimoji="0" lang="nb-NO"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endParaRPr>
                    </a:p>
                  </p:txBody>
                </p:sp>
              </p:grpSp>
              <p:grpSp>
                <p:nvGrpSpPr>
                  <p:cNvPr id="18" name="Group 17">
                    <a:extLst>
                      <a:ext uri="{FF2B5EF4-FFF2-40B4-BE49-F238E27FC236}">
                        <a16:creationId xmlns:a16="http://schemas.microsoft.com/office/drawing/2014/main" id="{420AF4E8-D60E-00E8-4865-C9F8EA4D92A2}"/>
                      </a:ext>
                    </a:extLst>
                  </p:cNvPr>
                  <p:cNvGrpSpPr/>
                  <p:nvPr/>
                </p:nvGrpSpPr>
                <p:grpSpPr>
                  <a:xfrm>
                    <a:off x="6086709" y="1742277"/>
                    <a:ext cx="3310865" cy="970629"/>
                    <a:chOff x="220213" y="3872984"/>
                    <a:chExt cx="3310865" cy="970629"/>
                  </a:xfrm>
                </p:grpSpPr>
                <p:sp>
                  <p:nvSpPr>
                    <p:cNvPr id="17" name="Rectangle: Rounded Corners 16">
                      <a:extLst>
                        <a:ext uri="{FF2B5EF4-FFF2-40B4-BE49-F238E27FC236}">
                          <a16:creationId xmlns:a16="http://schemas.microsoft.com/office/drawing/2014/main" id="{1C64B935-504C-5D7B-97F3-EC38F883D097}"/>
                        </a:ext>
                      </a:extLst>
                    </p:cNvPr>
                    <p:cNvSpPr/>
                    <p:nvPr/>
                  </p:nvSpPr>
                  <p:spPr>
                    <a:xfrm>
                      <a:off x="220213" y="3872984"/>
                      <a:ext cx="3310865" cy="97062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pic>
                  <p:nvPicPr>
                    <p:cNvPr id="1030" name="Picture 6">
                      <a:extLst>
                        <a:ext uri="{FF2B5EF4-FFF2-40B4-BE49-F238E27FC236}">
                          <a16:creationId xmlns:a16="http://schemas.microsoft.com/office/drawing/2014/main" id="{90891AE0-F783-83A4-5E61-7566C00D4D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614" y="4237487"/>
                      <a:ext cx="3172062" cy="241622"/>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Rectangle: Rounded Corners 10">
                    <a:extLst>
                      <a:ext uri="{FF2B5EF4-FFF2-40B4-BE49-F238E27FC236}">
                        <a16:creationId xmlns:a16="http://schemas.microsoft.com/office/drawing/2014/main" id="{0D9DA814-7EAB-F070-8949-14996DDD6DA2}"/>
                      </a:ext>
                    </a:extLst>
                  </p:cNvPr>
                  <p:cNvSpPr/>
                  <p:nvPr/>
                </p:nvSpPr>
                <p:spPr>
                  <a:xfrm>
                    <a:off x="3792152" y="2744946"/>
                    <a:ext cx="1644209" cy="85282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rPr>
                      <a:t>&lt;html&gt;</a:t>
                    </a:r>
                  </a:p>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rPr>
                      <a:t>	Hei ${</a:t>
                    </a:r>
                    <a:r>
                      <a:rPr kumimoji="0" lang="en-GB" sz="1400" b="0" i="0" u="none" strike="noStrike" kern="1200" cap="none" spc="0" normalizeH="0" baseline="0" noProof="0" dirty="0" err="1">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rPr>
                      <a:t>navn</a:t>
                    </a:r>
                    <a:r>
                      <a:rPr kumimoji="0" lang="en-GB" sz="1400" b="0" i="0" u="none" strike="noStrike" kern="1200" cap="none" spc="0" normalizeH="0" baseline="0" noProof="0" dirty="0">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rPr>
                      <a:t>}</a:t>
                    </a:r>
                    <a:endParaRPr kumimoji="0" lang="nb-NO" sz="1400" b="0" i="0" u="none" strike="noStrike" kern="1200" cap="none" spc="0" normalizeH="0" baseline="0" noProof="0" dirty="0">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endParaRPr>
                  </a:p>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rPr>
                      <a:t>&lt;/html&gt;</a:t>
                    </a:r>
                    <a:endParaRPr kumimoji="0" lang="en-GB" sz="1400" b="0" i="0" u="none" strike="noStrike" kern="1200" cap="none" spc="0" normalizeH="0" baseline="0" noProof="0" dirty="0">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endParaRPr>
                  </a:p>
                </p:txBody>
              </p:sp>
              <p:grpSp>
                <p:nvGrpSpPr>
                  <p:cNvPr id="22" name="Group 21">
                    <a:extLst>
                      <a:ext uri="{FF2B5EF4-FFF2-40B4-BE49-F238E27FC236}">
                        <a16:creationId xmlns:a16="http://schemas.microsoft.com/office/drawing/2014/main" id="{102D13FA-4CE5-AE40-6997-9C348DF8885F}"/>
                      </a:ext>
                    </a:extLst>
                  </p:cNvPr>
                  <p:cNvGrpSpPr/>
                  <p:nvPr/>
                </p:nvGrpSpPr>
                <p:grpSpPr>
                  <a:xfrm>
                    <a:off x="6086709" y="3629807"/>
                    <a:ext cx="3310865" cy="1087564"/>
                    <a:chOff x="220213" y="5050292"/>
                    <a:chExt cx="3310865" cy="1087564"/>
                  </a:xfrm>
                </p:grpSpPr>
                <p:grpSp>
                  <p:nvGrpSpPr>
                    <p:cNvPr id="21" name="Group 20">
                      <a:extLst>
                        <a:ext uri="{FF2B5EF4-FFF2-40B4-BE49-F238E27FC236}">
                          <a16:creationId xmlns:a16="http://schemas.microsoft.com/office/drawing/2014/main" id="{FE3C7128-07F1-3409-0E19-9B77C7876484}"/>
                        </a:ext>
                      </a:extLst>
                    </p:cNvPr>
                    <p:cNvGrpSpPr/>
                    <p:nvPr/>
                  </p:nvGrpSpPr>
                  <p:grpSpPr>
                    <a:xfrm>
                      <a:off x="362477" y="5050292"/>
                      <a:ext cx="3049263" cy="1087564"/>
                      <a:chOff x="362477" y="5050292"/>
                      <a:chExt cx="3049263" cy="1087564"/>
                    </a:xfrm>
                  </p:grpSpPr>
                  <p:pic>
                    <p:nvPicPr>
                      <p:cNvPr id="1026" name="Picture 2" descr="⚡ Spring Boot: Unleashing Java Development with Simplicity and Speed ⚡">
                        <a:extLst>
                          <a:ext uri="{FF2B5EF4-FFF2-40B4-BE49-F238E27FC236}">
                            <a16:creationId xmlns:a16="http://schemas.microsoft.com/office/drawing/2014/main" id="{99401BF8-983D-985D-13E2-7088CDA93A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091" y="5050292"/>
                        <a:ext cx="2537649" cy="10875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Java (programming language) - Wikipedia">
                        <a:extLst>
                          <a:ext uri="{FF2B5EF4-FFF2-40B4-BE49-F238E27FC236}">
                            <a16:creationId xmlns:a16="http://schemas.microsoft.com/office/drawing/2014/main" id="{9D5ECF98-D119-4C19-5D36-B65322D76C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477" y="5103876"/>
                        <a:ext cx="442732" cy="809738"/>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Rectangle: Rounded Corners 19">
                      <a:extLst>
                        <a:ext uri="{FF2B5EF4-FFF2-40B4-BE49-F238E27FC236}">
                          <a16:creationId xmlns:a16="http://schemas.microsoft.com/office/drawing/2014/main" id="{BED8AF08-7252-8D26-BD5E-CEA2AB5A4290}"/>
                        </a:ext>
                      </a:extLst>
                    </p:cNvPr>
                    <p:cNvSpPr/>
                    <p:nvPr/>
                  </p:nvSpPr>
                  <p:spPr>
                    <a:xfrm>
                      <a:off x="220213" y="5050293"/>
                      <a:ext cx="3310865" cy="97062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grpSp>
            </p:grpSp>
            <p:cxnSp>
              <p:nvCxnSpPr>
                <p:cNvPr id="27" name="Straight Arrow Connector 26">
                  <a:extLst>
                    <a:ext uri="{FF2B5EF4-FFF2-40B4-BE49-F238E27FC236}">
                      <a16:creationId xmlns:a16="http://schemas.microsoft.com/office/drawing/2014/main" id="{396209AD-0D60-AB1E-A5E5-D83C4E32FB1A}"/>
                    </a:ext>
                  </a:extLst>
                </p:cNvPr>
                <p:cNvCxnSpPr>
                  <a:cxnSpLocks/>
                  <a:stCxn id="17" idx="2"/>
                  <a:endCxn id="20" idx="0"/>
                </p:cNvCxnSpPr>
                <p:nvPr/>
              </p:nvCxnSpPr>
              <p:spPr>
                <a:xfrm>
                  <a:off x="8218392" y="2712906"/>
                  <a:ext cx="0" cy="916902"/>
                </a:xfrm>
                <a:prstGeom prst="straightConnector1">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pic>
              <p:nvPicPr>
                <p:cNvPr id="30" name="Picture 2">
                  <a:extLst>
                    <a:ext uri="{FF2B5EF4-FFF2-40B4-BE49-F238E27FC236}">
                      <a16:creationId xmlns:a16="http://schemas.microsoft.com/office/drawing/2014/main" id="{6D7B8073-32E1-7776-1804-7EFBBBD18DF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2952" y="4872161"/>
                  <a:ext cx="1560872" cy="373452"/>
                </a:xfrm>
                <a:prstGeom prst="rect">
                  <a:avLst/>
                </a:prstGeom>
                <a:noFill/>
                <a:extLst>
                  <a:ext uri="{909E8E84-426E-40DD-AFC4-6F175D3DCCD1}">
                    <a14:hiddenFill xmlns:a14="http://schemas.microsoft.com/office/drawing/2010/main">
                      <a:solidFill>
                        <a:srgbClr val="FFFFFF"/>
                      </a:solidFill>
                    </a14:hiddenFill>
                  </a:ext>
                </a:extLst>
              </p:spPr>
            </p:pic>
            <p:cxnSp>
              <p:nvCxnSpPr>
                <p:cNvPr id="36" name="Straight Arrow Connector 35">
                  <a:extLst>
                    <a:ext uri="{FF2B5EF4-FFF2-40B4-BE49-F238E27FC236}">
                      <a16:creationId xmlns:a16="http://schemas.microsoft.com/office/drawing/2014/main" id="{1BD3B59B-F9FF-3CD2-8623-395680F1AA0B}"/>
                    </a:ext>
                  </a:extLst>
                </p:cNvPr>
                <p:cNvCxnSpPr>
                  <a:cxnSpLocks/>
                  <a:stCxn id="11" idx="3"/>
                </p:cNvCxnSpPr>
                <p:nvPr/>
              </p:nvCxnSpPr>
              <p:spPr>
                <a:xfrm>
                  <a:off x="5912611" y="3171357"/>
                  <a:ext cx="2305781" cy="0"/>
                </a:xfrm>
                <a:prstGeom prst="straightConnector1">
                  <a:avLst/>
                </a:prstGeom>
                <a:ln w="127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62AE4960-9DF3-EA1D-9111-E62A96698437}"/>
                    </a:ext>
                  </a:extLst>
                </p:cNvPr>
                <p:cNvCxnSpPr>
                  <a:cxnSpLocks/>
                  <a:endCxn id="59" idx="0"/>
                </p:cNvCxnSpPr>
                <p:nvPr/>
              </p:nvCxnSpPr>
              <p:spPr>
                <a:xfrm>
                  <a:off x="3345402" y="3166935"/>
                  <a:ext cx="0" cy="684595"/>
                </a:xfrm>
                <a:prstGeom prst="straightConnector1">
                  <a:avLst/>
                </a:prstGeom>
                <a:ln w="127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832BC93-51A5-9110-EADD-771AB48127CC}"/>
                    </a:ext>
                  </a:extLst>
                </p:cNvPr>
                <p:cNvCxnSpPr>
                  <a:cxnSpLocks/>
                </p:cNvCxnSpPr>
                <p:nvPr/>
              </p:nvCxnSpPr>
              <p:spPr>
                <a:xfrm flipV="1">
                  <a:off x="3126628" y="2400583"/>
                  <a:ext cx="0" cy="770774"/>
                </a:xfrm>
                <a:prstGeom prst="straightConnector1">
                  <a:avLst/>
                </a:prstGeom>
                <a:ln w="127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59B42AB-D077-0396-3F4A-5479968833F0}"/>
                    </a:ext>
                  </a:extLst>
                </p:cNvPr>
                <p:cNvCxnSpPr>
                  <a:cxnSpLocks/>
                  <a:stCxn id="10" idx="1"/>
                  <a:endCxn id="11" idx="1"/>
                </p:cNvCxnSpPr>
                <p:nvPr/>
              </p:nvCxnSpPr>
              <p:spPr>
                <a:xfrm>
                  <a:off x="2058861" y="3171357"/>
                  <a:ext cx="2209541" cy="0"/>
                </a:xfrm>
                <a:prstGeom prst="straightConnector1">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sp>
            <p:nvSpPr>
              <p:cNvPr id="55" name="Rectangle: Rounded Corners 54">
                <a:extLst>
                  <a:ext uri="{FF2B5EF4-FFF2-40B4-BE49-F238E27FC236}">
                    <a16:creationId xmlns:a16="http://schemas.microsoft.com/office/drawing/2014/main" id="{37935A93-D13B-4C4C-1C2C-AAFA406135FF}"/>
                  </a:ext>
                </a:extLst>
              </p:cNvPr>
              <p:cNvSpPr/>
              <p:nvPr/>
            </p:nvSpPr>
            <p:spPr>
              <a:xfrm>
                <a:off x="2632543" y="2245017"/>
                <a:ext cx="1480539" cy="425690"/>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rPr>
                  <a:t>“</a:t>
                </a:r>
                <a:r>
                  <a:rPr kumimoji="0" lang="en-GB" sz="1400" b="0" i="0" u="none" strike="noStrike" kern="1200" cap="none" spc="0" normalizeH="0" baseline="0" noProof="0" dirty="0" err="1">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rPr>
                  <a:t>Ressurstre</a:t>
                </a:r>
                <a:r>
                  <a:rPr kumimoji="0" lang="en-GB" sz="1400" b="0" i="0" u="none" strike="noStrike" kern="1200" cap="none" spc="0" normalizeH="0" baseline="0" noProof="0" dirty="0">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rPr>
                  <a:t>”</a:t>
                </a:r>
                <a:endParaRPr kumimoji="0" lang="nb-NO" sz="1400" b="0" i="0" u="none" strike="noStrike" kern="1200" cap="none" spc="0" normalizeH="0" baseline="0" noProof="0" dirty="0">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endParaRPr>
              </a:p>
            </p:txBody>
          </p:sp>
          <p:sp>
            <p:nvSpPr>
              <p:cNvPr id="59" name="Rectangle: Rounded Corners 58">
                <a:extLst>
                  <a:ext uri="{FF2B5EF4-FFF2-40B4-BE49-F238E27FC236}">
                    <a16:creationId xmlns:a16="http://schemas.microsoft.com/office/drawing/2014/main" id="{4D449263-2276-C1FA-F27D-05312FAD33ED}"/>
                  </a:ext>
                </a:extLst>
              </p:cNvPr>
              <p:cNvSpPr/>
              <p:nvPr/>
            </p:nvSpPr>
            <p:spPr>
              <a:xfrm>
                <a:off x="2851317" y="4119945"/>
                <a:ext cx="1480539" cy="425690"/>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rPr>
                  <a:t>Dekorering</a:t>
                </a:r>
                <a:endParaRPr kumimoji="0" lang="nb-NO" sz="1400" b="0" i="0" u="none" strike="noStrike" kern="1200" cap="none" spc="0" normalizeH="0" baseline="0" noProof="0" dirty="0">
                  <a:ln>
                    <a:noFill/>
                  </a:ln>
                  <a:solidFill>
                    <a:prstClr val="black"/>
                  </a:solidFill>
                  <a:effectLst/>
                  <a:uLnTx/>
                  <a:uFillTx/>
                  <a:latin typeface="ADLaM Display" panose="020F0502020204030204" pitchFamily="2" charset="0"/>
                  <a:ea typeface="ADLaM Display" panose="020F0502020204030204" pitchFamily="2" charset="0"/>
                  <a:cs typeface="ADLaM Display" panose="020F0502020204030204" pitchFamily="2" charset="0"/>
                </a:endParaRPr>
              </a:p>
            </p:txBody>
          </p:sp>
        </p:grpSp>
        <p:pic>
          <p:nvPicPr>
            <p:cNvPr id="15" name="Picture 14" descr="A blue file with black text&#10;&#10;Description automatically generated">
              <a:extLst>
                <a:ext uri="{FF2B5EF4-FFF2-40B4-BE49-F238E27FC236}">
                  <a16:creationId xmlns:a16="http://schemas.microsoft.com/office/drawing/2014/main" id="{4765F6D6-889B-3A59-A6AB-9245F064D9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69160" y="4283517"/>
              <a:ext cx="524235" cy="524235"/>
            </a:xfrm>
            <a:prstGeom prst="rect">
              <a:avLst/>
            </a:prstGeom>
          </p:spPr>
        </p:pic>
        <p:pic>
          <p:nvPicPr>
            <p:cNvPr id="19" name="Picture 18" descr="A blue file with black text&#10;&#10;Description automatically generated">
              <a:extLst>
                <a:ext uri="{FF2B5EF4-FFF2-40B4-BE49-F238E27FC236}">
                  <a16:creationId xmlns:a16="http://schemas.microsoft.com/office/drawing/2014/main" id="{D06DA250-1B93-EB61-5FC1-73B2C392056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50964" y="2408589"/>
              <a:ext cx="524235" cy="524235"/>
            </a:xfrm>
            <a:prstGeom prst="rect">
              <a:avLst/>
            </a:prstGeom>
          </p:spPr>
        </p:pic>
        <p:pic>
          <p:nvPicPr>
            <p:cNvPr id="25" name="Picture 24" descr="A blue and black logo&#10;&#10;Description automatically generated">
              <a:extLst>
                <a:ext uri="{FF2B5EF4-FFF2-40B4-BE49-F238E27FC236}">
                  <a16:creationId xmlns:a16="http://schemas.microsoft.com/office/drawing/2014/main" id="{823676B8-DAD7-B26E-C6AD-6610C2DA0F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09486" y="4965294"/>
              <a:ext cx="493554" cy="493554"/>
            </a:xfrm>
            <a:prstGeom prst="rect">
              <a:avLst/>
            </a:prstGeom>
          </p:spPr>
        </p:pic>
        <p:pic>
          <p:nvPicPr>
            <p:cNvPr id="24" name="Picture 23" descr="A blue logo with black background&#10;&#10;Description automatically generated">
              <a:extLst>
                <a:ext uri="{FF2B5EF4-FFF2-40B4-BE49-F238E27FC236}">
                  <a16:creationId xmlns:a16="http://schemas.microsoft.com/office/drawing/2014/main" id="{83785580-2543-454B-FC01-174E2135505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11237" y="4540806"/>
              <a:ext cx="757822" cy="757822"/>
            </a:xfrm>
            <a:prstGeom prst="rect">
              <a:avLst/>
            </a:prstGeom>
          </p:spPr>
        </p:pic>
      </p:grpSp>
    </p:spTree>
    <p:extLst>
      <p:ext uri="{BB962C8B-B14F-4D97-AF65-F5344CB8AC3E}">
        <p14:creationId xmlns:p14="http://schemas.microsoft.com/office/powerpoint/2010/main" val="6734714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CFB62360-9DE2-13DB-E9EE-366963FD1984}"/>
              </a:ext>
            </a:extLst>
          </p:cNvPr>
          <p:cNvSpPr>
            <a:spLocks noGrp="1"/>
          </p:cNvSpPr>
          <p:nvPr>
            <p:ph type="ftr" sz="quarter" idx="3"/>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777777"/>
                </a:solidFill>
                <a:effectLst/>
                <a:highlight>
                  <a:srgbClr val="FFFFFF"/>
                </a:highlight>
                <a:uLnTx/>
                <a:uFillTx/>
                <a:latin typeface="Inter"/>
                <a:ea typeface="+mn-ea"/>
                <a:cs typeface="+mn-cs"/>
              </a:rPr>
              <a:t>images: icon-icons.com</a:t>
            </a:r>
            <a:endParaRPr kumimoji="0" lang="nb-NO"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Plassholder for lysbildenummer 2">
            <a:extLst>
              <a:ext uri="{FF2B5EF4-FFF2-40B4-BE49-F238E27FC236}">
                <a16:creationId xmlns:a16="http://schemas.microsoft.com/office/drawing/2014/main" id="{5EAEEE92-7883-97BC-D315-87939C7DB401}"/>
              </a:ext>
            </a:extLst>
          </p:cNvPr>
          <p:cNvSpPr>
            <a:spLocks noGrp="1"/>
          </p:cNvSpPr>
          <p:nvPr>
            <p:ph type="sldNum" sz="quarter" idx="12"/>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524B48"/>
                </a:solidFill>
                <a:effectLst/>
                <a:uLnTx/>
                <a:uFillTx/>
                <a:latin typeface="Arial"/>
                <a:ea typeface="+mn-ea"/>
                <a:cs typeface="+mn-cs"/>
              </a:rPr>
              <a:t>Side </a:t>
            </a:r>
            <a:fld id="{5251F420-7306-4E7C-A79E-F31A38F7D392}" type="slidenum">
              <a:rPr kumimoji="0" lang="en-US"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42</a:t>
            </a:fld>
            <a:endParaRPr kumimoji="0" lang="en-US" sz="750" b="0" i="0" u="none" strike="noStrike" kern="1200" cap="none" spc="0" normalizeH="0" baseline="0" noProof="0" dirty="0">
              <a:ln>
                <a:noFill/>
              </a:ln>
              <a:solidFill>
                <a:srgbClr val="524B48"/>
              </a:solidFill>
              <a:effectLst/>
              <a:uLnTx/>
              <a:uFillTx/>
              <a:latin typeface="Arial"/>
              <a:ea typeface="+mn-ea"/>
              <a:cs typeface="+mn-cs"/>
            </a:endParaRPr>
          </a:p>
        </p:txBody>
      </p:sp>
      <p:sp>
        <p:nvSpPr>
          <p:cNvPr id="4" name="Tittel 3">
            <a:extLst>
              <a:ext uri="{FF2B5EF4-FFF2-40B4-BE49-F238E27FC236}">
                <a16:creationId xmlns:a16="http://schemas.microsoft.com/office/drawing/2014/main" id="{5A675164-CA9A-1FF9-DCC1-62B544B526C1}"/>
              </a:ext>
            </a:extLst>
          </p:cNvPr>
          <p:cNvSpPr>
            <a:spLocks noGrp="1"/>
          </p:cNvSpPr>
          <p:nvPr>
            <p:ph type="title"/>
          </p:nvPr>
        </p:nvSpPr>
        <p:spPr>
          <a:xfrm>
            <a:off x="360044" y="360045"/>
            <a:ext cx="11471910" cy="797014"/>
          </a:xfrm>
        </p:spPr>
        <p:txBody>
          <a:bodyPr/>
          <a:lstStyle/>
          <a:p>
            <a:r>
              <a:rPr lang="nb-NO" dirty="0" err="1"/>
              <a:t>Vortex</a:t>
            </a:r>
            <a:r>
              <a:rPr lang="nb-NO" dirty="0"/>
              <a:t>-to-be! – Nytt </a:t>
            </a:r>
            <a:r>
              <a:rPr lang="nb-NO" dirty="0" err="1"/>
              <a:t>admin</a:t>
            </a:r>
            <a:r>
              <a:rPr lang="nb-NO" dirty="0"/>
              <a:t>-grensesnitt</a:t>
            </a:r>
            <a:br>
              <a:rPr lang="nb-NO" dirty="0"/>
            </a:br>
            <a:endParaRPr lang="nb-NO" dirty="0"/>
          </a:p>
        </p:txBody>
      </p:sp>
      <p:grpSp>
        <p:nvGrpSpPr>
          <p:cNvPr id="27" name="Group 26">
            <a:extLst>
              <a:ext uri="{FF2B5EF4-FFF2-40B4-BE49-F238E27FC236}">
                <a16:creationId xmlns:a16="http://schemas.microsoft.com/office/drawing/2014/main" id="{C5314540-4618-810C-10C2-49B6FE9A794C}"/>
              </a:ext>
            </a:extLst>
          </p:cNvPr>
          <p:cNvGrpSpPr/>
          <p:nvPr/>
        </p:nvGrpSpPr>
        <p:grpSpPr>
          <a:xfrm>
            <a:off x="855289" y="1191463"/>
            <a:ext cx="11471910" cy="4916654"/>
            <a:chOff x="855289" y="1191463"/>
            <a:chExt cx="11471910" cy="4916654"/>
          </a:xfrm>
        </p:grpSpPr>
        <p:grpSp>
          <p:nvGrpSpPr>
            <p:cNvPr id="56" name="Group 55">
              <a:extLst>
                <a:ext uri="{FF2B5EF4-FFF2-40B4-BE49-F238E27FC236}">
                  <a16:creationId xmlns:a16="http://schemas.microsoft.com/office/drawing/2014/main" id="{85B88918-32B7-AE55-FB25-D7CD6F137E46}"/>
                </a:ext>
              </a:extLst>
            </p:cNvPr>
            <p:cNvGrpSpPr/>
            <p:nvPr/>
          </p:nvGrpSpPr>
          <p:grpSpPr>
            <a:xfrm>
              <a:off x="855289" y="1191463"/>
              <a:ext cx="11471910" cy="4916654"/>
              <a:chOff x="1062571" y="970673"/>
              <a:chExt cx="11471910" cy="4916654"/>
            </a:xfrm>
          </p:grpSpPr>
          <p:grpSp>
            <p:nvGrpSpPr>
              <p:cNvPr id="47" name="Group 46">
                <a:extLst>
                  <a:ext uri="{FF2B5EF4-FFF2-40B4-BE49-F238E27FC236}">
                    <a16:creationId xmlns:a16="http://schemas.microsoft.com/office/drawing/2014/main" id="{6D84C3F7-FE65-CB0A-EB80-22CF578771DA}"/>
                  </a:ext>
                </a:extLst>
              </p:cNvPr>
              <p:cNvGrpSpPr/>
              <p:nvPr/>
            </p:nvGrpSpPr>
            <p:grpSpPr>
              <a:xfrm>
                <a:off x="1062571" y="970673"/>
                <a:ext cx="11471910" cy="4916654"/>
                <a:chOff x="360044" y="983383"/>
                <a:chExt cx="11471910" cy="4916654"/>
              </a:xfrm>
            </p:grpSpPr>
            <p:sp>
              <p:nvSpPr>
                <p:cNvPr id="6" name="Plassholder for innhold 4">
                  <a:extLst>
                    <a:ext uri="{FF2B5EF4-FFF2-40B4-BE49-F238E27FC236}">
                      <a16:creationId xmlns:a16="http://schemas.microsoft.com/office/drawing/2014/main" id="{90164D3B-86C1-94BA-7C1B-7336AF565F07}"/>
                    </a:ext>
                  </a:extLst>
                </p:cNvPr>
                <p:cNvSpPr txBox="1">
                  <a:spLocks/>
                </p:cNvSpPr>
                <p:nvPr/>
              </p:nvSpPr>
              <p:spPr>
                <a:xfrm>
                  <a:off x="360044" y="1465384"/>
                  <a:ext cx="11471910" cy="4434653"/>
                </a:xfrm>
                <a:prstGeom prst="rect">
                  <a:avLst/>
                </a:prstGeom>
                <a:effectLst>
                  <a:outerShdw blurRad="50800" dist="50800" dir="5400000" algn="ctr" rotWithShape="0">
                    <a:srgbClr val="010000">
                      <a:alpha val="0"/>
                    </a:srgbClr>
                  </a:outerShdw>
                </a:effectLst>
              </p:spPr>
              <p:txBody>
                <a:bodyPr vert="horz" lIns="0" tIns="0" rIns="0" bIns="0" rtlCol="0">
                  <a:noAutofit/>
                </a:bodyPr>
                <a:lstStyle>
                  <a:lvl1pPr marL="125438" indent="-125438" algn="l" defTabSz="914446" rtl="0" eaLnBrk="1" latinLnBrk="0" hangingPunct="1">
                    <a:lnSpc>
                      <a:spcPct val="100000"/>
                    </a:lnSpc>
                    <a:spcBef>
                      <a:spcPts val="1150"/>
                    </a:spcBef>
                    <a:spcAft>
                      <a:spcPts val="0"/>
                    </a:spcAft>
                    <a:buClrTx/>
                    <a:buFontTx/>
                    <a:buNone/>
                    <a:defRPr sz="2400" b="0" i="0" u="none" kern="1200" cap="none">
                      <a:solidFill>
                        <a:srgbClr val="000000"/>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5438" marR="0" lvl="0" indent="-125438" algn="l" defTabSz="914446" rtl="0" eaLnBrk="1" fontAlgn="auto" latinLnBrk="0" hangingPunct="1">
                    <a:lnSpc>
                      <a:spcPct val="100000"/>
                    </a:lnSpc>
                    <a:spcBef>
                      <a:spcPts val="1150"/>
                    </a:spcBef>
                    <a:spcAft>
                      <a:spcPts val="0"/>
                    </a:spcAft>
                    <a:buClrTx/>
                    <a:buSzTx/>
                    <a:buFontTx/>
                    <a:buNone/>
                    <a:tabLst/>
                    <a:defRPr/>
                  </a:pPr>
                  <a:endParaRPr kumimoji="0" lang="nb-NO" sz="2400" b="0" i="0" u="none" strike="noStrike" kern="1200" cap="none" spc="0" normalizeH="0" baseline="0" noProof="0" dirty="0">
                    <a:ln>
                      <a:noFill/>
                    </a:ln>
                    <a:solidFill>
                      <a:srgbClr val="000000"/>
                    </a:solidFill>
                    <a:effectLst/>
                    <a:uLnTx/>
                    <a:uFillTx/>
                    <a:latin typeface="Arial"/>
                    <a:ea typeface="+mn-ea"/>
                    <a:cs typeface="+mn-cs"/>
                    <a:sym typeface="Wingdings" pitchFamily="2" charset="2"/>
                  </a:endParaRPr>
                </a:p>
              </p:txBody>
            </p:sp>
            <p:grpSp>
              <p:nvGrpSpPr>
                <p:cNvPr id="25" name="Group 24">
                  <a:extLst>
                    <a:ext uri="{FF2B5EF4-FFF2-40B4-BE49-F238E27FC236}">
                      <a16:creationId xmlns:a16="http://schemas.microsoft.com/office/drawing/2014/main" id="{5946F9C9-031D-B0C9-61E2-628A431C5717}"/>
                    </a:ext>
                  </a:extLst>
                </p:cNvPr>
                <p:cNvGrpSpPr/>
                <p:nvPr/>
              </p:nvGrpSpPr>
              <p:grpSpPr>
                <a:xfrm>
                  <a:off x="2431469" y="2608014"/>
                  <a:ext cx="2388903" cy="1959883"/>
                  <a:chOff x="2436667" y="2603373"/>
                  <a:chExt cx="2388903" cy="1959883"/>
                </a:xfrm>
              </p:grpSpPr>
              <p:grpSp>
                <p:nvGrpSpPr>
                  <p:cNvPr id="17" name="Group 16">
                    <a:extLst>
                      <a:ext uri="{FF2B5EF4-FFF2-40B4-BE49-F238E27FC236}">
                        <a16:creationId xmlns:a16="http://schemas.microsoft.com/office/drawing/2014/main" id="{8E394898-EBA6-D9BE-C284-8891BCEA45A4}"/>
                      </a:ext>
                    </a:extLst>
                  </p:cNvPr>
                  <p:cNvGrpSpPr/>
                  <p:nvPr/>
                </p:nvGrpSpPr>
                <p:grpSpPr>
                  <a:xfrm>
                    <a:off x="2436667" y="2603373"/>
                    <a:ext cx="2388903" cy="1959883"/>
                    <a:chOff x="1382997" y="1335767"/>
                    <a:chExt cx="2388903" cy="1959883"/>
                  </a:xfrm>
                </p:grpSpPr>
                <p:sp>
                  <p:nvSpPr>
                    <p:cNvPr id="15" name="Rectangle 14">
                      <a:extLst>
                        <a:ext uri="{FF2B5EF4-FFF2-40B4-BE49-F238E27FC236}">
                          <a16:creationId xmlns:a16="http://schemas.microsoft.com/office/drawing/2014/main" id="{C4FF75EE-E863-3353-649C-F1CC3C6C8910}"/>
                        </a:ext>
                      </a:extLst>
                    </p:cNvPr>
                    <p:cNvSpPr/>
                    <p:nvPr/>
                  </p:nvSpPr>
                  <p:spPr>
                    <a:xfrm>
                      <a:off x="1382997" y="1345050"/>
                      <a:ext cx="2388903" cy="1950600"/>
                    </a:xfrm>
                    <a:prstGeom prst="rect">
                      <a:avLst/>
                    </a:prstGeom>
                    <a:solidFill>
                      <a:schemeClr val="accent3">
                        <a:lumMod val="20000"/>
                        <a:lumOff val="80000"/>
                        <a:alpha val="5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057615B1-7658-0B96-5F19-F0EECAFB7BFE}"/>
                        </a:ext>
                      </a:extLst>
                    </p:cNvPr>
                    <p:cNvSpPr/>
                    <p:nvPr/>
                  </p:nvSpPr>
                  <p:spPr>
                    <a:xfrm>
                      <a:off x="1462595" y="1335767"/>
                      <a:ext cx="1825465" cy="524235"/>
                    </a:xfrm>
                    <a:prstGeom prst="rect">
                      <a:avLst/>
                    </a:prstGeom>
                    <a:no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rPr>
                        <a:t>Vortex Frontend</a:t>
                      </a:r>
                      <a:endParaRPr kumimoji="0" lang="nb-NO"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endParaRPr>
                    </a:p>
                  </p:txBody>
                </p:sp>
              </p:grpSp>
              <p:pic>
                <p:nvPicPr>
                  <p:cNvPr id="22" name="Picture 21" descr="A blue and black logo&#10;&#10;Description automatically generated">
                    <a:extLst>
                      <a:ext uri="{FF2B5EF4-FFF2-40B4-BE49-F238E27FC236}">
                        <a16:creationId xmlns:a16="http://schemas.microsoft.com/office/drawing/2014/main" id="{FCA6C5F7-4041-5BD9-5854-EE2969642A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0263" y="3136891"/>
                    <a:ext cx="871018" cy="871018"/>
                  </a:xfrm>
                  <a:prstGeom prst="rect">
                    <a:avLst/>
                  </a:prstGeom>
                </p:spPr>
              </p:pic>
            </p:grpSp>
            <p:grpSp>
              <p:nvGrpSpPr>
                <p:cNvPr id="32" name="Group 31">
                  <a:extLst>
                    <a:ext uri="{FF2B5EF4-FFF2-40B4-BE49-F238E27FC236}">
                      <a16:creationId xmlns:a16="http://schemas.microsoft.com/office/drawing/2014/main" id="{7419F6E0-2C51-11F9-9848-6D9C425E56C2}"/>
                    </a:ext>
                  </a:extLst>
                </p:cNvPr>
                <p:cNvGrpSpPr/>
                <p:nvPr/>
              </p:nvGrpSpPr>
              <p:grpSpPr>
                <a:xfrm>
                  <a:off x="6269145" y="2603373"/>
                  <a:ext cx="2388903" cy="1959883"/>
                  <a:chOff x="6288522" y="2603373"/>
                  <a:chExt cx="2388903" cy="1959883"/>
                </a:xfrm>
              </p:grpSpPr>
              <p:grpSp>
                <p:nvGrpSpPr>
                  <p:cNvPr id="18" name="Group 17">
                    <a:extLst>
                      <a:ext uri="{FF2B5EF4-FFF2-40B4-BE49-F238E27FC236}">
                        <a16:creationId xmlns:a16="http://schemas.microsoft.com/office/drawing/2014/main" id="{566A2869-353C-0C84-D993-0DF8B4C2852C}"/>
                      </a:ext>
                    </a:extLst>
                  </p:cNvPr>
                  <p:cNvGrpSpPr/>
                  <p:nvPr/>
                </p:nvGrpSpPr>
                <p:grpSpPr>
                  <a:xfrm>
                    <a:off x="6288522" y="2603373"/>
                    <a:ext cx="2388903" cy="1959883"/>
                    <a:chOff x="1382997" y="1335767"/>
                    <a:chExt cx="2388903" cy="1959883"/>
                  </a:xfrm>
                </p:grpSpPr>
                <p:sp>
                  <p:nvSpPr>
                    <p:cNvPr id="19" name="Rectangle 18">
                      <a:extLst>
                        <a:ext uri="{FF2B5EF4-FFF2-40B4-BE49-F238E27FC236}">
                          <a16:creationId xmlns:a16="http://schemas.microsoft.com/office/drawing/2014/main" id="{9A828F37-CCAB-3054-EB35-1CF4D7367B4E}"/>
                        </a:ext>
                      </a:extLst>
                    </p:cNvPr>
                    <p:cNvSpPr/>
                    <p:nvPr/>
                  </p:nvSpPr>
                  <p:spPr>
                    <a:xfrm>
                      <a:off x="1382997" y="1345050"/>
                      <a:ext cx="2388903" cy="1950600"/>
                    </a:xfrm>
                    <a:prstGeom prst="rect">
                      <a:avLst/>
                    </a:prstGeom>
                    <a:solidFill>
                      <a:schemeClr val="accent3">
                        <a:lumMod val="20000"/>
                        <a:lumOff val="80000"/>
                        <a:alpha val="5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20" name="Rectangle 19">
                      <a:extLst>
                        <a:ext uri="{FF2B5EF4-FFF2-40B4-BE49-F238E27FC236}">
                          <a16:creationId xmlns:a16="http://schemas.microsoft.com/office/drawing/2014/main" id="{0227D68C-3D67-99F2-AE23-8062B317B426}"/>
                        </a:ext>
                      </a:extLst>
                    </p:cNvPr>
                    <p:cNvSpPr/>
                    <p:nvPr/>
                  </p:nvSpPr>
                  <p:spPr>
                    <a:xfrm>
                      <a:off x="1462595" y="1335767"/>
                      <a:ext cx="1825465" cy="524235"/>
                    </a:xfrm>
                    <a:prstGeom prst="rect">
                      <a:avLst/>
                    </a:prstGeom>
                    <a:no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rPr>
                        <a:t>Vortex Backend</a:t>
                      </a:r>
                      <a:endParaRPr kumimoji="0" lang="nb-NO"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endParaRPr>
                    </a:p>
                  </p:txBody>
                </p:sp>
              </p:grpSp>
              <p:pic>
                <p:nvPicPr>
                  <p:cNvPr id="23" name="Picture 2" descr="⚡ Spring Boot: Unleashing Java Development with Simplicity and Speed ⚡">
                    <a:extLst>
                      <a:ext uri="{FF2B5EF4-FFF2-40B4-BE49-F238E27FC236}">
                        <a16:creationId xmlns:a16="http://schemas.microsoft.com/office/drawing/2014/main" id="{B03ED5F9-5A1E-EB0A-85AE-717D83B772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891" y="2994997"/>
                    <a:ext cx="1825465" cy="78234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Java (programming language) - Wikipedia">
                    <a:extLst>
                      <a:ext uri="{FF2B5EF4-FFF2-40B4-BE49-F238E27FC236}">
                        <a16:creationId xmlns:a16="http://schemas.microsoft.com/office/drawing/2014/main" id="{A0B4B136-8AD7-A327-90C5-52C48C160F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61607" y="3569843"/>
                    <a:ext cx="442732" cy="80973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a:extLst>
                    <a:ext uri="{FF2B5EF4-FFF2-40B4-BE49-F238E27FC236}">
                      <a16:creationId xmlns:a16="http://schemas.microsoft.com/office/drawing/2014/main" id="{466A7DB9-2047-1466-B44A-7A878D779F37}"/>
                    </a:ext>
                  </a:extLst>
                </p:cNvPr>
                <p:cNvGrpSpPr/>
                <p:nvPr/>
              </p:nvGrpSpPr>
              <p:grpSpPr>
                <a:xfrm>
                  <a:off x="4820372" y="3256419"/>
                  <a:ext cx="1448773" cy="666750"/>
                  <a:chOff x="4820372" y="3256419"/>
                  <a:chExt cx="1448773" cy="666750"/>
                </a:xfrm>
              </p:grpSpPr>
              <p:cxnSp>
                <p:nvCxnSpPr>
                  <p:cNvPr id="33" name="Straight Arrow Connector 32">
                    <a:extLst>
                      <a:ext uri="{FF2B5EF4-FFF2-40B4-BE49-F238E27FC236}">
                        <a16:creationId xmlns:a16="http://schemas.microsoft.com/office/drawing/2014/main" id="{95B5B22F-0833-EDA2-6AC3-D1D3BE330460}"/>
                      </a:ext>
                    </a:extLst>
                  </p:cNvPr>
                  <p:cNvCxnSpPr>
                    <a:cxnSpLocks/>
                    <a:stCxn id="15" idx="3"/>
                    <a:endCxn id="19" idx="1"/>
                  </p:cNvCxnSpPr>
                  <p:nvPr/>
                </p:nvCxnSpPr>
                <p:spPr>
                  <a:xfrm flipV="1">
                    <a:off x="4820372" y="3587956"/>
                    <a:ext cx="1448773" cy="4641"/>
                  </a:xfrm>
                  <a:prstGeom prst="straightConnector1">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pic>
                <p:nvPicPr>
                  <p:cNvPr id="37" name="Picture 36" descr="A blue and white gear with a black background&#10;&#10;Description automatically generated">
                    <a:extLst>
                      <a:ext uri="{FF2B5EF4-FFF2-40B4-BE49-F238E27FC236}">
                        <a16:creationId xmlns:a16="http://schemas.microsoft.com/office/drawing/2014/main" id="{D2AC157B-E1BC-AB39-B0D7-B6C94DB9A6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3982" y="3256419"/>
                    <a:ext cx="666750" cy="666750"/>
                  </a:xfrm>
                  <a:prstGeom prst="rect">
                    <a:avLst/>
                  </a:prstGeom>
                </p:spPr>
              </p:pic>
            </p:grpSp>
            <p:grpSp>
              <p:nvGrpSpPr>
                <p:cNvPr id="42" name="Group 41">
                  <a:extLst>
                    <a:ext uri="{FF2B5EF4-FFF2-40B4-BE49-F238E27FC236}">
                      <a16:creationId xmlns:a16="http://schemas.microsoft.com/office/drawing/2014/main" id="{61602C75-042E-10E6-9AF8-AD1C9C9FA983}"/>
                    </a:ext>
                  </a:extLst>
                </p:cNvPr>
                <p:cNvGrpSpPr/>
                <p:nvPr/>
              </p:nvGrpSpPr>
              <p:grpSpPr>
                <a:xfrm>
                  <a:off x="8174208" y="983383"/>
                  <a:ext cx="2388903" cy="2027859"/>
                  <a:chOff x="4752637" y="4408033"/>
                  <a:chExt cx="2388903" cy="2027859"/>
                </a:xfrm>
              </p:grpSpPr>
              <p:sp>
                <p:nvSpPr>
                  <p:cNvPr id="40" name="Rectangle 39">
                    <a:extLst>
                      <a:ext uri="{FF2B5EF4-FFF2-40B4-BE49-F238E27FC236}">
                        <a16:creationId xmlns:a16="http://schemas.microsoft.com/office/drawing/2014/main" id="{EA267595-2A0F-DE1C-8F17-A7A38C519914}"/>
                      </a:ext>
                    </a:extLst>
                  </p:cNvPr>
                  <p:cNvSpPr/>
                  <p:nvPr/>
                </p:nvSpPr>
                <p:spPr>
                  <a:xfrm>
                    <a:off x="4752637" y="4485292"/>
                    <a:ext cx="2388903" cy="1950600"/>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pic>
                <p:nvPicPr>
                  <p:cNvPr id="5" name="Picture 4" descr="Logo for Cristin.">
                    <a:extLst>
                      <a:ext uri="{FF2B5EF4-FFF2-40B4-BE49-F238E27FC236}">
                        <a16:creationId xmlns:a16="http://schemas.microsoft.com/office/drawing/2014/main" id="{8D32C10F-76E3-A799-9116-A253A8DAAE0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7644" y="5600306"/>
                    <a:ext cx="837842" cy="30498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8DE8E9A-9725-3AB5-9971-717485EDA17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82252" y="4965002"/>
                    <a:ext cx="313740" cy="33404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Canvas LMS | Office of Information Technology | SMU">
                    <a:extLst>
                      <a:ext uri="{FF2B5EF4-FFF2-40B4-BE49-F238E27FC236}">
                        <a16:creationId xmlns:a16="http://schemas.microsoft.com/office/drawing/2014/main" id="{399C7457-44C5-153F-129A-51659FD0ED0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65126" y="5061094"/>
                    <a:ext cx="1004120" cy="3514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F6AAA6F-33A1-BA07-A47F-DD26D02F83DC}"/>
                      </a:ext>
                    </a:extLst>
                  </p:cNvPr>
                  <p:cNvPicPr>
                    <a:picLocks noChangeAspect="1"/>
                  </p:cNvPicPr>
                  <p:nvPr/>
                </p:nvPicPr>
                <p:blipFill>
                  <a:blip r:embed="rId10"/>
                  <a:stretch>
                    <a:fillRect/>
                  </a:stretch>
                </p:blipFill>
                <p:spPr>
                  <a:xfrm>
                    <a:off x="5563818" y="5078500"/>
                    <a:ext cx="367374" cy="360027"/>
                  </a:xfrm>
                  <a:prstGeom prst="rect">
                    <a:avLst/>
                  </a:prstGeom>
                </p:spPr>
              </p:pic>
              <p:pic>
                <p:nvPicPr>
                  <p:cNvPr id="10" name="Picture 16" descr="Brand Resources - Ex Libris Knowledge Center">
                    <a:extLst>
                      <a:ext uri="{FF2B5EF4-FFF2-40B4-BE49-F238E27FC236}">
                        <a16:creationId xmlns:a16="http://schemas.microsoft.com/office/drawing/2014/main" id="{3EE405CB-1142-62DC-4735-B38CCCE26F0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49078" y="5553979"/>
                    <a:ext cx="492125" cy="2848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Qualcomm Scales Employee Training With Panopto - Panopto Logo PNG Image |  Transparent PNG Free Download on SeekPNG">
                    <a:extLst>
                      <a:ext uri="{FF2B5EF4-FFF2-40B4-BE49-F238E27FC236}">
                        <a16:creationId xmlns:a16="http://schemas.microsoft.com/office/drawing/2014/main" id="{491AEE4F-B02E-8DDF-63EF-CD8A32FA4E6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03759" y="5954235"/>
                    <a:ext cx="733725" cy="2943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28278308-9574-672C-5378-9B7D22448F7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34517" y="4668444"/>
                    <a:ext cx="710129" cy="2397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E8B9DC66-7564-B800-473B-CF8D38A764D1}"/>
                      </a:ext>
                    </a:extLst>
                  </p:cNvPr>
                  <p:cNvPicPr>
                    <a:picLocks noChangeAspect="1"/>
                  </p:cNvPicPr>
                  <p:nvPr/>
                </p:nvPicPr>
                <p:blipFill>
                  <a:blip r:embed="rId14"/>
                  <a:stretch>
                    <a:fillRect/>
                  </a:stretch>
                </p:blipFill>
                <p:spPr>
                  <a:xfrm>
                    <a:off x="6172547" y="6011622"/>
                    <a:ext cx="677178" cy="304989"/>
                  </a:xfrm>
                  <a:prstGeom prst="rect">
                    <a:avLst/>
                  </a:prstGeom>
                </p:spPr>
              </p:pic>
              <p:sp>
                <p:nvSpPr>
                  <p:cNvPr id="41" name="Rectangle 40">
                    <a:extLst>
                      <a:ext uri="{FF2B5EF4-FFF2-40B4-BE49-F238E27FC236}">
                        <a16:creationId xmlns:a16="http://schemas.microsoft.com/office/drawing/2014/main" id="{7F733717-1858-AAD9-B362-FF67537386F0}"/>
                      </a:ext>
                    </a:extLst>
                  </p:cNvPr>
                  <p:cNvSpPr/>
                  <p:nvPr/>
                </p:nvSpPr>
                <p:spPr>
                  <a:xfrm>
                    <a:off x="4752637" y="4408033"/>
                    <a:ext cx="1825465" cy="524235"/>
                  </a:xfrm>
                  <a:prstGeom prst="rect">
                    <a:avLst/>
                  </a:prstGeom>
                  <a:no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rPr>
                      <a:t>Modules</a:t>
                    </a:r>
                    <a:endParaRPr kumimoji="0" lang="nb-NO"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endParaRPr>
                  </a:p>
                </p:txBody>
              </p:sp>
            </p:grpSp>
            <p:grpSp>
              <p:nvGrpSpPr>
                <p:cNvPr id="46" name="Group 45">
                  <a:extLst>
                    <a:ext uri="{FF2B5EF4-FFF2-40B4-BE49-F238E27FC236}">
                      <a16:creationId xmlns:a16="http://schemas.microsoft.com/office/drawing/2014/main" id="{4C7C44BC-6C9C-0CBC-5204-47F690249E53}"/>
                    </a:ext>
                  </a:extLst>
                </p:cNvPr>
                <p:cNvGrpSpPr/>
                <p:nvPr/>
              </p:nvGrpSpPr>
              <p:grpSpPr>
                <a:xfrm>
                  <a:off x="8177591" y="4093576"/>
                  <a:ext cx="1825465" cy="957925"/>
                  <a:chOff x="8863054" y="3770313"/>
                  <a:chExt cx="1825465" cy="957925"/>
                </a:xfrm>
              </p:grpSpPr>
              <p:pic>
                <p:nvPicPr>
                  <p:cNvPr id="43" name="Picture 42" descr="A blue file with black text&#10;&#10;Description automatically generated">
                    <a:extLst>
                      <a:ext uri="{FF2B5EF4-FFF2-40B4-BE49-F238E27FC236}">
                        <a16:creationId xmlns:a16="http://schemas.microsoft.com/office/drawing/2014/main" id="{D154A67C-8BD4-5907-940E-1293A0075E1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824515" y="4204003"/>
                    <a:ext cx="524235" cy="524235"/>
                  </a:xfrm>
                  <a:prstGeom prst="rect">
                    <a:avLst/>
                  </a:prstGeom>
                </p:spPr>
              </p:pic>
              <p:sp>
                <p:nvSpPr>
                  <p:cNvPr id="44" name="Rectangle 43">
                    <a:extLst>
                      <a:ext uri="{FF2B5EF4-FFF2-40B4-BE49-F238E27FC236}">
                        <a16:creationId xmlns:a16="http://schemas.microsoft.com/office/drawing/2014/main" id="{C8605A0B-147A-9714-8892-0904722B9CE2}"/>
                      </a:ext>
                    </a:extLst>
                  </p:cNvPr>
                  <p:cNvSpPr/>
                  <p:nvPr/>
                </p:nvSpPr>
                <p:spPr>
                  <a:xfrm>
                    <a:off x="8863054" y="3847572"/>
                    <a:ext cx="1243767" cy="590369"/>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45" name="Rectangle 44">
                    <a:extLst>
                      <a:ext uri="{FF2B5EF4-FFF2-40B4-BE49-F238E27FC236}">
                        <a16:creationId xmlns:a16="http://schemas.microsoft.com/office/drawing/2014/main" id="{E57C2633-41C0-778D-FD3E-F8483B9D41FD}"/>
                      </a:ext>
                    </a:extLst>
                  </p:cNvPr>
                  <p:cNvSpPr/>
                  <p:nvPr/>
                </p:nvSpPr>
                <p:spPr>
                  <a:xfrm>
                    <a:off x="8863054" y="3770313"/>
                    <a:ext cx="1825465" cy="524235"/>
                  </a:xfrm>
                  <a:prstGeom prst="rect">
                    <a:avLst/>
                  </a:prstGeom>
                  <a:no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rPr>
                      <a:t>Documents</a:t>
                    </a:r>
                    <a:endParaRPr kumimoji="0" lang="nb-NO" sz="1600" b="0" i="0" u="none" strike="noStrike" kern="1200" cap="none" spc="0" normalizeH="0" baseline="0" noProof="0" dirty="0">
                      <a:ln w="0"/>
                      <a:solidFill>
                        <a:srgbClr val="FB6666"/>
                      </a:solidFill>
                      <a:effectLst>
                        <a:outerShdw blurRad="38100" dist="25400" dir="5400000" algn="ctr" rotWithShape="0">
                          <a:srgbClr val="6E747A">
                            <a:alpha val="43000"/>
                          </a:srgbClr>
                        </a:outerShdw>
                      </a:effectLst>
                      <a:uLnTx/>
                      <a:uFillTx/>
                      <a:latin typeface="Arial"/>
                      <a:ea typeface="+mn-ea"/>
                      <a:cs typeface="+mn-cs"/>
                    </a:endParaRPr>
                  </a:p>
                </p:txBody>
              </p:sp>
            </p:grpSp>
          </p:grpSp>
          <p:pic>
            <p:nvPicPr>
              <p:cNvPr id="48" name="Picture 18">
                <a:extLst>
                  <a:ext uri="{FF2B5EF4-FFF2-40B4-BE49-F238E27FC236}">
                    <a16:creationId xmlns:a16="http://schemas.microsoft.com/office/drawing/2014/main" id="{71A1D32A-B824-A63F-BF61-E8A5C0979DC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flipH="1">
                <a:off x="1228933" y="3116795"/>
                <a:ext cx="916901" cy="916901"/>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Straight Arrow Connector 48">
                <a:extLst>
                  <a:ext uri="{FF2B5EF4-FFF2-40B4-BE49-F238E27FC236}">
                    <a16:creationId xmlns:a16="http://schemas.microsoft.com/office/drawing/2014/main" id="{67B00983-E9EE-0632-FD31-41F4D9893038}"/>
                  </a:ext>
                </a:extLst>
              </p:cNvPr>
              <p:cNvCxnSpPr>
                <a:cxnSpLocks/>
                <a:stCxn id="48" idx="1"/>
                <a:endCxn id="15" idx="1"/>
              </p:cNvCxnSpPr>
              <p:nvPr/>
            </p:nvCxnSpPr>
            <p:spPr>
              <a:xfrm>
                <a:off x="2145834" y="3575246"/>
                <a:ext cx="988162" cy="4641"/>
              </a:xfrm>
              <a:prstGeom prst="straightConnector1">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pic>
          <p:nvPicPr>
            <p:cNvPr id="26" name="Graphic 25">
              <a:extLst>
                <a:ext uri="{FF2B5EF4-FFF2-40B4-BE49-F238E27FC236}">
                  <a16:creationId xmlns:a16="http://schemas.microsoft.com/office/drawing/2014/main" id="{A25530E1-F9F1-06C7-AF3A-4E31F46FEE1B}"/>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322293" y="3867559"/>
              <a:ext cx="720102" cy="720102"/>
            </a:xfrm>
            <a:prstGeom prst="rect">
              <a:avLst/>
            </a:prstGeom>
          </p:spPr>
        </p:pic>
      </p:grpSp>
    </p:spTree>
    <p:extLst>
      <p:ext uri="{BB962C8B-B14F-4D97-AF65-F5344CB8AC3E}">
        <p14:creationId xmlns:p14="http://schemas.microsoft.com/office/powerpoint/2010/main" val="2863043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endParaRPr lang="nb-NO"/>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a:t>Hvorfor samarbeid?</a:t>
            </a:r>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endParaRPr lang="nb-NO" dirty="0"/>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r>
              <a:rPr lang="en-US" dirty="0"/>
              <a:t>Side </a:t>
            </a:r>
            <a:fld id="{5251F420-7306-4E7C-A79E-F31A38F7D392}" type="slidenum">
              <a:rPr lang="en-US" smtClean="0"/>
              <a:pPr/>
              <a:t>43</a:t>
            </a:fld>
            <a:endParaRPr lang="en-US" dirty="0"/>
          </a:p>
        </p:txBody>
      </p:sp>
    </p:spTree>
    <p:extLst>
      <p:ext uri="{BB962C8B-B14F-4D97-AF65-F5344CB8AC3E}">
        <p14:creationId xmlns:p14="http://schemas.microsoft.com/office/powerpoint/2010/main" val="18158076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BB34E2-DB36-5748-869C-66299B166D98}"/>
              </a:ext>
            </a:extLst>
          </p:cNvPr>
          <p:cNvSpPr>
            <a:spLocks noGrp="1"/>
          </p:cNvSpPr>
          <p:nvPr>
            <p:ph type="sldNum" sz="quarter" idx="12"/>
          </p:nvPr>
        </p:nvSpPr>
        <p:spPr/>
        <p:txBody>
          <a:bodyPr/>
          <a:lstStyle/>
          <a:p>
            <a:r>
              <a:rPr lang="en-US"/>
              <a:t>Side </a:t>
            </a:r>
            <a:fld id="{5251F420-7306-4E7C-A79E-F31A38F7D392}" type="slidenum">
              <a:rPr lang="en-US" smtClean="0"/>
              <a:pPr/>
              <a:t>44</a:t>
            </a:fld>
            <a:endParaRPr lang="en-US" dirty="0"/>
          </a:p>
        </p:txBody>
      </p:sp>
      <p:pic>
        <p:nvPicPr>
          <p:cNvPr id="1026" name="Picture 2" descr="Skjermbilde fra uio.no av tilbudslenke for betatest av ny publikasjonsliste.">
            <a:extLst>
              <a:ext uri="{FF2B5EF4-FFF2-40B4-BE49-F238E27FC236}">
                <a16:creationId xmlns:a16="http://schemas.microsoft.com/office/drawing/2014/main" id="{2D316798-DB01-5547-80AB-720E34BE0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099" y="1984375"/>
            <a:ext cx="5427782" cy="28892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659BDE3-F755-BA42-914F-B153E33731E7}"/>
              </a:ext>
            </a:extLst>
          </p:cNvPr>
          <p:cNvSpPr txBox="1"/>
          <p:nvPr/>
        </p:nvSpPr>
        <p:spPr>
          <a:xfrm>
            <a:off x="1092200" y="2601072"/>
            <a:ext cx="3708400" cy="1323439"/>
          </a:xfrm>
          <a:prstGeom prst="rect">
            <a:avLst/>
          </a:prstGeom>
          <a:noFill/>
        </p:spPr>
        <p:txBody>
          <a:bodyPr wrap="square" rtlCol="0">
            <a:spAutoFit/>
          </a:bodyPr>
          <a:lstStyle/>
          <a:p>
            <a:r>
              <a:rPr lang="nb-NO" sz="4000" dirty="0">
                <a:latin typeface="+mj-lt"/>
              </a:rPr>
              <a:t>Overgang til Nytt </a:t>
            </a:r>
            <a:r>
              <a:rPr lang="nb-NO" sz="4000" dirty="0" err="1">
                <a:latin typeface="+mj-lt"/>
              </a:rPr>
              <a:t>Cristin</a:t>
            </a:r>
            <a:r>
              <a:rPr lang="nb-NO" sz="4000" dirty="0">
                <a:latin typeface="+mj-lt"/>
              </a:rPr>
              <a:t>-API</a:t>
            </a:r>
          </a:p>
        </p:txBody>
      </p:sp>
      <p:sp>
        <p:nvSpPr>
          <p:cNvPr id="2" name="TekstSylinder 1">
            <a:extLst>
              <a:ext uri="{FF2B5EF4-FFF2-40B4-BE49-F238E27FC236}">
                <a16:creationId xmlns:a16="http://schemas.microsoft.com/office/drawing/2014/main" id="{32BB9D74-8C41-0F9F-F9A4-7E313021FB8B}"/>
              </a:ext>
            </a:extLst>
          </p:cNvPr>
          <p:cNvSpPr txBox="1"/>
          <p:nvPr/>
        </p:nvSpPr>
        <p:spPr>
          <a:xfrm>
            <a:off x="1092200" y="2262518"/>
            <a:ext cx="1141659" cy="338554"/>
          </a:xfrm>
          <a:prstGeom prst="rect">
            <a:avLst/>
          </a:prstGeom>
          <a:noFill/>
        </p:spPr>
        <p:txBody>
          <a:bodyPr wrap="none" rtlCol="0">
            <a:spAutoFit/>
          </a:bodyPr>
          <a:lstStyle/>
          <a:p>
            <a:r>
              <a:rPr lang="nb-NO" sz="1600" dirty="0"/>
              <a:t>Eksempel:</a:t>
            </a:r>
          </a:p>
        </p:txBody>
      </p:sp>
    </p:spTree>
    <p:extLst>
      <p:ext uri="{BB962C8B-B14F-4D97-AF65-F5344CB8AC3E}">
        <p14:creationId xmlns:p14="http://schemas.microsoft.com/office/powerpoint/2010/main" val="3622534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BB34E2-DB36-5748-869C-66299B166D98}"/>
              </a:ext>
            </a:extLst>
          </p:cNvPr>
          <p:cNvSpPr>
            <a:spLocks noGrp="1"/>
          </p:cNvSpPr>
          <p:nvPr>
            <p:ph type="sldNum" sz="quarter" idx="12"/>
          </p:nvPr>
        </p:nvSpPr>
        <p:spPr/>
        <p:txBody>
          <a:bodyPr/>
          <a:lstStyle/>
          <a:p>
            <a:r>
              <a:rPr lang="en-US"/>
              <a:t>Side </a:t>
            </a:r>
            <a:fld id="{5251F420-7306-4E7C-A79E-F31A38F7D392}" type="slidenum">
              <a:rPr lang="en-US" smtClean="0"/>
              <a:pPr/>
              <a:t>45</a:t>
            </a:fld>
            <a:endParaRPr lang="en-US" dirty="0"/>
          </a:p>
        </p:txBody>
      </p:sp>
      <p:pic>
        <p:nvPicPr>
          <p:cNvPr id="4" name="Picture 3">
            <a:extLst>
              <a:ext uri="{FF2B5EF4-FFF2-40B4-BE49-F238E27FC236}">
                <a16:creationId xmlns:a16="http://schemas.microsoft.com/office/drawing/2014/main" id="{17BA8501-4DEB-B748-B46E-3F32EE8BF5EF}"/>
              </a:ext>
            </a:extLst>
          </p:cNvPr>
          <p:cNvPicPr>
            <a:picLocks noChangeAspect="1"/>
          </p:cNvPicPr>
          <p:nvPr/>
        </p:nvPicPr>
        <p:blipFill>
          <a:blip r:embed="rId3"/>
          <a:stretch>
            <a:fillRect/>
          </a:stretch>
        </p:blipFill>
        <p:spPr>
          <a:xfrm>
            <a:off x="326164" y="297236"/>
            <a:ext cx="3864915" cy="6263528"/>
          </a:xfrm>
          <a:prstGeom prst="rect">
            <a:avLst/>
          </a:prstGeom>
        </p:spPr>
      </p:pic>
      <p:pic>
        <p:nvPicPr>
          <p:cNvPr id="5" name="Picture 4">
            <a:extLst>
              <a:ext uri="{FF2B5EF4-FFF2-40B4-BE49-F238E27FC236}">
                <a16:creationId xmlns:a16="http://schemas.microsoft.com/office/drawing/2014/main" id="{338EC5EA-3FAB-2841-9DA0-A8EBF95D92CD}"/>
              </a:ext>
            </a:extLst>
          </p:cNvPr>
          <p:cNvPicPr>
            <a:picLocks noChangeAspect="1"/>
          </p:cNvPicPr>
          <p:nvPr/>
        </p:nvPicPr>
        <p:blipFill>
          <a:blip r:embed="rId4"/>
          <a:stretch>
            <a:fillRect/>
          </a:stretch>
        </p:blipFill>
        <p:spPr>
          <a:xfrm>
            <a:off x="5017344" y="0"/>
            <a:ext cx="6329265" cy="6858000"/>
          </a:xfrm>
          <a:prstGeom prst="rect">
            <a:avLst/>
          </a:prstGeom>
        </p:spPr>
      </p:pic>
      <p:cxnSp>
        <p:nvCxnSpPr>
          <p:cNvPr id="7" name="Straight Connector 6">
            <a:extLst>
              <a:ext uri="{FF2B5EF4-FFF2-40B4-BE49-F238E27FC236}">
                <a16:creationId xmlns:a16="http://schemas.microsoft.com/office/drawing/2014/main" id="{4E889A0B-49F2-5041-99DE-B70F355117F6}"/>
              </a:ext>
            </a:extLst>
          </p:cNvPr>
          <p:cNvCxnSpPr>
            <a:cxnSpLocks/>
          </p:cNvCxnSpPr>
          <p:nvPr/>
        </p:nvCxnSpPr>
        <p:spPr>
          <a:xfrm>
            <a:off x="4853803" y="0"/>
            <a:ext cx="0" cy="6858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6034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D27F-CC81-374E-A33B-3F8EB0CA6BD0}"/>
              </a:ext>
            </a:extLst>
          </p:cNvPr>
          <p:cNvSpPr>
            <a:spLocks noGrp="1"/>
          </p:cNvSpPr>
          <p:nvPr>
            <p:ph type="title"/>
          </p:nvPr>
        </p:nvSpPr>
        <p:spPr/>
        <p:txBody>
          <a:bodyPr/>
          <a:lstStyle/>
          <a:p>
            <a:r>
              <a:rPr lang="en-NO"/>
              <a:t>Kort om arbeidet</a:t>
            </a:r>
          </a:p>
        </p:txBody>
      </p:sp>
      <p:sp>
        <p:nvSpPr>
          <p:cNvPr id="4" name="Content Placeholder 3">
            <a:extLst>
              <a:ext uri="{FF2B5EF4-FFF2-40B4-BE49-F238E27FC236}">
                <a16:creationId xmlns:a16="http://schemas.microsoft.com/office/drawing/2014/main" id="{5758E99B-D154-5544-88A3-D2319C07D859}"/>
              </a:ext>
            </a:extLst>
          </p:cNvPr>
          <p:cNvSpPr>
            <a:spLocks noGrp="1"/>
          </p:cNvSpPr>
          <p:nvPr>
            <p:ph sz="half" idx="30"/>
          </p:nvPr>
        </p:nvSpPr>
        <p:spPr>
          <a:xfrm>
            <a:off x="380169" y="1028181"/>
            <a:ext cx="11431663" cy="4354559"/>
          </a:xfrm>
        </p:spPr>
        <p:txBody>
          <a:bodyPr/>
          <a:lstStyle/>
          <a:p>
            <a:r>
              <a:rPr lang="en-NO"/>
              <a:t>SIKT ønsket å legge ned versjonen av API-et som Vortex benyttet</a:t>
            </a:r>
          </a:p>
          <a:p>
            <a:r>
              <a:rPr lang="en-NO"/>
              <a:t>Dialog med SIKT </a:t>
            </a:r>
            <a:r>
              <a:rPr lang="en-GB"/>
              <a:t>i to år om utbedringer av ny versjon av API-et før oppstart</a:t>
            </a:r>
          </a:p>
          <a:p>
            <a:r>
              <a:rPr lang="en-GB"/>
              <a:t>Oppstart arbeid mars 2021</a:t>
            </a:r>
          </a:p>
          <a:p>
            <a:r>
              <a:rPr lang="en-GB"/>
              <a:t>Fra juni så etablerte vi et tverrfaglig team for arbeidet med</a:t>
            </a:r>
          </a:p>
          <a:p>
            <a:pPr lvl="1"/>
            <a:r>
              <a:rPr lang="en-GB"/>
              <a:t>Teamleder</a:t>
            </a:r>
          </a:p>
          <a:p>
            <a:pPr lvl="1"/>
            <a:r>
              <a:rPr lang="en-GB"/>
              <a:t>UX-designer</a:t>
            </a:r>
          </a:p>
          <a:p>
            <a:pPr lvl="1"/>
            <a:r>
              <a:rPr lang="en-GB"/>
              <a:t>Utvikler</a:t>
            </a:r>
          </a:p>
          <a:p>
            <a:pPr lvl="1"/>
            <a:r>
              <a:rPr lang="en-GB"/>
              <a:t>Nettredaktør</a:t>
            </a:r>
          </a:p>
          <a:p>
            <a:r>
              <a:rPr lang="en-NO"/>
              <a:t>Betatestet og feilrettet/justert </a:t>
            </a:r>
            <a:r>
              <a:rPr lang="en-GB"/>
              <a:t>i september og oktober</a:t>
            </a:r>
          </a:p>
          <a:p>
            <a:r>
              <a:rPr lang="en-GB"/>
              <a:t>Lansert i slutten oktober 2021</a:t>
            </a:r>
            <a:endParaRPr lang="en-NO"/>
          </a:p>
        </p:txBody>
      </p:sp>
      <p:sp>
        <p:nvSpPr>
          <p:cNvPr id="5" name="Footer Placeholder 4">
            <a:extLst>
              <a:ext uri="{FF2B5EF4-FFF2-40B4-BE49-F238E27FC236}">
                <a16:creationId xmlns:a16="http://schemas.microsoft.com/office/drawing/2014/main" id="{8BD0D236-8C8A-4246-A5A6-3FCE4D452657}"/>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1D4211B5-113C-4A42-91F6-574C7F89DE5D}"/>
              </a:ext>
            </a:extLst>
          </p:cNvPr>
          <p:cNvSpPr>
            <a:spLocks noGrp="1"/>
          </p:cNvSpPr>
          <p:nvPr>
            <p:ph type="sldNum" sz="quarter" idx="33"/>
          </p:nvPr>
        </p:nvSpPr>
        <p:spPr/>
        <p:txBody>
          <a:bodyPr/>
          <a:lstStyle/>
          <a:p>
            <a:r>
              <a:rPr lang="en-US"/>
              <a:t>Side </a:t>
            </a:r>
            <a:fld id="{5251F420-7306-4E7C-A79E-F31A38F7D392}" type="slidenum">
              <a:rPr lang="en-US" smtClean="0"/>
              <a:pPr/>
              <a:t>46</a:t>
            </a:fld>
            <a:endParaRPr lang="en-US" dirty="0"/>
          </a:p>
        </p:txBody>
      </p:sp>
    </p:spTree>
    <p:extLst>
      <p:ext uri="{BB962C8B-B14F-4D97-AF65-F5344CB8AC3E}">
        <p14:creationId xmlns:p14="http://schemas.microsoft.com/office/powerpoint/2010/main" val="396923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D27F-CC81-374E-A33B-3F8EB0CA6BD0}"/>
              </a:ext>
            </a:extLst>
          </p:cNvPr>
          <p:cNvSpPr>
            <a:spLocks noGrp="1"/>
          </p:cNvSpPr>
          <p:nvPr>
            <p:ph type="title"/>
          </p:nvPr>
        </p:nvSpPr>
        <p:spPr/>
        <p:txBody>
          <a:bodyPr/>
          <a:lstStyle/>
          <a:p>
            <a:r>
              <a:rPr lang="en-NO"/>
              <a:t>Ressursbruk </a:t>
            </a:r>
            <a:r>
              <a:rPr lang="en-GB"/>
              <a:t>i </a:t>
            </a:r>
            <a:r>
              <a:rPr lang="en-NO"/>
              <a:t>prosjektperioden mars – oktober 2021</a:t>
            </a:r>
            <a:br>
              <a:rPr lang="en-NO"/>
            </a:br>
            <a:endParaRPr lang="en-NO"/>
          </a:p>
        </p:txBody>
      </p:sp>
      <p:sp>
        <p:nvSpPr>
          <p:cNvPr id="4" name="Content Placeholder 3">
            <a:extLst>
              <a:ext uri="{FF2B5EF4-FFF2-40B4-BE49-F238E27FC236}">
                <a16:creationId xmlns:a16="http://schemas.microsoft.com/office/drawing/2014/main" id="{5758E99B-D154-5544-88A3-D2319C07D859}"/>
              </a:ext>
            </a:extLst>
          </p:cNvPr>
          <p:cNvSpPr>
            <a:spLocks noGrp="1"/>
          </p:cNvSpPr>
          <p:nvPr>
            <p:ph sz="half" idx="30"/>
          </p:nvPr>
        </p:nvSpPr>
        <p:spPr>
          <a:xfrm>
            <a:off x="380169" y="1028181"/>
            <a:ext cx="11431663" cy="4354559"/>
          </a:xfrm>
        </p:spPr>
        <p:txBody>
          <a:bodyPr/>
          <a:lstStyle/>
          <a:p>
            <a:r>
              <a:rPr lang="en-NO"/>
              <a:t>0,5 årsverk utvikling</a:t>
            </a:r>
          </a:p>
          <a:p>
            <a:r>
              <a:rPr lang="en-NO"/>
              <a:t>0,3 årsverk UX-design</a:t>
            </a:r>
          </a:p>
          <a:p>
            <a:r>
              <a:rPr lang="en-NO"/>
              <a:t>0,3 årsverk prosessledelse/testing</a:t>
            </a:r>
          </a:p>
          <a:p>
            <a:r>
              <a:rPr lang="en-NO"/>
              <a:t>0,1 årsverk forankring og kommunikasjon</a:t>
            </a:r>
          </a:p>
          <a:p>
            <a:pPr lvl="1"/>
            <a:endParaRPr lang="en-NO"/>
          </a:p>
          <a:p>
            <a:pPr marL="0" indent="0">
              <a:buNone/>
            </a:pPr>
            <a:r>
              <a:rPr lang="en-NO"/>
              <a:t>Totalt 1,2 årsverk som oss er ca. 1.2 millioner kr</a:t>
            </a:r>
          </a:p>
          <a:p>
            <a:pPr marL="0" indent="0">
              <a:buNone/>
            </a:pPr>
            <a:endParaRPr lang="en-NO"/>
          </a:p>
        </p:txBody>
      </p:sp>
      <p:sp>
        <p:nvSpPr>
          <p:cNvPr id="5" name="Footer Placeholder 4">
            <a:extLst>
              <a:ext uri="{FF2B5EF4-FFF2-40B4-BE49-F238E27FC236}">
                <a16:creationId xmlns:a16="http://schemas.microsoft.com/office/drawing/2014/main" id="{8BD0D236-8C8A-4246-A5A6-3FCE4D452657}"/>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1D4211B5-113C-4A42-91F6-574C7F89DE5D}"/>
              </a:ext>
            </a:extLst>
          </p:cNvPr>
          <p:cNvSpPr>
            <a:spLocks noGrp="1"/>
          </p:cNvSpPr>
          <p:nvPr>
            <p:ph type="sldNum" sz="quarter" idx="33"/>
          </p:nvPr>
        </p:nvSpPr>
        <p:spPr/>
        <p:txBody>
          <a:bodyPr/>
          <a:lstStyle/>
          <a:p>
            <a:r>
              <a:rPr lang="en-US"/>
              <a:t>Side </a:t>
            </a:r>
            <a:fld id="{5251F420-7306-4E7C-A79E-F31A38F7D392}" type="slidenum">
              <a:rPr lang="en-US" smtClean="0"/>
              <a:pPr/>
              <a:t>47</a:t>
            </a:fld>
            <a:endParaRPr lang="en-US" dirty="0"/>
          </a:p>
        </p:txBody>
      </p:sp>
    </p:spTree>
    <p:extLst>
      <p:ext uri="{BB962C8B-B14F-4D97-AF65-F5344CB8AC3E}">
        <p14:creationId xmlns:p14="http://schemas.microsoft.com/office/powerpoint/2010/main" val="95894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D27F-CC81-374E-A33B-3F8EB0CA6BD0}"/>
              </a:ext>
            </a:extLst>
          </p:cNvPr>
          <p:cNvSpPr>
            <a:spLocks noGrp="1"/>
          </p:cNvSpPr>
          <p:nvPr>
            <p:ph type="title"/>
          </p:nvPr>
        </p:nvSpPr>
        <p:spPr>
          <a:xfrm>
            <a:off x="392868" y="161944"/>
            <a:ext cx="11431664" cy="754068"/>
          </a:xfrm>
        </p:spPr>
        <p:txBody>
          <a:bodyPr/>
          <a:lstStyle/>
          <a:p>
            <a:r>
              <a:rPr lang="en-NO"/>
              <a:t>Samarbeidet i praksis </a:t>
            </a:r>
          </a:p>
        </p:txBody>
      </p:sp>
      <p:sp>
        <p:nvSpPr>
          <p:cNvPr id="4" name="Content Placeholder 3">
            <a:extLst>
              <a:ext uri="{FF2B5EF4-FFF2-40B4-BE49-F238E27FC236}">
                <a16:creationId xmlns:a16="http://schemas.microsoft.com/office/drawing/2014/main" id="{5758E99B-D154-5544-88A3-D2319C07D859}"/>
              </a:ext>
            </a:extLst>
          </p:cNvPr>
          <p:cNvSpPr>
            <a:spLocks noGrp="1"/>
          </p:cNvSpPr>
          <p:nvPr>
            <p:ph sz="half" idx="30"/>
          </p:nvPr>
        </p:nvSpPr>
        <p:spPr>
          <a:xfrm>
            <a:off x="380169" y="1028181"/>
            <a:ext cx="11431663" cy="4354559"/>
          </a:xfrm>
        </p:spPr>
        <p:txBody>
          <a:bodyPr/>
          <a:lstStyle/>
          <a:p>
            <a:r>
              <a:rPr lang="nb-NO" dirty="0"/>
              <a:t>To årlige heldagssamlinger i Oslo</a:t>
            </a:r>
          </a:p>
          <a:p>
            <a:pPr lvl="1"/>
            <a:r>
              <a:rPr lang="nb-NO" dirty="0"/>
              <a:t>Fysisk møte</a:t>
            </a:r>
          </a:p>
          <a:p>
            <a:pPr lvl="1"/>
            <a:r>
              <a:rPr lang="nb-NO" dirty="0"/>
              <a:t>2-3 deltagere fra hver institusjon, gjerne nettredaktør, kommunikasjonssjef og en fra IT</a:t>
            </a:r>
          </a:p>
          <a:p>
            <a:r>
              <a:rPr lang="nb-NO" dirty="0"/>
              <a:t>Møte mellom nettredaktører hver 6. uke hele året</a:t>
            </a:r>
          </a:p>
          <a:p>
            <a:pPr lvl="1"/>
            <a:r>
              <a:rPr lang="nb-NO" dirty="0"/>
              <a:t>Digitalt møte</a:t>
            </a:r>
          </a:p>
          <a:p>
            <a:r>
              <a:rPr lang="nb-NO" dirty="0"/>
              <a:t>På samlingene blir vi enige om felles spleiseprosjekter hvor kostnader fordeles</a:t>
            </a:r>
          </a:p>
          <a:p>
            <a:pPr lvl="1"/>
            <a:r>
              <a:rPr lang="nb-NO" dirty="0"/>
              <a:t>30% likt på hver institusjon</a:t>
            </a:r>
          </a:p>
          <a:p>
            <a:pPr lvl="1"/>
            <a:r>
              <a:rPr lang="nb-NO" dirty="0"/>
              <a:t>70% basert på antall studenter/ansatte ved institusjonen</a:t>
            </a:r>
            <a:endParaRPr lang="en-GB" dirty="0"/>
          </a:p>
          <a:p>
            <a:pPr marL="0" indent="0">
              <a:buNone/>
            </a:pPr>
            <a:endParaRPr lang="en-NO"/>
          </a:p>
        </p:txBody>
      </p:sp>
      <p:sp>
        <p:nvSpPr>
          <p:cNvPr id="5" name="Footer Placeholder 4">
            <a:extLst>
              <a:ext uri="{FF2B5EF4-FFF2-40B4-BE49-F238E27FC236}">
                <a16:creationId xmlns:a16="http://schemas.microsoft.com/office/drawing/2014/main" id="{8BD0D236-8C8A-4246-A5A6-3FCE4D452657}"/>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1D4211B5-113C-4A42-91F6-574C7F89DE5D}"/>
              </a:ext>
            </a:extLst>
          </p:cNvPr>
          <p:cNvSpPr>
            <a:spLocks noGrp="1"/>
          </p:cNvSpPr>
          <p:nvPr>
            <p:ph type="sldNum" sz="quarter" idx="33"/>
          </p:nvPr>
        </p:nvSpPr>
        <p:spPr/>
        <p:txBody>
          <a:bodyPr/>
          <a:lstStyle/>
          <a:p>
            <a:r>
              <a:rPr lang="en-US"/>
              <a:t>Side </a:t>
            </a:r>
            <a:fld id="{5251F420-7306-4E7C-A79E-F31A38F7D392}" type="slidenum">
              <a:rPr lang="en-US" smtClean="0"/>
              <a:pPr/>
              <a:t>48</a:t>
            </a:fld>
            <a:endParaRPr lang="en-US" dirty="0"/>
          </a:p>
        </p:txBody>
      </p:sp>
    </p:spTree>
    <p:extLst>
      <p:ext uri="{BB962C8B-B14F-4D97-AF65-F5344CB8AC3E}">
        <p14:creationId xmlns:p14="http://schemas.microsoft.com/office/powerpoint/2010/main" val="165474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p:txBody>
          <a:bodyPr/>
          <a:lstStyle/>
          <a:p>
            <a:r>
              <a:rPr lang="nb-NO"/>
              <a:t>Prinsipper for utvikling generelt</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49</a:t>
            </a:fld>
            <a:endParaRPr lang="en-US" dirty="0"/>
          </a:p>
        </p:txBody>
      </p:sp>
      <p:sp>
        <p:nvSpPr>
          <p:cNvPr id="6" name="Content Placeholder 2">
            <a:extLst>
              <a:ext uri="{FF2B5EF4-FFF2-40B4-BE49-F238E27FC236}">
                <a16:creationId xmlns:a16="http://schemas.microsoft.com/office/drawing/2014/main" id="{FC28ADF7-9A47-A149-9642-162716E598BF}"/>
              </a:ext>
            </a:extLst>
          </p:cNvPr>
          <p:cNvSpPr>
            <a:spLocks noGrp="1"/>
          </p:cNvSpPr>
          <p:nvPr>
            <p:ph sz="quarter" idx="28"/>
          </p:nvPr>
        </p:nvSpPr>
        <p:spPr>
          <a:xfrm>
            <a:off x="380168" y="1180008"/>
            <a:ext cx="11431664" cy="4720030"/>
          </a:xfrm>
        </p:spPr>
        <p:txBody>
          <a:bodyPr/>
          <a:lstStyle/>
          <a:p>
            <a:pPr marL="342900" indent="-342900">
              <a:buFont typeface="Arial" panose="020B0604020202020204" pitchFamily="34" charset="0"/>
              <a:buChar char="•"/>
            </a:pPr>
            <a:r>
              <a:rPr lang="nb-NO" sz="2400" dirty="0"/>
              <a:t>Nye høgskoler/universiteter som ønsker å ta i bruk </a:t>
            </a:r>
            <a:r>
              <a:rPr lang="nb-NO" sz="2400" dirty="0" err="1"/>
              <a:t>Vortex</a:t>
            </a:r>
            <a:r>
              <a:rPr lang="nb-NO" sz="2400" dirty="0"/>
              <a:t>, skal tilstrebe å bruke etablerte fellesløsninger så langt som mulig</a:t>
            </a:r>
          </a:p>
          <a:p>
            <a:pPr marL="342900" indent="-342900">
              <a:buFont typeface="Arial" panose="020B0604020202020204" pitchFamily="34" charset="0"/>
              <a:buChar char="•"/>
            </a:pPr>
            <a:r>
              <a:rPr lang="nb-NO" sz="2400" dirty="0"/>
              <a:t>Målet er å designe og utvikle </a:t>
            </a:r>
            <a:r>
              <a:rPr lang="nb-NO" sz="2400" b="1" dirty="0"/>
              <a:t>minst mulig skreddersøm </a:t>
            </a:r>
            <a:r>
              <a:rPr lang="nb-NO" sz="2400" dirty="0"/>
              <a:t>på områder hvor det allerede finnes velutviklede fellesløsninger</a:t>
            </a:r>
          </a:p>
          <a:p>
            <a:pPr marL="342900" indent="-342900">
              <a:buFont typeface="Arial" panose="020B0604020202020204" pitchFamily="34" charset="0"/>
              <a:buChar char="•"/>
            </a:pPr>
            <a:r>
              <a:rPr lang="nb-NO" sz="2400" dirty="0"/>
              <a:t>Hvis en eksisterende bruker av </a:t>
            </a:r>
            <a:r>
              <a:rPr lang="nb-NO" sz="2400" dirty="0" err="1"/>
              <a:t>Vortex</a:t>
            </a:r>
            <a:r>
              <a:rPr lang="nb-NO" sz="2400" dirty="0"/>
              <a:t> ønsker å utvikle noe nytt (estimert til over fem dagsverk), så skal behovet først luftes med de andre nettredaktørene på et av de faste møtene før det spilles inn som et oppdrag til IT-avdelingen, i håp om at det kan bli en spleis og potensielt en ny fellesløsning. </a:t>
            </a:r>
          </a:p>
        </p:txBody>
      </p:sp>
    </p:spTree>
    <p:extLst>
      <p:ext uri="{BB962C8B-B14F-4D97-AF65-F5344CB8AC3E}">
        <p14:creationId xmlns:p14="http://schemas.microsoft.com/office/powerpoint/2010/main" val="4866962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a:xfrm>
            <a:off x="380168" y="301875"/>
            <a:ext cx="11431664" cy="754068"/>
          </a:xfrm>
        </p:spPr>
        <p:txBody>
          <a:bodyPr/>
          <a:lstStyle/>
          <a:p>
            <a:r>
              <a:rPr lang="nb-NO"/>
              <a:t>Hvem bestemmer hva?</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50</a:t>
            </a:fld>
            <a:endParaRPr lang="en-US" dirty="0"/>
          </a:p>
        </p:txBody>
      </p:sp>
      <p:graphicFrame>
        <p:nvGraphicFramePr>
          <p:cNvPr id="8" name="Content Placeholder 7">
            <a:extLst>
              <a:ext uri="{FF2B5EF4-FFF2-40B4-BE49-F238E27FC236}">
                <a16:creationId xmlns:a16="http://schemas.microsoft.com/office/drawing/2014/main" id="{28C4C383-227D-750A-F324-145B35EB380B}"/>
              </a:ext>
            </a:extLst>
          </p:cNvPr>
          <p:cNvGraphicFramePr>
            <a:graphicFrameLocks noGrp="1"/>
          </p:cNvGraphicFramePr>
          <p:nvPr>
            <p:ph sz="quarter" idx="28"/>
          </p:nvPr>
        </p:nvGraphicFramePr>
        <p:xfrm>
          <a:off x="379413" y="1179512"/>
          <a:ext cx="11181968" cy="3125990"/>
        </p:xfrm>
        <a:graphic>
          <a:graphicData uri="http://schemas.openxmlformats.org/drawingml/2006/table">
            <a:tbl>
              <a:tblPr firstRow="1" bandRow="1">
                <a:tableStyleId>{7E9639D4-E3E2-4D34-9284-5A2195B3D0D7}</a:tableStyleId>
              </a:tblPr>
              <a:tblGrid>
                <a:gridCol w="4907290">
                  <a:extLst>
                    <a:ext uri="{9D8B030D-6E8A-4147-A177-3AD203B41FA5}">
                      <a16:colId xmlns:a16="http://schemas.microsoft.com/office/drawing/2014/main" val="1569084367"/>
                    </a:ext>
                  </a:extLst>
                </a:gridCol>
                <a:gridCol w="2154621">
                  <a:extLst>
                    <a:ext uri="{9D8B030D-6E8A-4147-A177-3AD203B41FA5}">
                      <a16:colId xmlns:a16="http://schemas.microsoft.com/office/drawing/2014/main" val="2408678348"/>
                    </a:ext>
                  </a:extLst>
                </a:gridCol>
                <a:gridCol w="2627586">
                  <a:extLst>
                    <a:ext uri="{9D8B030D-6E8A-4147-A177-3AD203B41FA5}">
                      <a16:colId xmlns:a16="http://schemas.microsoft.com/office/drawing/2014/main" val="648003656"/>
                    </a:ext>
                  </a:extLst>
                </a:gridCol>
                <a:gridCol w="1492471">
                  <a:extLst>
                    <a:ext uri="{9D8B030D-6E8A-4147-A177-3AD203B41FA5}">
                      <a16:colId xmlns:a16="http://schemas.microsoft.com/office/drawing/2014/main" val="913438730"/>
                    </a:ext>
                  </a:extLst>
                </a:gridCol>
              </a:tblGrid>
              <a:tr h="376019">
                <a:tc>
                  <a:txBody>
                    <a:bodyPr/>
                    <a:lstStyle/>
                    <a:p>
                      <a:r>
                        <a:rPr lang="nb-NO"/>
                        <a:t>Del av løsning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a:t>Eier av nettsted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Samarbeidspartnere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IT UiO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3549111"/>
                  </a:ext>
                </a:extLst>
              </a:tr>
              <a:tr h="392853">
                <a:tc>
                  <a:txBody>
                    <a:bodyPr/>
                    <a:lstStyle/>
                    <a:p>
                      <a:r>
                        <a:rPr lang="nb-NO"/>
                        <a:t>Skreddersøm design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7642034"/>
                  </a:ext>
                </a:extLst>
              </a:tr>
              <a:tr h="392853">
                <a:tc>
                  <a:txBody>
                    <a:bodyPr/>
                    <a:lstStyle/>
                    <a:p>
                      <a:r>
                        <a:rPr lang="nb-NO" dirty="0"/>
                        <a:t>Designrammeverk (</a:t>
                      </a:r>
                      <a:r>
                        <a:rPr lang="nb-NO" dirty="0" err="1"/>
                        <a:t>X</a:t>
                      </a:r>
                      <a:r>
                        <a:rPr lang="nb-NO" dirty="0"/>
                        <a:t>, UiO2)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531609"/>
                  </a:ext>
                </a:extLst>
              </a:tr>
              <a:tr h="392853">
                <a:tc>
                  <a:txBody>
                    <a:bodyPr/>
                    <a:lstStyle/>
                    <a:p>
                      <a:r>
                        <a:rPr lang="nb-NO"/>
                        <a:t>Skreddersøm maler/komponenter/listinger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2213732"/>
                  </a:ext>
                </a:extLst>
              </a:tr>
              <a:tr h="392853">
                <a:tc>
                  <a:txBody>
                    <a:bodyPr/>
                    <a:lstStyle/>
                    <a:p>
                      <a:r>
                        <a:rPr lang="nb-NO"/>
                        <a:t>Fellesløsninger maler/komponenter/listinger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8536859"/>
                  </a:ext>
                </a:extLst>
              </a:tr>
              <a:tr h="392853">
                <a:tc>
                  <a:txBody>
                    <a:bodyPr/>
                    <a:lstStyle/>
                    <a:p>
                      <a:r>
                        <a:rPr lang="nb-NO"/>
                        <a:t>Standardmaler (artikkel/arrangement/forside)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I,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9674829"/>
                  </a:ext>
                </a:extLst>
              </a:tr>
              <a:tr h="392853">
                <a:tc>
                  <a:txBody>
                    <a:bodyPr/>
                    <a:lstStyle/>
                    <a:p>
                      <a:r>
                        <a:rPr lang="nb-NO"/>
                        <a:t>Standard integrasjoner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I,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4481492"/>
                  </a:ext>
                </a:extLst>
              </a:tr>
              <a:tr h="392853">
                <a:tc>
                  <a:txBody>
                    <a:bodyPr/>
                    <a:lstStyle/>
                    <a:p>
                      <a:r>
                        <a:rPr lang="nb-NO"/>
                        <a:t>Standard Vortex (grunnfunksjonalitet CMS)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I,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B, U,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4531603"/>
                  </a:ext>
                </a:extLst>
              </a:tr>
            </a:tbl>
          </a:graphicData>
        </a:graphic>
      </p:graphicFrame>
      <p:grpSp>
        <p:nvGrpSpPr>
          <p:cNvPr id="14" name="Group 13">
            <a:extLst>
              <a:ext uri="{FF2B5EF4-FFF2-40B4-BE49-F238E27FC236}">
                <a16:creationId xmlns:a16="http://schemas.microsoft.com/office/drawing/2014/main" id="{7B034EAE-98D9-05F9-19C7-5616C2F488B8}"/>
              </a:ext>
            </a:extLst>
          </p:cNvPr>
          <p:cNvGrpSpPr/>
          <p:nvPr/>
        </p:nvGrpSpPr>
        <p:grpSpPr>
          <a:xfrm>
            <a:off x="5501343" y="4889387"/>
            <a:ext cx="6703423" cy="2168034"/>
            <a:chOff x="3985216" y="4689966"/>
            <a:chExt cx="6703423" cy="2168034"/>
          </a:xfrm>
        </p:grpSpPr>
        <p:sp>
          <p:nvSpPr>
            <p:cNvPr id="9" name="Content Placeholder 2">
              <a:extLst>
                <a:ext uri="{FF2B5EF4-FFF2-40B4-BE49-F238E27FC236}">
                  <a16:creationId xmlns:a16="http://schemas.microsoft.com/office/drawing/2014/main" id="{AE00820E-AD13-D658-374B-5E71C9BD959A}"/>
                </a:ext>
              </a:extLst>
            </p:cNvPr>
            <p:cNvSpPr txBox="1">
              <a:spLocks/>
            </p:cNvSpPr>
            <p:nvPr/>
          </p:nvSpPr>
          <p:spPr>
            <a:xfrm>
              <a:off x="3985216" y="4689966"/>
              <a:ext cx="2226398" cy="2168034"/>
            </a:xfrm>
            <a:prstGeom prst="rect">
              <a:avLst/>
            </a:prstGeom>
          </p:spPr>
          <p:txBody>
            <a:bodyPr vert="horz" lIns="0" tIns="0" rIns="0" bIns="0" rtlCol="0">
              <a:noAutofit/>
            </a:bodyPr>
            <a:lstStyle>
              <a:lvl1pPr marL="125438" indent="-125438" algn="l" defTabSz="914446" rtl="0" eaLnBrk="1" latinLnBrk="0" hangingPunct="1">
                <a:lnSpc>
                  <a:spcPct val="100000"/>
                </a:lnSpc>
                <a:spcBef>
                  <a:spcPts val="1150"/>
                </a:spcBef>
                <a:spcAft>
                  <a:spcPts val="0"/>
                </a:spcAft>
                <a:buClrTx/>
                <a:buFontTx/>
                <a:buNone/>
                <a:defRPr sz="1500" b="0" i="0" u="none" kern="1200" cap="none">
                  <a:solidFill>
                    <a:srgbClr val="000000"/>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b="1" dirty="0" err="1">
                  <a:solidFill>
                    <a:srgbClr val="000000"/>
                  </a:solidFill>
                  <a:effectLst/>
                </a:rPr>
                <a:t>Forklaring</a:t>
              </a:r>
              <a:r>
                <a:rPr lang="en-GB" sz="1200" b="1" dirty="0">
                  <a:solidFill>
                    <a:srgbClr val="000000"/>
                  </a:solidFill>
                  <a:effectLst/>
                </a:rPr>
                <a:t> </a:t>
              </a:r>
              <a:r>
                <a:rPr lang="en-GB" sz="1200" b="1" dirty="0" err="1">
                  <a:solidFill>
                    <a:srgbClr val="000000"/>
                  </a:solidFill>
                  <a:effectLst/>
                </a:rPr>
                <a:t>på</a:t>
              </a:r>
              <a:r>
                <a:rPr lang="en-GB" sz="1200" b="1" dirty="0">
                  <a:solidFill>
                    <a:srgbClr val="000000"/>
                  </a:solidFill>
                  <a:effectLst/>
                </a:rPr>
                <a:t> </a:t>
              </a:r>
              <a:r>
                <a:rPr lang="en-GB" sz="1200" b="1" dirty="0" err="1">
                  <a:solidFill>
                    <a:srgbClr val="000000"/>
                  </a:solidFill>
                  <a:effectLst/>
                </a:rPr>
                <a:t>bokstavene</a:t>
              </a:r>
              <a:endParaRPr lang="en-GB" sz="1200" b="1" dirty="0">
                <a:solidFill>
                  <a:srgbClr val="000000"/>
                </a:solidFill>
                <a:effectLst/>
              </a:endParaRPr>
            </a:p>
            <a:p>
              <a:r>
                <a:rPr lang="en-GB" sz="1200" dirty="0">
                  <a:solidFill>
                    <a:srgbClr val="000000"/>
                  </a:solidFill>
                  <a:effectLst/>
                </a:rPr>
                <a:t>B – </a:t>
              </a:r>
              <a:r>
                <a:rPr lang="en-GB" sz="1200" dirty="0" err="1">
                  <a:solidFill>
                    <a:srgbClr val="000000"/>
                  </a:solidFill>
                  <a:effectLst/>
                </a:rPr>
                <a:t>beslutningsansvar</a:t>
              </a:r>
              <a:endParaRPr lang="en-GB" sz="1200" dirty="0">
                <a:solidFill>
                  <a:srgbClr val="000000"/>
                </a:solidFill>
                <a:effectLst/>
              </a:endParaRPr>
            </a:p>
            <a:p>
              <a:r>
                <a:rPr lang="en-GB" sz="1200" dirty="0">
                  <a:solidFill>
                    <a:srgbClr val="000000"/>
                  </a:solidFill>
                  <a:effectLst/>
                </a:rPr>
                <a:t>b – </a:t>
              </a:r>
              <a:r>
                <a:rPr lang="en-GB" sz="1200" dirty="0" err="1">
                  <a:solidFill>
                    <a:srgbClr val="000000"/>
                  </a:solidFill>
                  <a:effectLst/>
                </a:rPr>
                <a:t>delbeslutningsansvar</a:t>
              </a:r>
              <a:r>
                <a:rPr lang="en-GB" sz="1200" dirty="0">
                  <a:solidFill>
                    <a:srgbClr val="000000"/>
                  </a:solidFill>
                  <a:effectLst/>
                </a:rPr>
                <a:t> </a:t>
              </a:r>
            </a:p>
            <a:p>
              <a:r>
                <a:rPr lang="en-GB" sz="1200" dirty="0">
                  <a:solidFill>
                    <a:srgbClr val="000000"/>
                  </a:solidFill>
                  <a:effectLst/>
                </a:rPr>
                <a:t>A – </a:t>
              </a:r>
              <a:r>
                <a:rPr lang="en-GB" sz="1200" dirty="0" err="1">
                  <a:solidFill>
                    <a:srgbClr val="000000"/>
                  </a:solidFill>
                  <a:effectLst/>
                </a:rPr>
                <a:t>hovedansvar</a:t>
              </a:r>
              <a:r>
                <a:rPr lang="en-GB" sz="1200" dirty="0">
                  <a:solidFill>
                    <a:srgbClr val="000000"/>
                  </a:solidFill>
                  <a:effectLst/>
                </a:rPr>
                <a:t> for </a:t>
              </a:r>
              <a:r>
                <a:rPr lang="en-GB" sz="1200" dirty="0" err="1">
                  <a:solidFill>
                    <a:srgbClr val="000000"/>
                  </a:solidFill>
                  <a:effectLst/>
                </a:rPr>
                <a:t>framdrift</a:t>
              </a:r>
              <a:r>
                <a:rPr lang="en-GB" sz="1200" dirty="0">
                  <a:solidFill>
                    <a:srgbClr val="000000"/>
                  </a:solidFill>
                  <a:effectLst/>
                </a:rPr>
                <a:t> </a:t>
              </a:r>
            </a:p>
            <a:p>
              <a:endParaRPr lang="en-GB" sz="1200" dirty="0">
                <a:solidFill>
                  <a:srgbClr val="000000"/>
                </a:solidFill>
                <a:effectLst/>
              </a:endParaRPr>
            </a:p>
          </p:txBody>
        </p:sp>
        <p:sp>
          <p:nvSpPr>
            <p:cNvPr id="11" name="Content Placeholder 2">
              <a:extLst>
                <a:ext uri="{FF2B5EF4-FFF2-40B4-BE49-F238E27FC236}">
                  <a16:creationId xmlns:a16="http://schemas.microsoft.com/office/drawing/2014/main" id="{1030F024-A8A1-674A-7D5F-C1E2CC357706}"/>
                </a:ext>
              </a:extLst>
            </p:cNvPr>
            <p:cNvSpPr txBox="1">
              <a:spLocks/>
            </p:cNvSpPr>
            <p:nvPr/>
          </p:nvSpPr>
          <p:spPr>
            <a:xfrm>
              <a:off x="8703979" y="5030383"/>
              <a:ext cx="1984660" cy="1307355"/>
            </a:xfrm>
            <a:prstGeom prst="rect">
              <a:avLst/>
            </a:prstGeom>
          </p:spPr>
          <p:txBody>
            <a:bodyPr vert="horz" lIns="0" tIns="0" rIns="0" bIns="0" rtlCol="0">
              <a:noAutofit/>
            </a:bodyPr>
            <a:lstStyle>
              <a:lvl1pPr marL="125438" indent="-125438" algn="l" defTabSz="914446" rtl="0" eaLnBrk="1" latinLnBrk="0" hangingPunct="1">
                <a:lnSpc>
                  <a:spcPct val="100000"/>
                </a:lnSpc>
                <a:spcBef>
                  <a:spcPts val="1150"/>
                </a:spcBef>
                <a:spcAft>
                  <a:spcPts val="0"/>
                </a:spcAft>
                <a:buClrTx/>
                <a:buFontTx/>
                <a:buNone/>
                <a:defRPr sz="1500" b="0" i="0" u="none" kern="1200" cap="none">
                  <a:solidFill>
                    <a:srgbClr val="000000"/>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a:solidFill>
                    <a:srgbClr val="000000"/>
                  </a:solidFill>
                  <a:effectLst/>
                </a:rPr>
                <a:t>R </a:t>
              </a:r>
              <a:r>
                <a:rPr lang="en-GB" sz="1200"/>
                <a:t>– </a:t>
              </a:r>
              <a:r>
                <a:rPr lang="en-GB" sz="1200">
                  <a:solidFill>
                    <a:srgbClr val="000000"/>
                  </a:solidFill>
                  <a:effectLst/>
                </a:rPr>
                <a:t>skal rådspørres</a:t>
              </a:r>
            </a:p>
            <a:p>
              <a:r>
                <a:rPr lang="en-GB" sz="1200"/>
                <a:t>r – kan rådspørres</a:t>
              </a:r>
            </a:p>
            <a:p>
              <a:r>
                <a:rPr lang="en-GB" sz="1200"/>
                <a:t>I – skal informeres</a:t>
              </a:r>
            </a:p>
          </p:txBody>
        </p:sp>
        <p:sp>
          <p:nvSpPr>
            <p:cNvPr id="13" name="Content Placeholder 2">
              <a:extLst>
                <a:ext uri="{FF2B5EF4-FFF2-40B4-BE49-F238E27FC236}">
                  <a16:creationId xmlns:a16="http://schemas.microsoft.com/office/drawing/2014/main" id="{5456225B-FD43-DAE4-D5C4-1DA27860B2B2}"/>
                </a:ext>
              </a:extLst>
            </p:cNvPr>
            <p:cNvSpPr txBox="1">
              <a:spLocks/>
            </p:cNvSpPr>
            <p:nvPr/>
          </p:nvSpPr>
          <p:spPr>
            <a:xfrm>
              <a:off x="6369262" y="5030383"/>
              <a:ext cx="2226398" cy="1158604"/>
            </a:xfrm>
            <a:prstGeom prst="rect">
              <a:avLst/>
            </a:prstGeom>
          </p:spPr>
          <p:txBody>
            <a:bodyPr vert="horz" lIns="0" tIns="0" rIns="0" bIns="0" rtlCol="0">
              <a:noAutofit/>
            </a:bodyPr>
            <a:lstStyle>
              <a:lvl1pPr marL="125438" indent="-125438" algn="l" defTabSz="914446" rtl="0" eaLnBrk="1" latinLnBrk="0" hangingPunct="1">
                <a:lnSpc>
                  <a:spcPct val="100000"/>
                </a:lnSpc>
                <a:spcBef>
                  <a:spcPts val="1150"/>
                </a:spcBef>
                <a:spcAft>
                  <a:spcPts val="0"/>
                </a:spcAft>
                <a:buClrTx/>
                <a:buFontTx/>
                <a:buNone/>
                <a:defRPr sz="1500" b="0" i="0" u="none" kern="1200" cap="none">
                  <a:solidFill>
                    <a:srgbClr val="000000"/>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a:solidFill>
                    <a:srgbClr val="000000"/>
                  </a:solidFill>
                  <a:effectLst/>
                </a:rPr>
                <a:t>a – delansvar for framdrift</a:t>
              </a:r>
            </a:p>
            <a:p>
              <a:r>
                <a:rPr lang="en-GB" sz="1200">
                  <a:solidFill>
                    <a:srgbClr val="000000"/>
                  </a:solidFill>
                  <a:effectLst/>
                </a:rPr>
                <a:t>U – Hovedansvar for utføring</a:t>
              </a:r>
            </a:p>
            <a:p>
              <a:r>
                <a:rPr lang="en-GB" sz="1200">
                  <a:solidFill>
                    <a:srgbClr val="000000"/>
                  </a:solidFill>
                  <a:effectLst/>
                </a:rPr>
                <a:t>u – delansvar for utføring</a:t>
              </a:r>
            </a:p>
            <a:p>
              <a:endParaRPr lang="en-GB" sz="1200">
                <a:solidFill>
                  <a:srgbClr val="000000"/>
                </a:solidFill>
                <a:effectLst/>
              </a:endParaRPr>
            </a:p>
          </p:txBody>
        </p:sp>
      </p:grpSp>
    </p:spTree>
    <p:extLst>
      <p:ext uri="{BB962C8B-B14F-4D97-AF65-F5344CB8AC3E}">
        <p14:creationId xmlns:p14="http://schemas.microsoft.com/office/powerpoint/2010/main" val="556159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DE2F2-C102-45B4-5DAA-364F667C9749}"/>
              </a:ext>
            </a:extLst>
          </p:cNvPr>
          <p:cNvSpPr>
            <a:spLocks noGrp="1"/>
          </p:cNvSpPr>
          <p:nvPr>
            <p:ph type="title"/>
          </p:nvPr>
        </p:nvSpPr>
        <p:spPr/>
        <p:txBody>
          <a:bodyPr/>
          <a:lstStyle/>
          <a:p>
            <a:r>
              <a:rPr lang="nb-NO" dirty="0"/>
              <a:t>Utdyping av stor B for IT-avdelingen </a:t>
            </a:r>
          </a:p>
        </p:txBody>
      </p:sp>
      <p:sp>
        <p:nvSpPr>
          <p:cNvPr id="4" name="Footer Placeholder 3">
            <a:extLst>
              <a:ext uri="{FF2B5EF4-FFF2-40B4-BE49-F238E27FC236}">
                <a16:creationId xmlns:a16="http://schemas.microsoft.com/office/drawing/2014/main" id="{69B25E22-8464-90FA-FD7E-10ABBB02D7DF}"/>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CDE2C122-C38F-E2E7-1439-A4915D8C26F5}"/>
              </a:ext>
            </a:extLst>
          </p:cNvPr>
          <p:cNvSpPr>
            <a:spLocks noGrp="1"/>
          </p:cNvSpPr>
          <p:nvPr>
            <p:ph type="sldNum" sz="quarter" idx="12"/>
          </p:nvPr>
        </p:nvSpPr>
        <p:spPr/>
        <p:txBody>
          <a:bodyPr/>
          <a:lstStyle/>
          <a:p>
            <a:r>
              <a:rPr lang="en-US"/>
              <a:t>Side </a:t>
            </a:r>
            <a:fld id="{5251F420-7306-4E7C-A79E-F31A38F7D392}" type="slidenum">
              <a:rPr lang="en-US" smtClean="0"/>
              <a:pPr/>
              <a:t>51</a:t>
            </a:fld>
            <a:endParaRPr lang="en-US" dirty="0"/>
          </a:p>
        </p:txBody>
      </p:sp>
      <p:sp>
        <p:nvSpPr>
          <p:cNvPr id="6" name="TextBox 5">
            <a:extLst>
              <a:ext uri="{FF2B5EF4-FFF2-40B4-BE49-F238E27FC236}">
                <a16:creationId xmlns:a16="http://schemas.microsoft.com/office/drawing/2014/main" id="{C003384F-8EEC-99C8-685C-F4A8CC6BEC56}"/>
              </a:ext>
            </a:extLst>
          </p:cNvPr>
          <p:cNvSpPr txBox="1"/>
          <p:nvPr/>
        </p:nvSpPr>
        <p:spPr>
          <a:xfrm>
            <a:off x="1156137" y="1305340"/>
            <a:ext cx="9643043" cy="3693319"/>
          </a:xfrm>
          <a:prstGeom prst="rect">
            <a:avLst/>
          </a:prstGeom>
          <a:noFill/>
        </p:spPr>
        <p:txBody>
          <a:bodyPr wrap="square" rtlCol="0">
            <a:spAutoFit/>
          </a:bodyPr>
          <a:lstStyle/>
          <a:p>
            <a:r>
              <a:rPr lang="nb-NO" sz="1800" dirty="0"/>
              <a:t>Stor B er noe vi som leverandør er nødt til å ha med tanke på at vi skal levere løsningen.</a:t>
            </a:r>
          </a:p>
          <a:p>
            <a:endParaRPr lang="nb-NO" sz="1800" dirty="0"/>
          </a:p>
          <a:p>
            <a:r>
              <a:rPr lang="nb-NO" sz="1800" dirty="0"/>
              <a:t>Et samarbeid kan ikke pålegge oss å levere noe vi ikke </a:t>
            </a:r>
            <a:r>
              <a:rPr lang="nb-NO" sz="1800" i="1" dirty="0"/>
              <a:t>kan klare å levere</a:t>
            </a:r>
            <a:r>
              <a:rPr lang="nb-NO" sz="1800" dirty="0"/>
              <a:t>, eller be om en løsning som gjør det nødvendig å levere på en måte som ikke er bærekraftig </a:t>
            </a:r>
            <a:r>
              <a:rPr lang="nb-NO" sz="1800" dirty="0" err="1"/>
              <a:t>mtp</a:t>
            </a:r>
            <a:r>
              <a:rPr lang="nb-NO" sz="1800" dirty="0"/>
              <a:t>. drift og utover tilgjengelig tid eller budsjett. </a:t>
            </a:r>
          </a:p>
          <a:p>
            <a:endParaRPr lang="nb-NO" sz="1800" dirty="0"/>
          </a:p>
          <a:p>
            <a:r>
              <a:rPr lang="nb-NO" sz="1800" dirty="0"/>
              <a:t>I tilfeller der samarbeidspartnere er satt opp med liten b, betyr det at de har stor påvirkning på beslutninger som tas på den aktuelle delen av løsningen. </a:t>
            </a:r>
          </a:p>
          <a:p>
            <a:endParaRPr lang="nb-NO" sz="1800" dirty="0"/>
          </a:p>
          <a:p>
            <a:r>
              <a:rPr lang="nb-NO" sz="1800" dirty="0"/>
              <a:t>For eksempel vil den lille b-en innen «Fellesløsninger» bety at samarbeidspartnerne bestemmer hvilken del av løsningen som skal fokuseres på og forbedres, mens IT-avdelingen har stor B for å kunne være sikre på at vi kan levere det som ønskes forbedret innenfor tilgjengelig budsjett og på en hensiktsmessig måte </a:t>
            </a:r>
            <a:r>
              <a:rPr lang="nb-NO" sz="1800" dirty="0" err="1"/>
              <a:t>mtp</a:t>
            </a:r>
            <a:r>
              <a:rPr lang="nb-NO" sz="1800" dirty="0"/>
              <a:t>. videre drift og forvaltning. </a:t>
            </a:r>
          </a:p>
        </p:txBody>
      </p:sp>
    </p:spTree>
    <p:extLst>
      <p:ext uri="{BB962C8B-B14F-4D97-AF65-F5344CB8AC3E}">
        <p14:creationId xmlns:p14="http://schemas.microsoft.com/office/powerpoint/2010/main" val="2193701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a:xfrm>
            <a:off x="380168" y="301875"/>
            <a:ext cx="11431664" cy="754068"/>
          </a:xfrm>
        </p:spPr>
        <p:txBody>
          <a:bodyPr/>
          <a:lstStyle/>
          <a:p>
            <a:r>
              <a:rPr lang="nb-NO"/>
              <a:t>Oversikt over fellesløsninger</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52</a:t>
            </a:fld>
            <a:endParaRPr lang="en-US" dirty="0"/>
          </a:p>
        </p:txBody>
      </p:sp>
      <p:graphicFrame>
        <p:nvGraphicFramePr>
          <p:cNvPr id="8" name="Content Placeholder 7">
            <a:extLst>
              <a:ext uri="{FF2B5EF4-FFF2-40B4-BE49-F238E27FC236}">
                <a16:creationId xmlns:a16="http://schemas.microsoft.com/office/drawing/2014/main" id="{28C4C383-227D-750A-F324-145B35EB380B}"/>
              </a:ext>
            </a:extLst>
          </p:cNvPr>
          <p:cNvGraphicFramePr>
            <a:graphicFrameLocks noGrp="1"/>
          </p:cNvGraphicFramePr>
          <p:nvPr>
            <p:ph sz="quarter" idx="28"/>
            <p:extLst>
              <p:ext uri="{D42A27DB-BD31-4B8C-83A1-F6EECF244321}">
                <p14:modId xmlns:p14="http://schemas.microsoft.com/office/powerpoint/2010/main" val="2150988673"/>
              </p:ext>
            </p:extLst>
          </p:nvPr>
        </p:nvGraphicFramePr>
        <p:xfrm>
          <a:off x="380168" y="1144653"/>
          <a:ext cx="11359197" cy="3125990"/>
        </p:xfrm>
        <a:graphic>
          <a:graphicData uri="http://schemas.openxmlformats.org/drawingml/2006/table">
            <a:tbl>
              <a:tblPr firstRow="1" bandRow="1">
                <a:tableStyleId>{7E9639D4-E3E2-4D34-9284-5A2195B3D0D7}</a:tableStyleId>
              </a:tblPr>
              <a:tblGrid>
                <a:gridCol w="6418580">
                  <a:extLst>
                    <a:ext uri="{9D8B030D-6E8A-4147-A177-3AD203B41FA5}">
                      <a16:colId xmlns:a16="http://schemas.microsoft.com/office/drawing/2014/main" val="1569084367"/>
                    </a:ext>
                  </a:extLst>
                </a:gridCol>
                <a:gridCol w="4940617">
                  <a:extLst>
                    <a:ext uri="{9D8B030D-6E8A-4147-A177-3AD203B41FA5}">
                      <a16:colId xmlns:a16="http://schemas.microsoft.com/office/drawing/2014/main" val="2408678348"/>
                    </a:ext>
                  </a:extLst>
                </a:gridCol>
              </a:tblGrid>
              <a:tr h="376019">
                <a:tc>
                  <a:txBody>
                    <a:bodyPr/>
                    <a:lstStyle/>
                    <a:p>
                      <a:r>
                        <a:rPr lang="nb-NO" dirty="0"/>
                        <a:t>Løsning/mal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a:t>Hvem benytter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3549111"/>
                  </a:ext>
                </a:extLst>
              </a:tr>
              <a:tr h="392853">
                <a:tc>
                  <a:txBody>
                    <a:bodyPr/>
                    <a:lstStyle/>
                    <a:p>
                      <a:r>
                        <a:rPr lang="nb-NO"/>
                        <a:t>Studieprogram (med FS-integrasjon)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err="1"/>
                        <a:t>HiØ</a:t>
                      </a:r>
                      <a:r>
                        <a:rPr lang="nb-NO" dirty="0"/>
                        <a:t>, </a:t>
                      </a:r>
                      <a:r>
                        <a:rPr lang="nb-NO" dirty="0" err="1"/>
                        <a:t>HiM</a:t>
                      </a:r>
                      <a:r>
                        <a:rPr lang="nb-NO" dirty="0"/>
                        <a:t>, NIH, </a:t>
                      </a:r>
                      <a:r>
                        <a:rPr lang="nb-NO" dirty="0" err="1"/>
                        <a:t>UiA</a:t>
                      </a:r>
                      <a:r>
                        <a:rPr lang="nb-NO" dirty="0"/>
                        <a:t>, UiO, AHO, PHS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7642034"/>
                  </a:ext>
                </a:extLst>
              </a:tr>
              <a:tr h="392853">
                <a:tc>
                  <a:txBody>
                    <a:bodyPr/>
                    <a:lstStyle/>
                    <a:p>
                      <a:r>
                        <a:rPr lang="nb-NO" dirty="0"/>
                        <a:t>Emnebeskrivelse (med FS-integrasjon)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nb-NO" dirty="0" err="1"/>
                        <a:t>HiØ</a:t>
                      </a:r>
                      <a:r>
                        <a:rPr lang="nb-NO" dirty="0"/>
                        <a:t>, </a:t>
                      </a:r>
                      <a:r>
                        <a:rPr lang="nb-NO" dirty="0" err="1"/>
                        <a:t>HiM</a:t>
                      </a:r>
                      <a:r>
                        <a:rPr lang="nb-NO" dirty="0"/>
                        <a:t>, NIH, </a:t>
                      </a:r>
                      <a:r>
                        <a:rPr lang="nb-NO" dirty="0" err="1"/>
                        <a:t>UiA</a:t>
                      </a:r>
                      <a:r>
                        <a:rPr lang="nb-NO" dirty="0"/>
                        <a:t>, AHO, PHS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531609"/>
                  </a:ext>
                </a:extLst>
              </a:tr>
              <a:tr h="392853">
                <a:tc>
                  <a:txBody>
                    <a:bodyPr/>
                    <a:lstStyle/>
                    <a:p>
                      <a:r>
                        <a:rPr lang="nb-NO" dirty="0"/>
                        <a:t>Ny programvelger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err="1"/>
                        <a:t>UiA</a:t>
                      </a:r>
                      <a:r>
                        <a:rPr lang="nb-NO" dirty="0"/>
                        <a:t>, </a:t>
                      </a:r>
                      <a:r>
                        <a:rPr lang="nb-NO" dirty="0" err="1"/>
                        <a:t>HiØ</a:t>
                      </a:r>
                      <a:r>
                        <a:rPr lang="nb-NO" dirty="0"/>
                        <a:t>, </a:t>
                      </a:r>
                      <a:r>
                        <a:rPr lang="nb-NO" dirty="0" err="1"/>
                        <a:t>HiM</a:t>
                      </a:r>
                      <a:r>
                        <a:rPr lang="nb-NO" dirty="0"/>
                        <a:t>, UiO, PHS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2213732"/>
                  </a:ext>
                </a:extLst>
              </a:tr>
              <a:tr h="392853">
                <a:tc>
                  <a:txBody>
                    <a:bodyPr/>
                    <a:lstStyle/>
                    <a:p>
                      <a:r>
                        <a:rPr lang="nb-NO" dirty="0"/>
                        <a:t>Utvekslingsavtale UH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HINN, </a:t>
                      </a:r>
                      <a:r>
                        <a:rPr lang="nb-NO" dirty="0" err="1"/>
                        <a:t>UiA</a:t>
                      </a:r>
                      <a:r>
                        <a:rPr lang="nb-NO" dirty="0"/>
                        <a:t>, AHO, PHS (NIH, </a:t>
                      </a:r>
                      <a:r>
                        <a:rPr lang="nb-NO" dirty="0" err="1"/>
                        <a:t>HiØ</a:t>
                      </a:r>
                      <a:r>
                        <a:rPr lang="nb-NO" dirty="0"/>
                        <a:t>, </a:t>
                      </a:r>
                      <a:r>
                        <a:rPr lang="nb-NO" dirty="0" err="1"/>
                        <a:t>HiM</a:t>
                      </a:r>
                      <a:r>
                        <a:rPr lang="nb-NO" dirty="0"/>
                        <a:t> ønsker)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8536859"/>
                  </a:ext>
                </a:extLst>
              </a:tr>
              <a:tr h="392853">
                <a:tc>
                  <a:txBody>
                    <a:bodyPr/>
                    <a:lstStyle/>
                    <a:p>
                      <a:r>
                        <a:rPr lang="nb-NO" dirty="0"/>
                        <a:t>Personpresentasjon UH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NIH, </a:t>
                      </a:r>
                      <a:r>
                        <a:rPr lang="nb-NO" dirty="0" err="1"/>
                        <a:t>UiA</a:t>
                      </a:r>
                      <a:r>
                        <a:rPr lang="nb-NO" dirty="0"/>
                        <a:t>, AHO, PHS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9674829"/>
                  </a:ext>
                </a:extLst>
              </a:tr>
              <a:tr h="392853">
                <a:tc>
                  <a:txBody>
                    <a:bodyPr/>
                    <a:lstStyle/>
                    <a:p>
                      <a:r>
                        <a:rPr lang="nb-NO"/>
                        <a:t>Forskningsprosjekt?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a:t>UiO (ønsket av alle)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1962240"/>
                  </a:ext>
                </a:extLst>
              </a:tr>
              <a:tr h="392853">
                <a:tc>
                  <a:txBody>
                    <a:bodyPr/>
                    <a:lstStyle/>
                    <a:p>
                      <a:r>
                        <a:rPr lang="nb-NO" dirty="0"/>
                        <a:t>Avansert samtykkeløsning?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UiO, HINN, </a:t>
                      </a:r>
                      <a:r>
                        <a:rPr lang="nb-NO" dirty="0" err="1"/>
                        <a:t>HiØ</a:t>
                      </a:r>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1207394"/>
                  </a:ext>
                </a:extLst>
              </a:tr>
            </a:tbl>
          </a:graphicData>
        </a:graphic>
      </p:graphicFrame>
    </p:spTree>
    <p:extLst>
      <p:ext uri="{BB962C8B-B14F-4D97-AF65-F5344CB8AC3E}">
        <p14:creationId xmlns:p14="http://schemas.microsoft.com/office/powerpoint/2010/main" val="30910907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p:txBody>
          <a:bodyPr/>
          <a:lstStyle/>
          <a:p>
            <a:r>
              <a:rPr lang="nb-NO" dirty="0"/>
              <a:t>Prinsipper for å ta i bruk eller endre en fellesløsning</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53</a:t>
            </a:fld>
            <a:endParaRPr lang="en-US" dirty="0"/>
          </a:p>
        </p:txBody>
      </p:sp>
      <p:sp>
        <p:nvSpPr>
          <p:cNvPr id="6" name="Content Placeholder 2">
            <a:extLst>
              <a:ext uri="{FF2B5EF4-FFF2-40B4-BE49-F238E27FC236}">
                <a16:creationId xmlns:a16="http://schemas.microsoft.com/office/drawing/2014/main" id="{FC28ADF7-9A47-A149-9642-162716E598BF}"/>
              </a:ext>
            </a:extLst>
          </p:cNvPr>
          <p:cNvSpPr>
            <a:spLocks noGrp="1"/>
          </p:cNvSpPr>
          <p:nvPr>
            <p:ph sz="quarter" idx="28"/>
          </p:nvPr>
        </p:nvSpPr>
        <p:spPr>
          <a:xfrm>
            <a:off x="380168" y="1180008"/>
            <a:ext cx="11431664" cy="4720030"/>
          </a:xfrm>
        </p:spPr>
        <p:txBody>
          <a:bodyPr/>
          <a:lstStyle/>
          <a:p>
            <a:pPr marL="342900" indent="-342900">
              <a:buFont typeface="Arial" panose="020B0604020202020204" pitchFamily="34" charset="0"/>
              <a:buChar char="•"/>
            </a:pPr>
            <a:r>
              <a:rPr lang="nb-NO" sz="2400"/>
              <a:t>Hvis en høgskole/universitet ønsker å ta i bruk en eksisterende fellesløsning, så må de først få tillatelse av nåværende brukere av fellesløsningen</a:t>
            </a:r>
          </a:p>
          <a:p>
            <a:pPr marL="342900" indent="-342900">
              <a:buFont typeface="Arial" panose="020B0604020202020204" pitchFamily="34" charset="0"/>
              <a:buChar char="•"/>
            </a:pPr>
            <a:r>
              <a:rPr lang="nb-NO" sz="2400"/>
              <a:t>Nåværende brukere skal rådspørres om erfaringer med fellesløsningen av høgskolen/universitetet som skal bli ny bruker av fellesløsningen</a:t>
            </a:r>
          </a:p>
          <a:p>
            <a:pPr marL="342900" indent="-342900">
              <a:buFont typeface="Arial" panose="020B0604020202020204" pitchFamily="34" charset="0"/>
              <a:buChar char="•"/>
            </a:pPr>
            <a:r>
              <a:rPr lang="nb-NO" sz="2400"/>
              <a:t>Det skal tilstrebes å utbedre enkle og godt forståtte svakheter som påpekes fra dagens brukere av fellesløsningen som en del av arbeidet med å ta i bruk fellesløsningen for en ny bruker</a:t>
            </a:r>
          </a:p>
          <a:p>
            <a:pPr marL="342900" indent="-342900">
              <a:buFont typeface="Arial" panose="020B0604020202020204" pitchFamily="34" charset="0"/>
              <a:buChar char="•"/>
            </a:pPr>
            <a:r>
              <a:rPr lang="nb-NO" sz="2400"/>
              <a:t>Ved ønsker om endringer i en fellesløsning, skal alle nåværende brukere rådspørres og godkjenne endringen.</a:t>
            </a:r>
          </a:p>
          <a:p>
            <a:pPr marL="342900" indent="-342900">
              <a:buFont typeface="Arial" panose="020B0604020202020204" pitchFamily="34" charset="0"/>
              <a:buChar char="•"/>
            </a:pPr>
            <a:r>
              <a:rPr lang="nb-NO" sz="2400"/>
              <a:t>Brukere av fellesløsningen tilstreber å avklare slike forespørsler så raskt som mulig, senest inn 14 dager fra henvendelsen</a:t>
            </a:r>
          </a:p>
        </p:txBody>
      </p:sp>
    </p:spTree>
    <p:extLst>
      <p:ext uri="{BB962C8B-B14F-4D97-AF65-F5344CB8AC3E}">
        <p14:creationId xmlns:p14="http://schemas.microsoft.com/office/powerpoint/2010/main" val="12085189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p:txBody>
          <a:bodyPr/>
          <a:lstStyle/>
          <a:p>
            <a:r>
              <a:rPr lang="nb-NO" dirty="0"/>
              <a:t>Organisering av arbeidet med fellesløsninger i 2025</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54</a:t>
            </a:fld>
            <a:endParaRPr lang="en-US" dirty="0"/>
          </a:p>
        </p:txBody>
      </p:sp>
      <p:sp>
        <p:nvSpPr>
          <p:cNvPr id="6" name="Content Placeholder 2">
            <a:extLst>
              <a:ext uri="{FF2B5EF4-FFF2-40B4-BE49-F238E27FC236}">
                <a16:creationId xmlns:a16="http://schemas.microsoft.com/office/drawing/2014/main" id="{FC28ADF7-9A47-A149-9642-162716E598BF}"/>
              </a:ext>
            </a:extLst>
          </p:cNvPr>
          <p:cNvSpPr>
            <a:spLocks noGrp="1"/>
          </p:cNvSpPr>
          <p:nvPr>
            <p:ph sz="quarter" idx="28"/>
          </p:nvPr>
        </p:nvSpPr>
        <p:spPr>
          <a:xfrm>
            <a:off x="380168" y="1180008"/>
            <a:ext cx="11431664" cy="4720030"/>
          </a:xfrm>
        </p:spPr>
        <p:txBody>
          <a:bodyPr/>
          <a:lstStyle/>
          <a:p>
            <a:pPr marL="342900" indent="-342900">
              <a:buFont typeface="Arial" panose="020B0604020202020204" pitchFamily="34" charset="0"/>
              <a:buChar char="•"/>
            </a:pPr>
            <a:r>
              <a:rPr lang="nb-NO" sz="2400" dirty="0"/>
              <a:t>Forslag til budsjett i 2025: </a:t>
            </a:r>
            <a:r>
              <a:rPr lang="nb-NO" sz="2400" b="1" dirty="0"/>
              <a:t>600 000 kr eks. moms</a:t>
            </a:r>
          </a:p>
          <a:p>
            <a:pPr marL="342900" indent="-342900">
              <a:buFont typeface="Arial" panose="020B0604020202020204" pitchFamily="34" charset="0"/>
              <a:buChar char="•"/>
            </a:pPr>
            <a:r>
              <a:rPr lang="nb-NO" sz="2400" dirty="0"/>
              <a:t>Finansieres gjennom vanlig </a:t>
            </a:r>
            <a:r>
              <a:rPr lang="nb-NO" sz="2400" b="1" dirty="0"/>
              <a:t>70/30-fordeling</a:t>
            </a:r>
            <a:r>
              <a:rPr lang="nb-NO" sz="2400" dirty="0"/>
              <a:t> mellom samarbeidspartnerne</a:t>
            </a:r>
          </a:p>
          <a:p>
            <a:pPr marL="342900" indent="-342900">
              <a:buFont typeface="Arial" panose="020B0604020202020204" pitchFamily="34" charset="0"/>
              <a:buChar char="•"/>
            </a:pPr>
            <a:r>
              <a:rPr lang="nb-NO" sz="2400" b="1" dirty="0"/>
              <a:t>Minst 20% </a:t>
            </a:r>
            <a:r>
              <a:rPr lang="nb-NO" sz="2400" dirty="0"/>
              <a:t>av budsjettet bør gå til koordinering og planlegging</a:t>
            </a:r>
          </a:p>
          <a:p>
            <a:pPr marL="342900" indent="-342900">
              <a:buFont typeface="Arial" panose="020B0604020202020204" pitchFamily="34" charset="0"/>
              <a:buChar char="•"/>
            </a:pPr>
            <a:r>
              <a:rPr lang="nb-NO" sz="2400" dirty="0"/>
              <a:t>Resten bør fordeles mellom</a:t>
            </a:r>
          </a:p>
          <a:p>
            <a:pPr marL="903296" lvl="1" indent="-342900"/>
            <a:r>
              <a:rPr lang="nb-NO" sz="2400" dirty="0"/>
              <a:t>Forbedringer av eksisterende funksjoner</a:t>
            </a:r>
          </a:p>
          <a:p>
            <a:pPr marL="903296" lvl="1" indent="-342900"/>
            <a:r>
              <a:rPr lang="nb-NO" sz="2400" dirty="0"/>
              <a:t>Design og utvikling av nye muligheter</a:t>
            </a:r>
          </a:p>
          <a:p>
            <a:pPr marL="903296" lvl="1" indent="-342900"/>
            <a:r>
              <a:rPr lang="nb-NO" sz="2400" dirty="0"/>
              <a:t>Etablere et opplegg for å måle hvor godt løsningene fungerer</a:t>
            </a:r>
          </a:p>
          <a:p>
            <a:pPr marL="903296" lvl="1" indent="-342900"/>
            <a:r>
              <a:rPr lang="nb-NO" sz="2400" dirty="0"/>
              <a:t>Redusere teknisk gjeld, f.eks. migrere til nye maler</a:t>
            </a:r>
          </a:p>
          <a:p>
            <a:pPr marL="342900" indent="-342900">
              <a:buFont typeface="Arial" panose="020B0604020202020204" pitchFamily="34" charset="0"/>
              <a:buChar char="•"/>
            </a:pPr>
            <a:r>
              <a:rPr lang="nb-NO" sz="2400" dirty="0"/>
              <a:t>Plan for neste halvår spikres i forbindelse med seminarene i januar og juni</a:t>
            </a:r>
          </a:p>
          <a:p>
            <a:pPr marL="0" indent="0"/>
            <a:endParaRPr lang="nb-NO" sz="2400" dirty="0"/>
          </a:p>
          <a:p>
            <a:pPr marL="342900" indent="-342900">
              <a:buFont typeface="Arial" panose="020B0604020202020204" pitchFamily="34" charset="0"/>
              <a:buChar char="•"/>
            </a:pPr>
            <a:endParaRPr lang="nb-NO" sz="2400" dirty="0"/>
          </a:p>
        </p:txBody>
      </p:sp>
    </p:spTree>
    <p:extLst>
      <p:ext uri="{BB962C8B-B14F-4D97-AF65-F5344CB8AC3E}">
        <p14:creationId xmlns:p14="http://schemas.microsoft.com/office/powerpoint/2010/main" val="1976209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91DBD-53E1-EC11-710C-B3D39D58313C}"/>
              </a:ext>
            </a:extLst>
          </p:cNvPr>
          <p:cNvSpPr>
            <a:spLocks noGrp="1"/>
          </p:cNvSpPr>
          <p:nvPr>
            <p:ph type="title"/>
          </p:nvPr>
        </p:nvSpPr>
        <p:spPr/>
        <p:txBody>
          <a:bodyPr/>
          <a:lstStyle/>
          <a:p>
            <a:r>
              <a:rPr lang="nb-NO" dirty="0"/>
              <a:t>Fordeling av kostnader etter gjeldende fordelingsnøkkel</a:t>
            </a:r>
          </a:p>
        </p:txBody>
      </p:sp>
      <p:sp>
        <p:nvSpPr>
          <p:cNvPr id="4" name="Footer Placeholder 3">
            <a:extLst>
              <a:ext uri="{FF2B5EF4-FFF2-40B4-BE49-F238E27FC236}">
                <a16:creationId xmlns:a16="http://schemas.microsoft.com/office/drawing/2014/main" id="{FA0298D8-C927-F60D-1175-40FD486D1B5E}"/>
              </a:ext>
            </a:extLst>
          </p:cNvPr>
          <p:cNvSpPr>
            <a:spLocks noGrp="1"/>
          </p:cNvSpPr>
          <p:nvPr>
            <p:ph type="ftr" sz="quarter" idx="3"/>
          </p:nvPr>
        </p:nvSpPr>
        <p:spPr/>
        <p:txBody>
          <a:bodyPr/>
          <a:lstStyle/>
          <a:p>
            <a:endParaRPr lang="nb-NO" dirty="0"/>
          </a:p>
        </p:txBody>
      </p:sp>
      <p:sp>
        <p:nvSpPr>
          <p:cNvPr id="5" name="Slide Number Placeholder 4">
            <a:extLst>
              <a:ext uri="{FF2B5EF4-FFF2-40B4-BE49-F238E27FC236}">
                <a16:creationId xmlns:a16="http://schemas.microsoft.com/office/drawing/2014/main" id="{AD3A28F3-2E9E-222B-36E2-19282E43E8A3}"/>
              </a:ext>
            </a:extLst>
          </p:cNvPr>
          <p:cNvSpPr>
            <a:spLocks noGrp="1"/>
          </p:cNvSpPr>
          <p:nvPr>
            <p:ph type="sldNum" sz="quarter" idx="12"/>
          </p:nvPr>
        </p:nvSpPr>
        <p:spPr/>
        <p:txBody>
          <a:bodyPr/>
          <a:lstStyle/>
          <a:p>
            <a:r>
              <a:rPr lang="en-US"/>
              <a:t>Side </a:t>
            </a:r>
            <a:fld id="{5251F420-7306-4E7C-A79E-F31A38F7D392}" type="slidenum">
              <a:rPr lang="en-US" smtClean="0"/>
              <a:pPr/>
              <a:t>55</a:t>
            </a:fld>
            <a:endParaRPr lang="en-US" dirty="0"/>
          </a:p>
        </p:txBody>
      </p:sp>
      <p:sp>
        <p:nvSpPr>
          <p:cNvPr id="6" name="Content Placeholder 2">
            <a:extLst>
              <a:ext uri="{FF2B5EF4-FFF2-40B4-BE49-F238E27FC236}">
                <a16:creationId xmlns:a16="http://schemas.microsoft.com/office/drawing/2014/main" id="{FC28ADF7-9A47-A149-9642-162716E598BF}"/>
              </a:ext>
            </a:extLst>
          </p:cNvPr>
          <p:cNvSpPr>
            <a:spLocks noGrp="1"/>
          </p:cNvSpPr>
          <p:nvPr>
            <p:ph sz="quarter" idx="28"/>
          </p:nvPr>
        </p:nvSpPr>
        <p:spPr>
          <a:xfrm>
            <a:off x="380168" y="1180008"/>
            <a:ext cx="11431664" cy="4720030"/>
          </a:xfrm>
        </p:spPr>
        <p:txBody>
          <a:bodyPr/>
          <a:lstStyle/>
          <a:p>
            <a:pPr marL="0" indent="0"/>
            <a:endParaRPr lang="nb-NO" sz="2400" dirty="0"/>
          </a:p>
          <a:p>
            <a:pPr marL="342900" indent="-342900">
              <a:buFont typeface="Arial" panose="020B0604020202020204" pitchFamily="34" charset="0"/>
              <a:buChar char="•"/>
            </a:pPr>
            <a:endParaRPr lang="nb-NO" sz="2400" dirty="0"/>
          </a:p>
        </p:txBody>
      </p:sp>
      <p:graphicFrame>
        <p:nvGraphicFramePr>
          <p:cNvPr id="8" name="Content Placeholder 7">
            <a:extLst>
              <a:ext uri="{FF2B5EF4-FFF2-40B4-BE49-F238E27FC236}">
                <a16:creationId xmlns:a16="http://schemas.microsoft.com/office/drawing/2014/main" id="{D74C31B8-8CBC-3BA5-CE62-FEC4AE32F3EA}"/>
              </a:ext>
            </a:extLst>
          </p:cNvPr>
          <p:cNvGraphicFramePr>
            <a:graphicFrameLocks/>
          </p:cNvGraphicFramePr>
          <p:nvPr/>
        </p:nvGraphicFramePr>
        <p:xfrm>
          <a:off x="380168" y="1144653"/>
          <a:ext cx="11359196" cy="3518843"/>
        </p:xfrm>
        <a:graphic>
          <a:graphicData uri="http://schemas.openxmlformats.org/drawingml/2006/table">
            <a:tbl>
              <a:tblPr firstRow="1" bandRow="1">
                <a:tableStyleId>{7E9639D4-E3E2-4D34-9284-5A2195B3D0D7}</a:tableStyleId>
              </a:tblPr>
              <a:tblGrid>
                <a:gridCol w="4458050">
                  <a:extLst>
                    <a:ext uri="{9D8B030D-6E8A-4147-A177-3AD203B41FA5}">
                      <a16:colId xmlns:a16="http://schemas.microsoft.com/office/drawing/2014/main" val="1569084367"/>
                    </a:ext>
                  </a:extLst>
                </a:gridCol>
                <a:gridCol w="1503814">
                  <a:extLst>
                    <a:ext uri="{9D8B030D-6E8A-4147-A177-3AD203B41FA5}">
                      <a16:colId xmlns:a16="http://schemas.microsoft.com/office/drawing/2014/main" val="2408678348"/>
                    </a:ext>
                  </a:extLst>
                </a:gridCol>
                <a:gridCol w="2698666">
                  <a:extLst>
                    <a:ext uri="{9D8B030D-6E8A-4147-A177-3AD203B41FA5}">
                      <a16:colId xmlns:a16="http://schemas.microsoft.com/office/drawing/2014/main" val="675246623"/>
                    </a:ext>
                  </a:extLst>
                </a:gridCol>
                <a:gridCol w="2698666">
                  <a:extLst>
                    <a:ext uri="{9D8B030D-6E8A-4147-A177-3AD203B41FA5}">
                      <a16:colId xmlns:a16="http://schemas.microsoft.com/office/drawing/2014/main" val="826621296"/>
                    </a:ext>
                  </a:extLst>
                </a:gridCol>
              </a:tblGrid>
              <a:tr h="376019">
                <a:tc>
                  <a:txBody>
                    <a:bodyPr/>
                    <a:lstStyle/>
                    <a:p>
                      <a:r>
                        <a:rPr lang="nb-NO" dirty="0"/>
                        <a:t>Universitet/høgskole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dirty="0"/>
                        <a:t>Felles 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Stud./ans. 70%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dirty="0"/>
                        <a:t>Totalt (eks. moms)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3549111"/>
                  </a:ext>
                </a:extLst>
              </a:tr>
              <a:tr h="392853">
                <a:tc>
                  <a:txBody>
                    <a:bodyPr/>
                    <a:lstStyle/>
                    <a:p>
                      <a:r>
                        <a:rPr lang="nb-NO" dirty="0"/>
                        <a:t>Høgskolen i Østfold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39 060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61 560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7642034"/>
                  </a:ext>
                </a:extLst>
              </a:tr>
              <a:tr h="392853">
                <a:tc>
                  <a:txBody>
                    <a:bodyPr/>
                    <a:lstStyle/>
                    <a:p>
                      <a:r>
                        <a:rPr lang="nb-NO" dirty="0"/>
                        <a:t>Høgskolen i Molde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18 480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40 980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531609"/>
                  </a:ext>
                </a:extLst>
              </a:tr>
              <a:tr h="392853">
                <a:tc>
                  <a:txBody>
                    <a:bodyPr/>
                    <a:lstStyle/>
                    <a:p>
                      <a:r>
                        <a:rPr lang="nb-NO" dirty="0"/>
                        <a:t>Høgskolen i Innlandet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82 320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104 820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2213732"/>
                  </a:ext>
                </a:extLst>
              </a:tr>
              <a:tr h="392853">
                <a:tc>
                  <a:txBody>
                    <a:bodyPr/>
                    <a:lstStyle/>
                    <a:p>
                      <a:r>
                        <a:rPr lang="nb-NO" dirty="0"/>
                        <a:t>Norges idrettshøgskole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8 820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31 320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8536859"/>
                  </a:ext>
                </a:extLst>
              </a:tr>
              <a:tr h="392853">
                <a:tc>
                  <a:txBody>
                    <a:bodyPr/>
                    <a:lstStyle/>
                    <a:p>
                      <a:r>
                        <a:rPr lang="nb-NO" dirty="0"/>
                        <a:t>Universitetet i Agder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79 380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101 880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9674829"/>
                  </a:ext>
                </a:extLst>
              </a:tr>
              <a:tr h="392853">
                <a:tc>
                  <a:txBody>
                    <a:bodyPr/>
                    <a:lstStyle/>
                    <a:p>
                      <a:r>
                        <a:rPr lang="nb-NO" dirty="0"/>
                        <a:t>Arkitektur- og designhøgskolen i Oslo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7 140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29 640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1962240"/>
                  </a:ext>
                </a:extLst>
              </a:tr>
              <a:tr h="392853">
                <a:tc>
                  <a:txBody>
                    <a:bodyPr/>
                    <a:lstStyle/>
                    <a:p>
                      <a:r>
                        <a:rPr lang="nb-NO" dirty="0"/>
                        <a:t>Politihøgskolen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46" rtl="0" eaLnBrk="1" fontAlgn="auto" latinLnBrk="0" hangingPunct="1">
                        <a:lnSpc>
                          <a:spcPct val="100000"/>
                        </a:lnSpc>
                        <a:spcBef>
                          <a:spcPts val="0"/>
                        </a:spcBef>
                        <a:spcAft>
                          <a:spcPts val="0"/>
                        </a:spcAft>
                        <a:buClrTx/>
                        <a:buSzTx/>
                        <a:buFontTx/>
                        <a:buNone/>
                        <a:tabLst/>
                        <a:defRPr/>
                      </a:pP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a:t>16 296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38 796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9887440"/>
                  </a:ext>
                </a:extLst>
              </a:tr>
              <a:tr h="392853">
                <a:tc>
                  <a:txBody>
                    <a:bodyPr/>
                    <a:lstStyle/>
                    <a:p>
                      <a:r>
                        <a:rPr lang="nb-NO" dirty="0"/>
                        <a:t>Universitetet i Oslo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22 500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168 000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nb-NO" dirty="0"/>
                        <a:t>190 500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1207394"/>
                  </a:ext>
                </a:extLst>
              </a:tr>
            </a:tbl>
          </a:graphicData>
        </a:graphic>
      </p:graphicFrame>
    </p:spTree>
    <p:extLst>
      <p:ext uri="{BB962C8B-B14F-4D97-AF65-F5344CB8AC3E}">
        <p14:creationId xmlns:p14="http://schemas.microsoft.com/office/powerpoint/2010/main" val="21621563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C776124-156F-B346-917B-32EDD6E3BF2F}"/>
              </a:ext>
            </a:extLst>
          </p:cNvPr>
          <p:cNvSpPr>
            <a:spLocks noGrp="1"/>
          </p:cNvSpPr>
          <p:nvPr>
            <p:ph type="pic" sz="quarter" idx="14"/>
          </p:nvPr>
        </p:nvSpPr>
        <p:spPr/>
        <p:txBody>
          <a:bodyPr/>
          <a:lstStyle/>
          <a:p>
            <a:endParaRPr lang="nb-NO" dirty="0"/>
          </a:p>
        </p:txBody>
      </p:sp>
      <p:sp>
        <p:nvSpPr>
          <p:cNvPr id="3" name="Subtitle 2">
            <a:extLst>
              <a:ext uri="{FF2B5EF4-FFF2-40B4-BE49-F238E27FC236}">
                <a16:creationId xmlns:a16="http://schemas.microsoft.com/office/drawing/2014/main" id="{5748BAFD-10FA-DE41-9A03-6886AF9AAE2A}"/>
              </a:ext>
            </a:extLst>
          </p:cNvPr>
          <p:cNvSpPr>
            <a:spLocks noGrp="1"/>
          </p:cNvSpPr>
          <p:nvPr>
            <p:ph type="subTitle" idx="1"/>
          </p:nvPr>
        </p:nvSpPr>
        <p:spPr/>
        <p:txBody>
          <a:bodyPr/>
          <a:lstStyle/>
          <a:p>
            <a:endParaRPr lang="nb-NO"/>
          </a:p>
        </p:txBody>
      </p:sp>
      <p:sp>
        <p:nvSpPr>
          <p:cNvPr id="4" name="Title 3">
            <a:extLst>
              <a:ext uri="{FF2B5EF4-FFF2-40B4-BE49-F238E27FC236}">
                <a16:creationId xmlns:a16="http://schemas.microsoft.com/office/drawing/2014/main" id="{23D3B215-6D7B-FD45-94B9-0F872C723D5F}"/>
              </a:ext>
            </a:extLst>
          </p:cNvPr>
          <p:cNvSpPr>
            <a:spLocks noGrp="1"/>
          </p:cNvSpPr>
          <p:nvPr>
            <p:ph type="ctrTitle"/>
          </p:nvPr>
        </p:nvSpPr>
        <p:spPr/>
        <p:txBody>
          <a:bodyPr/>
          <a:lstStyle/>
          <a:p>
            <a:r>
              <a:rPr lang="nb-NO" dirty="0"/>
              <a:t>Hvordan jobber vi i prosjekt?</a:t>
            </a:r>
          </a:p>
        </p:txBody>
      </p:sp>
      <p:sp>
        <p:nvSpPr>
          <p:cNvPr id="5" name="Text Placeholder 4">
            <a:extLst>
              <a:ext uri="{FF2B5EF4-FFF2-40B4-BE49-F238E27FC236}">
                <a16:creationId xmlns:a16="http://schemas.microsoft.com/office/drawing/2014/main" id="{794ADD84-ED42-6245-B5F9-CFC766FE4EE4}"/>
              </a:ext>
            </a:extLst>
          </p:cNvPr>
          <p:cNvSpPr>
            <a:spLocks noGrp="1"/>
          </p:cNvSpPr>
          <p:nvPr>
            <p:ph type="body" sz="quarter" idx="15"/>
          </p:nvPr>
        </p:nvSpPr>
        <p:spPr/>
        <p:txBody>
          <a:bodyPr/>
          <a:lstStyle/>
          <a:p>
            <a:endParaRPr lang="nb-NO"/>
          </a:p>
        </p:txBody>
      </p:sp>
      <p:sp>
        <p:nvSpPr>
          <p:cNvPr id="6" name="Footer Placeholder 5">
            <a:extLst>
              <a:ext uri="{FF2B5EF4-FFF2-40B4-BE49-F238E27FC236}">
                <a16:creationId xmlns:a16="http://schemas.microsoft.com/office/drawing/2014/main" id="{423E29C5-9445-6541-BF5C-9435A797F04E}"/>
              </a:ext>
            </a:extLst>
          </p:cNvPr>
          <p:cNvSpPr>
            <a:spLocks noGrp="1"/>
          </p:cNvSpPr>
          <p:nvPr>
            <p:ph type="ftr" sz="quarter" idx="3"/>
          </p:nvPr>
        </p:nvSpPr>
        <p:spPr/>
        <p:txBody>
          <a:bodyPr/>
          <a:lstStyle/>
          <a:p>
            <a:endParaRPr lang="nb-NO" dirty="0"/>
          </a:p>
        </p:txBody>
      </p:sp>
      <p:sp>
        <p:nvSpPr>
          <p:cNvPr id="7" name="Slide Number Placeholder 6">
            <a:extLst>
              <a:ext uri="{FF2B5EF4-FFF2-40B4-BE49-F238E27FC236}">
                <a16:creationId xmlns:a16="http://schemas.microsoft.com/office/drawing/2014/main" id="{FADF195E-96FA-8B49-8181-F001AB4F0C71}"/>
              </a:ext>
            </a:extLst>
          </p:cNvPr>
          <p:cNvSpPr>
            <a:spLocks noGrp="1"/>
          </p:cNvSpPr>
          <p:nvPr>
            <p:ph type="sldNum" sz="quarter" idx="12"/>
          </p:nvPr>
        </p:nvSpPr>
        <p:spPr/>
        <p:txBody>
          <a:bodyPr/>
          <a:lstStyle/>
          <a:p>
            <a:r>
              <a:rPr lang="en-US" dirty="0"/>
              <a:t>Side </a:t>
            </a:r>
            <a:fld id="{5251F420-7306-4E7C-A79E-F31A38F7D392}" type="slidenum">
              <a:rPr lang="en-US" smtClean="0"/>
              <a:pPr/>
              <a:t>56</a:t>
            </a:fld>
            <a:endParaRPr lang="en-US" dirty="0"/>
          </a:p>
        </p:txBody>
      </p:sp>
    </p:spTree>
    <p:extLst>
      <p:ext uri="{BB962C8B-B14F-4D97-AF65-F5344CB8AC3E}">
        <p14:creationId xmlns:p14="http://schemas.microsoft.com/office/powerpoint/2010/main" val="10803750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D5D59-EAA6-3940-B8E5-91A5A6EA0EC6}"/>
              </a:ext>
            </a:extLst>
          </p:cNvPr>
          <p:cNvSpPr>
            <a:spLocks noGrp="1"/>
          </p:cNvSpPr>
          <p:nvPr>
            <p:ph type="title"/>
          </p:nvPr>
        </p:nvSpPr>
        <p:spPr/>
        <p:txBody>
          <a:bodyPr/>
          <a:lstStyle/>
          <a:p>
            <a:r>
              <a:rPr lang="nb-NO" dirty="0"/>
              <a:t>Prosjektteam fra UiO</a:t>
            </a:r>
          </a:p>
        </p:txBody>
      </p:sp>
      <p:sp>
        <p:nvSpPr>
          <p:cNvPr id="3" name="Subtitle 2">
            <a:extLst>
              <a:ext uri="{FF2B5EF4-FFF2-40B4-BE49-F238E27FC236}">
                <a16:creationId xmlns:a16="http://schemas.microsoft.com/office/drawing/2014/main" id="{E0CB6513-5C4B-C14E-BD78-E18C58A968EC}"/>
              </a:ext>
            </a:extLst>
          </p:cNvPr>
          <p:cNvSpPr>
            <a:spLocks noGrp="1"/>
          </p:cNvSpPr>
          <p:nvPr>
            <p:ph type="subTitle" idx="13"/>
          </p:nvPr>
        </p:nvSpPr>
        <p:spPr/>
        <p:txBody>
          <a:bodyPr/>
          <a:lstStyle/>
          <a:p>
            <a:r>
              <a:rPr lang="nb-NO" dirty="0"/>
              <a:t>Team nettsteder og </a:t>
            </a:r>
            <a:r>
              <a:rPr lang="nb-NO" dirty="0" err="1"/>
              <a:t>uio.no</a:t>
            </a:r>
            <a:endParaRPr lang="nb-NO" dirty="0"/>
          </a:p>
        </p:txBody>
      </p:sp>
      <p:sp>
        <p:nvSpPr>
          <p:cNvPr id="4" name="Content Placeholder 3">
            <a:extLst>
              <a:ext uri="{FF2B5EF4-FFF2-40B4-BE49-F238E27FC236}">
                <a16:creationId xmlns:a16="http://schemas.microsoft.com/office/drawing/2014/main" id="{D4947D52-967B-7744-BB06-4D768BAF6960}"/>
              </a:ext>
            </a:extLst>
          </p:cNvPr>
          <p:cNvSpPr>
            <a:spLocks noGrp="1"/>
          </p:cNvSpPr>
          <p:nvPr>
            <p:ph sz="half" idx="29"/>
          </p:nvPr>
        </p:nvSpPr>
        <p:spPr>
          <a:xfrm>
            <a:off x="380168" y="1491602"/>
            <a:ext cx="6108314" cy="4354559"/>
          </a:xfrm>
        </p:spPr>
        <p:txBody>
          <a:bodyPr/>
          <a:lstStyle/>
          <a:p>
            <a:r>
              <a:rPr lang="nb-NO" dirty="0"/>
              <a:t>Ingvild </a:t>
            </a:r>
            <a:r>
              <a:rPr lang="nb-NO" dirty="0" err="1"/>
              <a:t>Sollund</a:t>
            </a:r>
            <a:r>
              <a:rPr lang="nb-NO" dirty="0"/>
              <a:t>		</a:t>
            </a:r>
            <a:r>
              <a:rPr lang="nb-NO" sz="1600" dirty="0">
                <a:solidFill>
                  <a:schemeClr val="tx2"/>
                </a:solidFill>
              </a:rPr>
              <a:t>team/prosjektleder</a:t>
            </a:r>
          </a:p>
          <a:p>
            <a:r>
              <a:rPr lang="nb-NO" dirty="0"/>
              <a:t>Petter Haugen Andersen	</a:t>
            </a:r>
            <a:r>
              <a:rPr lang="nb-NO" sz="1600" dirty="0" err="1">
                <a:solidFill>
                  <a:schemeClr val="tx2"/>
                </a:solidFill>
              </a:rPr>
              <a:t>ux</a:t>
            </a:r>
            <a:r>
              <a:rPr lang="nb-NO" sz="1600" dirty="0">
                <a:solidFill>
                  <a:schemeClr val="tx2"/>
                </a:solidFill>
              </a:rPr>
              <a:t>-designer</a:t>
            </a:r>
          </a:p>
          <a:p>
            <a:r>
              <a:rPr lang="nb-NO" dirty="0"/>
              <a:t>Ingrid Sudbø </a:t>
            </a:r>
            <a:r>
              <a:rPr lang="nb-NO" sz="1600" dirty="0">
                <a:solidFill>
                  <a:prstClr val="black"/>
                </a:solidFill>
              </a:rPr>
              <a:t>		</a:t>
            </a:r>
            <a:r>
              <a:rPr lang="nb-NO" sz="1600" dirty="0" err="1">
                <a:solidFill>
                  <a:schemeClr val="tx2"/>
                </a:solidFill>
              </a:rPr>
              <a:t>ux</a:t>
            </a:r>
            <a:r>
              <a:rPr lang="nb-NO" sz="1600" dirty="0">
                <a:solidFill>
                  <a:schemeClr val="tx2"/>
                </a:solidFill>
              </a:rPr>
              <a:t>-designer/prosjektleder</a:t>
            </a:r>
            <a:endParaRPr lang="nb-NO" dirty="0">
              <a:solidFill>
                <a:schemeClr val="tx2"/>
              </a:solidFill>
            </a:endParaRPr>
          </a:p>
          <a:p>
            <a:r>
              <a:rPr lang="nb-NO" dirty="0"/>
              <a:t>Øyvind Hatland		</a:t>
            </a:r>
            <a:r>
              <a:rPr lang="nb-NO" sz="1600" dirty="0" err="1">
                <a:solidFill>
                  <a:schemeClr val="tx2"/>
                </a:solidFill>
              </a:rPr>
              <a:t>frontend</a:t>
            </a:r>
            <a:endParaRPr lang="nb-NO" sz="1600" dirty="0">
              <a:solidFill>
                <a:schemeClr val="tx2"/>
              </a:solidFill>
            </a:endParaRPr>
          </a:p>
          <a:p>
            <a:r>
              <a:rPr lang="nb-NO" dirty="0"/>
              <a:t>Lise Hamre</a:t>
            </a:r>
            <a:r>
              <a:rPr lang="nb-NO" sz="1600" dirty="0">
                <a:solidFill>
                  <a:srgbClr val="44546A"/>
                </a:solidFill>
              </a:rPr>
              <a:t> 			</a:t>
            </a:r>
            <a:r>
              <a:rPr lang="nb-NO" sz="1600" dirty="0" err="1">
                <a:solidFill>
                  <a:srgbClr val="44546A"/>
                </a:solidFill>
              </a:rPr>
              <a:t>frontend</a:t>
            </a:r>
            <a:endParaRPr lang="nb-NO" dirty="0"/>
          </a:p>
          <a:p>
            <a:r>
              <a:rPr lang="nb-NO" dirty="0"/>
              <a:t>William </a:t>
            </a:r>
            <a:r>
              <a:rPr lang="nb-NO" dirty="0" err="1"/>
              <a:t>Jarbeaux</a:t>
            </a:r>
            <a:r>
              <a:rPr lang="nb-NO" dirty="0"/>
              <a:t>		</a:t>
            </a:r>
            <a:r>
              <a:rPr lang="nb-NO" sz="1600" dirty="0" err="1">
                <a:solidFill>
                  <a:srgbClr val="44546A"/>
                </a:solidFill>
              </a:rPr>
              <a:t>backend</a:t>
            </a:r>
            <a:endParaRPr lang="nb-NO" sz="1600" dirty="0">
              <a:solidFill>
                <a:srgbClr val="44546A"/>
              </a:solidFill>
            </a:endParaRPr>
          </a:p>
          <a:p>
            <a:r>
              <a:rPr lang="nb-NO" dirty="0"/>
              <a:t>Oscar </a:t>
            </a:r>
            <a:r>
              <a:rPr lang="nb-NO" dirty="0" err="1"/>
              <a:t>Brøndelsbo</a:t>
            </a:r>
            <a:r>
              <a:rPr lang="nb-NO" dirty="0"/>
              <a:t>		</a:t>
            </a:r>
            <a:r>
              <a:rPr lang="nb-NO" sz="1600" dirty="0" err="1">
                <a:solidFill>
                  <a:srgbClr val="44546A"/>
                </a:solidFill>
              </a:rPr>
              <a:t>backend</a:t>
            </a:r>
            <a:endParaRPr lang="nb-NO" sz="1600" dirty="0">
              <a:solidFill>
                <a:srgbClr val="44546A"/>
              </a:solidFill>
            </a:endParaRPr>
          </a:p>
          <a:p>
            <a:pPr lvl="0"/>
            <a:r>
              <a:rPr lang="nb-NO" dirty="0">
                <a:solidFill>
                  <a:prstClr val="black"/>
                </a:solidFill>
              </a:rPr>
              <a:t>Sondre Sefland		</a:t>
            </a:r>
            <a:r>
              <a:rPr lang="nb-NO" sz="1600" dirty="0" err="1">
                <a:solidFill>
                  <a:srgbClr val="44546A"/>
                </a:solidFill>
              </a:rPr>
              <a:t>frontend</a:t>
            </a:r>
            <a:endParaRPr lang="nb-NO" sz="1600" dirty="0">
              <a:solidFill>
                <a:srgbClr val="44546A"/>
              </a:solidFill>
            </a:endParaRPr>
          </a:p>
          <a:p>
            <a:endParaRPr lang="nb-NO" sz="1600" dirty="0">
              <a:solidFill>
                <a:srgbClr val="44546A"/>
              </a:solidFill>
            </a:endParaRPr>
          </a:p>
          <a:p>
            <a:pPr marL="0" indent="0">
              <a:buNone/>
            </a:pPr>
            <a:endParaRPr lang="nb-NO" sz="1600" dirty="0">
              <a:solidFill>
                <a:srgbClr val="44546A"/>
              </a:solidFill>
            </a:endParaRPr>
          </a:p>
          <a:p>
            <a:pPr marL="0" indent="0">
              <a:buNone/>
            </a:pPr>
            <a:endParaRPr lang="nb-NO" sz="1600" dirty="0">
              <a:solidFill>
                <a:srgbClr val="44546A"/>
              </a:solidFill>
            </a:endParaRPr>
          </a:p>
        </p:txBody>
      </p:sp>
      <p:sp>
        <p:nvSpPr>
          <p:cNvPr id="5" name="Text Placeholder 4">
            <a:extLst>
              <a:ext uri="{FF2B5EF4-FFF2-40B4-BE49-F238E27FC236}">
                <a16:creationId xmlns:a16="http://schemas.microsoft.com/office/drawing/2014/main" id="{193A14E7-37A8-AC45-ACD3-80DDB0807516}"/>
              </a:ext>
            </a:extLst>
          </p:cNvPr>
          <p:cNvSpPr>
            <a:spLocks noGrp="1"/>
          </p:cNvSpPr>
          <p:nvPr>
            <p:ph type="body" sz="quarter" idx="32"/>
          </p:nvPr>
        </p:nvSpPr>
        <p:spPr>
          <a:xfrm>
            <a:off x="6698341" y="1003335"/>
            <a:ext cx="5469089" cy="494749"/>
          </a:xfrm>
        </p:spPr>
        <p:txBody>
          <a:bodyPr/>
          <a:lstStyle/>
          <a:p>
            <a:r>
              <a:rPr lang="nb-NO" dirty="0"/>
              <a:t>Team nettsteder og universell utforming</a:t>
            </a:r>
          </a:p>
        </p:txBody>
      </p:sp>
      <p:sp>
        <p:nvSpPr>
          <p:cNvPr id="6" name="Content Placeholder 5">
            <a:extLst>
              <a:ext uri="{FF2B5EF4-FFF2-40B4-BE49-F238E27FC236}">
                <a16:creationId xmlns:a16="http://schemas.microsoft.com/office/drawing/2014/main" id="{523ACC15-10D5-B246-A681-11F0CFBBE342}"/>
              </a:ext>
            </a:extLst>
          </p:cNvPr>
          <p:cNvSpPr>
            <a:spLocks noGrp="1"/>
          </p:cNvSpPr>
          <p:nvPr>
            <p:ph sz="half" idx="31"/>
          </p:nvPr>
        </p:nvSpPr>
        <p:spPr>
          <a:xfrm>
            <a:off x="6698341" y="1491310"/>
            <a:ext cx="5469088" cy="4354851"/>
          </a:xfrm>
        </p:spPr>
        <p:txBody>
          <a:bodyPr/>
          <a:lstStyle/>
          <a:p>
            <a:r>
              <a:rPr lang="nb-NO" dirty="0"/>
              <a:t>Ida Marie Solås</a:t>
            </a:r>
            <a:r>
              <a:rPr lang="nb-NO" dirty="0">
                <a:solidFill>
                  <a:prstClr val="black"/>
                </a:solidFill>
              </a:rPr>
              <a:t> </a:t>
            </a:r>
            <a:r>
              <a:rPr lang="nb-NO" dirty="0"/>
              <a:t>	</a:t>
            </a:r>
            <a:r>
              <a:rPr lang="nb-NO" sz="1600" dirty="0">
                <a:solidFill>
                  <a:srgbClr val="44546A"/>
                </a:solidFill>
              </a:rPr>
              <a:t>teamleder/</a:t>
            </a:r>
            <a:r>
              <a:rPr lang="nb-NO" sz="1600" dirty="0" err="1">
                <a:solidFill>
                  <a:srgbClr val="44546A"/>
                </a:solidFill>
              </a:rPr>
              <a:t>ux</a:t>
            </a:r>
            <a:r>
              <a:rPr lang="nb-NO" sz="1600" dirty="0">
                <a:solidFill>
                  <a:srgbClr val="44546A"/>
                </a:solidFill>
              </a:rPr>
              <a:t>-designer</a:t>
            </a:r>
            <a:endParaRPr lang="nb-NO" sz="1600" dirty="0"/>
          </a:p>
          <a:p>
            <a:r>
              <a:rPr lang="nb-NO" dirty="0"/>
              <a:t>Kjetil Hansen</a:t>
            </a:r>
            <a:r>
              <a:rPr lang="nb-NO" sz="1600" dirty="0">
                <a:solidFill>
                  <a:srgbClr val="44546A"/>
                </a:solidFill>
              </a:rPr>
              <a:t> 	grafisk designer/</a:t>
            </a:r>
            <a:r>
              <a:rPr lang="nb-NO" sz="1600" dirty="0" err="1">
                <a:solidFill>
                  <a:srgbClr val="44546A"/>
                </a:solidFill>
              </a:rPr>
              <a:t>frontend</a:t>
            </a:r>
            <a:endParaRPr lang="nb-NO" dirty="0"/>
          </a:p>
          <a:p>
            <a:r>
              <a:rPr lang="nb-NO" dirty="0"/>
              <a:t>Martin Sandvik</a:t>
            </a:r>
            <a:r>
              <a:rPr lang="nb-NO" sz="1600" dirty="0">
                <a:solidFill>
                  <a:srgbClr val="44546A"/>
                </a:solidFill>
              </a:rPr>
              <a:t> 	</a:t>
            </a:r>
            <a:r>
              <a:rPr lang="nb-NO" sz="1600" dirty="0" err="1">
                <a:solidFill>
                  <a:srgbClr val="44546A"/>
                </a:solidFill>
              </a:rPr>
              <a:t>backend</a:t>
            </a:r>
            <a:endParaRPr lang="nb-NO" dirty="0"/>
          </a:p>
          <a:p>
            <a:r>
              <a:rPr lang="nb-NO" dirty="0"/>
              <a:t>Jørgen Kjelgård	</a:t>
            </a:r>
            <a:r>
              <a:rPr lang="nb-NO" sz="1600" dirty="0" err="1">
                <a:solidFill>
                  <a:srgbClr val="44546A"/>
                </a:solidFill>
              </a:rPr>
              <a:t>uu</a:t>
            </a:r>
            <a:r>
              <a:rPr lang="nb-NO" sz="1600" dirty="0">
                <a:solidFill>
                  <a:srgbClr val="44546A"/>
                </a:solidFill>
              </a:rPr>
              <a:t>-ekspert</a:t>
            </a:r>
          </a:p>
          <a:p>
            <a:r>
              <a:rPr lang="nb-NO" dirty="0"/>
              <a:t>Erik Michelsen	</a:t>
            </a:r>
            <a:r>
              <a:rPr lang="nb-NO" sz="1600" dirty="0">
                <a:solidFill>
                  <a:srgbClr val="44546A"/>
                </a:solidFill>
              </a:rPr>
              <a:t>prosjektleder</a:t>
            </a:r>
            <a:endParaRPr lang="nb-NO" dirty="0"/>
          </a:p>
          <a:p>
            <a:pPr marL="0" indent="0">
              <a:buNone/>
            </a:pPr>
            <a:endParaRPr lang="nb-NO" dirty="0"/>
          </a:p>
          <a:p>
            <a:endParaRPr lang="nb-NO" dirty="0"/>
          </a:p>
          <a:p>
            <a:endParaRPr lang="nb-NO" dirty="0"/>
          </a:p>
        </p:txBody>
      </p:sp>
      <p:sp>
        <p:nvSpPr>
          <p:cNvPr id="11" name="TextBox 10">
            <a:extLst>
              <a:ext uri="{FF2B5EF4-FFF2-40B4-BE49-F238E27FC236}">
                <a16:creationId xmlns:a16="http://schemas.microsoft.com/office/drawing/2014/main" id="{4A16B108-5050-AE4F-9EC1-6A1BD552D965}"/>
              </a:ext>
            </a:extLst>
          </p:cNvPr>
          <p:cNvSpPr txBox="1"/>
          <p:nvPr/>
        </p:nvSpPr>
        <p:spPr>
          <a:xfrm>
            <a:off x="2739925" y="5903893"/>
            <a:ext cx="8733288" cy="830997"/>
          </a:xfrm>
          <a:prstGeom prst="rect">
            <a:avLst/>
          </a:prstGeom>
          <a:solidFill>
            <a:schemeClr val="accent3"/>
          </a:solidFill>
        </p:spPr>
        <p:txBody>
          <a:bodyPr wrap="none" rtlCol="0">
            <a:spAutoFit/>
          </a:bodyPr>
          <a:lstStyle/>
          <a:p>
            <a:pPr algn="ctr"/>
            <a:r>
              <a:rPr lang="nb-NO" sz="2400" dirty="0"/>
              <a:t>Tilsammen nesten 100 års erfaring med design og utvikling av </a:t>
            </a:r>
          </a:p>
          <a:p>
            <a:pPr algn="ctr"/>
            <a:r>
              <a:rPr lang="nb-NO" sz="2400" dirty="0"/>
              <a:t>nettsider for universiteter og høgskoler</a:t>
            </a:r>
          </a:p>
        </p:txBody>
      </p:sp>
      <p:sp>
        <p:nvSpPr>
          <p:cNvPr id="12" name="TextBox 11">
            <a:extLst>
              <a:ext uri="{FF2B5EF4-FFF2-40B4-BE49-F238E27FC236}">
                <a16:creationId xmlns:a16="http://schemas.microsoft.com/office/drawing/2014/main" id="{F976F30E-FAB8-6C47-ADE0-84899A5E6572}"/>
              </a:ext>
            </a:extLst>
          </p:cNvPr>
          <p:cNvSpPr txBox="1"/>
          <p:nvPr/>
        </p:nvSpPr>
        <p:spPr>
          <a:xfrm>
            <a:off x="7912100" y="5739249"/>
            <a:ext cx="184731" cy="2308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619050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D27F-CC81-374E-A33B-3F8EB0CA6BD0}"/>
              </a:ext>
            </a:extLst>
          </p:cNvPr>
          <p:cNvSpPr>
            <a:spLocks noGrp="1"/>
          </p:cNvSpPr>
          <p:nvPr>
            <p:ph type="title"/>
          </p:nvPr>
        </p:nvSpPr>
        <p:spPr/>
        <p:txBody>
          <a:bodyPr/>
          <a:lstStyle/>
          <a:p>
            <a:r>
              <a:rPr lang="nb-NO"/>
              <a:t>Prosjektgjennomføring </a:t>
            </a:r>
            <a:endParaRPr lang="en-NO"/>
          </a:p>
        </p:txBody>
      </p:sp>
      <p:sp>
        <p:nvSpPr>
          <p:cNvPr id="4" name="Content Placeholder 3">
            <a:extLst>
              <a:ext uri="{FF2B5EF4-FFF2-40B4-BE49-F238E27FC236}">
                <a16:creationId xmlns:a16="http://schemas.microsoft.com/office/drawing/2014/main" id="{5758E99B-D154-5544-88A3-D2319C07D859}"/>
              </a:ext>
            </a:extLst>
          </p:cNvPr>
          <p:cNvSpPr>
            <a:spLocks noGrp="1"/>
          </p:cNvSpPr>
          <p:nvPr>
            <p:ph sz="half" idx="30"/>
          </p:nvPr>
        </p:nvSpPr>
        <p:spPr>
          <a:xfrm>
            <a:off x="380169" y="1028181"/>
            <a:ext cx="11431663" cy="4354559"/>
          </a:xfrm>
        </p:spPr>
        <p:txBody>
          <a:bodyPr/>
          <a:lstStyle/>
          <a:p>
            <a:r>
              <a:rPr lang="en-NO"/>
              <a:t>Starter med forprosjekt</a:t>
            </a:r>
          </a:p>
          <a:p>
            <a:pPr lvl="1"/>
            <a:r>
              <a:rPr lang="en-NO"/>
              <a:t>Inkluderer utarbeiding av kontrakt for hovedprosjekt</a:t>
            </a:r>
          </a:p>
          <a:p>
            <a:r>
              <a:rPr lang="en-NO"/>
              <a:t>Hovedprosjekt</a:t>
            </a:r>
          </a:p>
          <a:p>
            <a:pPr lvl="1"/>
            <a:r>
              <a:rPr lang="en-NO"/>
              <a:t>Innsikt og målsetninger</a:t>
            </a:r>
          </a:p>
          <a:p>
            <a:pPr lvl="1"/>
            <a:r>
              <a:rPr lang="en-NO"/>
              <a:t>Visuell identitet – finnes fra før eller leveres fra designbyrå</a:t>
            </a:r>
          </a:p>
          <a:p>
            <a:pPr lvl="1"/>
            <a:r>
              <a:rPr lang="nb-NO" dirty="0"/>
              <a:t>Konsept (</a:t>
            </a:r>
            <a:r>
              <a:rPr lang="en-NO"/>
              <a:t>UX-/grafisk design</a:t>
            </a:r>
            <a:r>
              <a:rPr lang="nb-NO" dirty="0"/>
              <a:t>)</a:t>
            </a:r>
            <a:r>
              <a:rPr lang="en-NO"/>
              <a:t> </a:t>
            </a:r>
            <a:r>
              <a:rPr lang="nb-NO" dirty="0"/>
              <a:t>inkl.</a:t>
            </a:r>
            <a:r>
              <a:rPr lang="en-NO"/>
              <a:t> uttak fra</a:t>
            </a:r>
            <a:r>
              <a:rPr lang="nb-NO" dirty="0"/>
              <a:t> visuell identitet til nettsider</a:t>
            </a:r>
            <a:endParaRPr lang="en-NO"/>
          </a:p>
          <a:p>
            <a:pPr lvl="1"/>
            <a:r>
              <a:rPr lang="en-NO"/>
              <a:t>Teknisk utvikling</a:t>
            </a:r>
            <a:r>
              <a:rPr lang="nb-NO" dirty="0"/>
              <a:t>/tilpassing</a:t>
            </a:r>
            <a:endParaRPr lang="en-NO"/>
          </a:p>
          <a:p>
            <a:pPr lvl="1"/>
            <a:r>
              <a:rPr lang="en-NO"/>
              <a:t>Innholdsproduksjon (</a:t>
            </a:r>
            <a:r>
              <a:rPr lang="nb-NO" dirty="0"/>
              <a:t>USN</a:t>
            </a:r>
            <a:r>
              <a:rPr lang="en-NO"/>
              <a:t> ansvarlig)</a:t>
            </a:r>
          </a:p>
          <a:p>
            <a:pPr lvl="1"/>
            <a:r>
              <a:rPr lang="en-NO"/>
              <a:t>Kvalitetsikring og lansering</a:t>
            </a:r>
            <a:endParaRPr lang="nb-NO" dirty="0"/>
          </a:p>
          <a:p>
            <a:r>
              <a:rPr lang="nb-NO" dirty="0"/>
              <a:t>Varighet</a:t>
            </a:r>
          </a:p>
          <a:p>
            <a:pPr lvl="1"/>
            <a:r>
              <a:rPr lang="nb-NO" dirty="0"/>
              <a:t>Vi anbefaler maksimalt 6-8 måneder fra oppstart til lansering av 1. versjon</a:t>
            </a:r>
            <a:endParaRPr lang="en-NO"/>
          </a:p>
        </p:txBody>
      </p:sp>
      <p:sp>
        <p:nvSpPr>
          <p:cNvPr id="5" name="Footer Placeholder 4">
            <a:extLst>
              <a:ext uri="{FF2B5EF4-FFF2-40B4-BE49-F238E27FC236}">
                <a16:creationId xmlns:a16="http://schemas.microsoft.com/office/drawing/2014/main" id="{8BD0D236-8C8A-4246-A5A6-3FCE4D452657}"/>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1D4211B5-113C-4A42-91F6-574C7F89DE5D}"/>
              </a:ext>
            </a:extLst>
          </p:cNvPr>
          <p:cNvSpPr>
            <a:spLocks noGrp="1"/>
          </p:cNvSpPr>
          <p:nvPr>
            <p:ph type="sldNum" sz="quarter" idx="33"/>
          </p:nvPr>
        </p:nvSpPr>
        <p:spPr/>
        <p:txBody>
          <a:bodyPr/>
          <a:lstStyle/>
          <a:p>
            <a:r>
              <a:rPr lang="en-US"/>
              <a:t>Side </a:t>
            </a:r>
            <a:fld id="{5251F420-7306-4E7C-A79E-F31A38F7D392}" type="slidenum">
              <a:rPr lang="en-US" smtClean="0"/>
              <a:pPr/>
              <a:t>58</a:t>
            </a:fld>
            <a:endParaRPr lang="en-US" dirty="0"/>
          </a:p>
        </p:txBody>
      </p:sp>
      <p:grpSp>
        <p:nvGrpSpPr>
          <p:cNvPr id="8" name="Group 7">
            <a:extLst>
              <a:ext uri="{FF2B5EF4-FFF2-40B4-BE49-F238E27FC236}">
                <a16:creationId xmlns:a16="http://schemas.microsoft.com/office/drawing/2014/main" id="{21D45F8E-3A42-7BAC-3B3F-26F68E2F95C1}"/>
              </a:ext>
            </a:extLst>
          </p:cNvPr>
          <p:cNvGrpSpPr/>
          <p:nvPr/>
        </p:nvGrpSpPr>
        <p:grpSpPr>
          <a:xfrm>
            <a:off x="82450" y="3192760"/>
            <a:ext cx="692250" cy="1379240"/>
            <a:chOff x="9755065" y="2967583"/>
            <a:chExt cx="519235" cy="893217"/>
          </a:xfrm>
        </p:grpSpPr>
        <p:sp>
          <p:nvSpPr>
            <p:cNvPr id="3" name="U-turn Arrow 2">
              <a:extLst>
                <a:ext uri="{FF2B5EF4-FFF2-40B4-BE49-F238E27FC236}">
                  <a16:creationId xmlns:a16="http://schemas.microsoft.com/office/drawing/2014/main" id="{1839B22C-C535-4FD6-06AC-277858A5283E}"/>
                </a:ext>
              </a:extLst>
            </p:cNvPr>
            <p:cNvSpPr/>
            <p:nvPr/>
          </p:nvSpPr>
          <p:spPr>
            <a:xfrm>
              <a:off x="9818565" y="2967583"/>
              <a:ext cx="455735" cy="475754"/>
            </a:xfrm>
            <a:prstGeom prst="uturnArrow">
              <a:avLst>
                <a:gd name="adj1" fmla="val 25000"/>
                <a:gd name="adj2" fmla="val 25000"/>
                <a:gd name="adj3" fmla="val 25000"/>
                <a:gd name="adj4" fmla="val 43750"/>
                <a:gd name="adj5" fmla="val 7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7" name="U-turn Arrow 6">
              <a:extLst>
                <a:ext uri="{FF2B5EF4-FFF2-40B4-BE49-F238E27FC236}">
                  <a16:creationId xmlns:a16="http://schemas.microsoft.com/office/drawing/2014/main" id="{60DB0921-E819-A7F7-7AF4-CAF7611F6FAF}"/>
                </a:ext>
              </a:extLst>
            </p:cNvPr>
            <p:cNvSpPr/>
            <p:nvPr/>
          </p:nvSpPr>
          <p:spPr>
            <a:xfrm flipH="1" flipV="1">
              <a:off x="9755065" y="3385046"/>
              <a:ext cx="455735" cy="475754"/>
            </a:xfrm>
            <a:prstGeom prst="utur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grpSp>
    </p:spTree>
    <p:extLst>
      <p:ext uri="{BB962C8B-B14F-4D97-AF65-F5344CB8AC3E}">
        <p14:creationId xmlns:p14="http://schemas.microsoft.com/office/powerpoint/2010/main" val="203325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dissolv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0EE803CF-CB0B-0D49-8C77-F0DC568028A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829" r="6829"/>
          <a:stretch/>
        </p:blipFill>
        <p:spPr>
          <a:xfrm>
            <a:off x="6209880" y="10"/>
            <a:ext cx="5982120" cy="6857990"/>
          </a:xfrm>
          <a:noFill/>
        </p:spPr>
      </p:pic>
      <p:sp>
        <p:nvSpPr>
          <p:cNvPr id="2" name="Title 1">
            <a:extLst>
              <a:ext uri="{FF2B5EF4-FFF2-40B4-BE49-F238E27FC236}">
                <a16:creationId xmlns:a16="http://schemas.microsoft.com/office/drawing/2014/main" id="{080A5E1D-9793-DA48-AF6A-25C2F1E7CC67}"/>
              </a:ext>
            </a:extLst>
          </p:cNvPr>
          <p:cNvSpPr>
            <a:spLocks noGrp="1"/>
          </p:cNvSpPr>
          <p:nvPr>
            <p:ph type="ctrTitle"/>
          </p:nvPr>
        </p:nvSpPr>
        <p:spPr>
          <a:xfrm>
            <a:off x="379038" y="239167"/>
            <a:ext cx="5075367" cy="2387600"/>
          </a:xfrm>
        </p:spPr>
        <p:txBody>
          <a:bodyPr vert="horz" lIns="0" tIns="0" rIns="0" bIns="0" rtlCol="0" anchor="t">
            <a:normAutofit/>
          </a:bodyPr>
          <a:lstStyle/>
          <a:p>
            <a:r>
              <a:rPr lang="nb-NO"/>
              <a:t>Grafisk design</a:t>
            </a:r>
          </a:p>
        </p:txBody>
      </p:sp>
      <p:sp>
        <p:nvSpPr>
          <p:cNvPr id="9" name="Slide Number Placeholder 8" hidden="1">
            <a:extLst>
              <a:ext uri="{FF2B5EF4-FFF2-40B4-BE49-F238E27FC236}">
                <a16:creationId xmlns:a16="http://schemas.microsoft.com/office/drawing/2014/main" id="{83F7840F-A425-5443-8E58-340C4AD23E34}"/>
              </a:ext>
            </a:extLst>
          </p:cNvPr>
          <p:cNvSpPr>
            <a:spLocks noGrp="1"/>
          </p:cNvSpPr>
          <p:nvPr>
            <p:ph type="sldNum" sz="quarter" idx="4294967295"/>
          </p:nvPr>
        </p:nvSpPr>
        <p:spPr>
          <a:xfrm>
            <a:off x="11266367" y="6263528"/>
            <a:ext cx="599469" cy="365125"/>
          </a:xfrm>
        </p:spPr>
        <p:txBody>
          <a:bodyPr/>
          <a:lstStyle/>
          <a:p>
            <a:pPr>
              <a:spcAft>
                <a:spcPts val="600"/>
              </a:spcAft>
            </a:pPr>
            <a:r>
              <a:rPr lang="en-US"/>
              <a:t>Side </a:t>
            </a:r>
            <a:fld id="{5251F420-7306-4E7C-A79E-F31A38F7D392}" type="slidenum">
              <a:rPr lang="en-US" smtClean="0"/>
              <a:pPr>
                <a:spcAft>
                  <a:spcPts val="600"/>
                </a:spcAft>
              </a:pPr>
              <a:t>59</a:t>
            </a:fld>
            <a:endParaRPr lang="en-US"/>
          </a:p>
        </p:txBody>
      </p:sp>
      <p:sp>
        <p:nvSpPr>
          <p:cNvPr id="17" name="TextBox 16">
            <a:extLst>
              <a:ext uri="{FF2B5EF4-FFF2-40B4-BE49-F238E27FC236}">
                <a16:creationId xmlns:a16="http://schemas.microsoft.com/office/drawing/2014/main" id="{C44961B0-8DA4-2D45-B03B-3DAA44E4B976}"/>
              </a:ext>
            </a:extLst>
          </p:cNvPr>
          <p:cNvSpPr txBox="1"/>
          <p:nvPr/>
        </p:nvSpPr>
        <p:spPr>
          <a:xfrm>
            <a:off x="290138" y="1248301"/>
            <a:ext cx="5545108" cy="2400657"/>
          </a:xfrm>
          <a:prstGeom prst="rect">
            <a:avLst/>
          </a:prstGeom>
          <a:noFill/>
        </p:spPr>
        <p:txBody>
          <a:bodyPr wrap="none" rtlCol="0">
            <a:spAutoFit/>
          </a:bodyPr>
          <a:lstStyle/>
          <a:p>
            <a:r>
              <a:rPr lang="nb-NO" sz="2400" dirty="0"/>
              <a:t>Ida Marie Solås</a:t>
            </a:r>
          </a:p>
          <a:p>
            <a:endParaRPr lang="nb-NO" sz="1800" dirty="0"/>
          </a:p>
          <a:p>
            <a:r>
              <a:rPr lang="nb-NO" sz="1800" dirty="0"/>
              <a:t>4 års erfaring som grafisk designer og 4 års erfaring </a:t>
            </a:r>
          </a:p>
          <a:p>
            <a:r>
              <a:rPr lang="nb-NO" sz="1800" dirty="0"/>
              <a:t>som UX-designer på UiO</a:t>
            </a:r>
          </a:p>
          <a:p>
            <a:endParaRPr lang="nb-NO" sz="1800" dirty="0"/>
          </a:p>
          <a:p>
            <a:r>
              <a:rPr lang="en-GB" sz="1800" dirty="0" err="1"/>
              <a:t>Mastergrad</a:t>
            </a:r>
            <a:r>
              <a:rPr lang="en-GB" sz="1800" dirty="0"/>
              <a:t> </a:t>
            </a:r>
            <a:r>
              <a:rPr lang="en-GB" sz="1800" dirty="0" err="1"/>
              <a:t>i</a:t>
            </a:r>
            <a:r>
              <a:rPr lang="en-GB" sz="1800" dirty="0"/>
              <a:t> </a:t>
            </a:r>
            <a:r>
              <a:rPr lang="en-GB" sz="1800" dirty="0" err="1"/>
              <a:t>interaksjonsdesign</a:t>
            </a:r>
            <a:r>
              <a:rPr lang="en-GB" sz="1800" dirty="0"/>
              <a:t> (NTNU)</a:t>
            </a:r>
          </a:p>
          <a:p>
            <a:r>
              <a:rPr lang="en-GB" sz="1800" dirty="0" err="1"/>
              <a:t>Bachelorgrad</a:t>
            </a:r>
            <a:r>
              <a:rPr lang="en-GB" sz="1800" dirty="0"/>
              <a:t> </a:t>
            </a:r>
            <a:r>
              <a:rPr lang="en-GB" sz="1800" dirty="0" err="1"/>
              <a:t>i</a:t>
            </a:r>
            <a:r>
              <a:rPr lang="en-GB" sz="1800" dirty="0"/>
              <a:t> </a:t>
            </a:r>
            <a:r>
              <a:rPr lang="en-GB" sz="1800" dirty="0" err="1"/>
              <a:t>mediedesign</a:t>
            </a:r>
            <a:r>
              <a:rPr lang="en-GB" sz="1800" dirty="0"/>
              <a:t> (NTNU)</a:t>
            </a:r>
          </a:p>
          <a:p>
            <a:endParaRPr lang="nb-NO" sz="1800" dirty="0"/>
          </a:p>
        </p:txBody>
      </p:sp>
    </p:spTree>
    <p:extLst>
      <p:ext uri="{BB962C8B-B14F-4D97-AF65-F5344CB8AC3E}">
        <p14:creationId xmlns:p14="http://schemas.microsoft.com/office/powerpoint/2010/main" val="3091903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erson with a beard and glasses&#10;&#10;Description automatically generated with low confidence">
            <a:extLst>
              <a:ext uri="{FF2B5EF4-FFF2-40B4-BE49-F238E27FC236}">
                <a16:creationId xmlns:a16="http://schemas.microsoft.com/office/drawing/2014/main" id="{0EE803CF-CB0B-0D49-8C77-F0DC568028AB}"/>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3245" r="9745"/>
          <a:stretch/>
        </p:blipFill>
        <p:spPr>
          <a:xfrm>
            <a:off x="6209880" y="10"/>
            <a:ext cx="5982120" cy="6857990"/>
          </a:xfrm>
          <a:noFill/>
        </p:spPr>
      </p:pic>
      <p:sp>
        <p:nvSpPr>
          <p:cNvPr id="2" name="Title 1">
            <a:extLst>
              <a:ext uri="{FF2B5EF4-FFF2-40B4-BE49-F238E27FC236}">
                <a16:creationId xmlns:a16="http://schemas.microsoft.com/office/drawing/2014/main" id="{080A5E1D-9793-DA48-AF6A-25C2F1E7CC67}"/>
              </a:ext>
            </a:extLst>
          </p:cNvPr>
          <p:cNvSpPr>
            <a:spLocks noGrp="1"/>
          </p:cNvSpPr>
          <p:nvPr>
            <p:ph type="ctrTitle"/>
          </p:nvPr>
        </p:nvSpPr>
        <p:spPr>
          <a:xfrm>
            <a:off x="379038" y="239167"/>
            <a:ext cx="5075367" cy="2387600"/>
          </a:xfrm>
        </p:spPr>
        <p:txBody>
          <a:bodyPr vert="horz" lIns="0" tIns="0" rIns="0" bIns="0" rtlCol="0" anchor="t">
            <a:normAutofit/>
          </a:bodyPr>
          <a:lstStyle/>
          <a:p>
            <a:r>
              <a:rPr lang="nb-NO"/>
              <a:t>Grafisk design</a:t>
            </a:r>
          </a:p>
        </p:txBody>
      </p:sp>
      <p:sp>
        <p:nvSpPr>
          <p:cNvPr id="9" name="Slide Number Placeholder 8" hidden="1">
            <a:extLst>
              <a:ext uri="{FF2B5EF4-FFF2-40B4-BE49-F238E27FC236}">
                <a16:creationId xmlns:a16="http://schemas.microsoft.com/office/drawing/2014/main" id="{83F7840F-A425-5443-8E58-340C4AD23E34}"/>
              </a:ext>
            </a:extLst>
          </p:cNvPr>
          <p:cNvSpPr>
            <a:spLocks noGrp="1"/>
          </p:cNvSpPr>
          <p:nvPr>
            <p:ph type="sldNum" sz="quarter" idx="4294967295"/>
          </p:nvPr>
        </p:nvSpPr>
        <p:spPr>
          <a:xfrm>
            <a:off x="11266367" y="6263528"/>
            <a:ext cx="599469" cy="365125"/>
          </a:xfrm>
        </p:spPr>
        <p:txBody>
          <a:bodyPr/>
          <a:lstStyle/>
          <a:p>
            <a:pPr>
              <a:spcAft>
                <a:spcPts val="600"/>
              </a:spcAft>
            </a:pPr>
            <a:r>
              <a:rPr lang="en-US"/>
              <a:t>Side </a:t>
            </a:r>
            <a:fld id="{5251F420-7306-4E7C-A79E-F31A38F7D392}" type="slidenum">
              <a:rPr lang="en-US" smtClean="0"/>
              <a:pPr>
                <a:spcAft>
                  <a:spcPts val="600"/>
                </a:spcAft>
              </a:pPr>
              <a:t>60</a:t>
            </a:fld>
            <a:endParaRPr lang="en-US"/>
          </a:p>
        </p:txBody>
      </p:sp>
      <p:sp>
        <p:nvSpPr>
          <p:cNvPr id="17" name="TextBox 16">
            <a:extLst>
              <a:ext uri="{FF2B5EF4-FFF2-40B4-BE49-F238E27FC236}">
                <a16:creationId xmlns:a16="http://schemas.microsoft.com/office/drawing/2014/main" id="{C44961B0-8DA4-2D45-B03B-3DAA44E4B976}"/>
              </a:ext>
            </a:extLst>
          </p:cNvPr>
          <p:cNvSpPr txBox="1"/>
          <p:nvPr/>
        </p:nvSpPr>
        <p:spPr>
          <a:xfrm>
            <a:off x="290138" y="1248301"/>
            <a:ext cx="6070893" cy="3508653"/>
          </a:xfrm>
          <a:prstGeom prst="rect">
            <a:avLst/>
          </a:prstGeom>
          <a:noFill/>
        </p:spPr>
        <p:txBody>
          <a:bodyPr wrap="none" rtlCol="0">
            <a:spAutoFit/>
          </a:bodyPr>
          <a:lstStyle/>
          <a:p>
            <a:r>
              <a:rPr lang="nb-NO" sz="2400" dirty="0"/>
              <a:t>Kjetil Hansen</a:t>
            </a:r>
          </a:p>
          <a:p>
            <a:endParaRPr lang="nb-NO" sz="1800" dirty="0"/>
          </a:p>
          <a:p>
            <a:r>
              <a:rPr lang="nb-NO" sz="1800" dirty="0"/>
              <a:t>15 års erfaring som grafisk designer og </a:t>
            </a:r>
            <a:r>
              <a:rPr lang="nb-NO" sz="1800" dirty="0" err="1"/>
              <a:t>frontend</a:t>
            </a:r>
            <a:r>
              <a:rPr lang="nb-NO" sz="1800" dirty="0"/>
              <a:t>-</a:t>
            </a:r>
          </a:p>
          <a:p>
            <a:r>
              <a:rPr lang="nb-NO" sz="1800" dirty="0"/>
              <a:t>programmerer fra </a:t>
            </a:r>
            <a:r>
              <a:rPr lang="nb-NO" sz="1800" dirty="0" err="1"/>
              <a:t>Tarentell</a:t>
            </a:r>
            <a:r>
              <a:rPr lang="nb-NO" sz="1800" dirty="0"/>
              <a:t>, </a:t>
            </a:r>
            <a:r>
              <a:rPr lang="nb-NO" sz="1800" dirty="0" err="1"/>
              <a:t>Making</a:t>
            </a:r>
            <a:r>
              <a:rPr lang="nb-NO" sz="1800" dirty="0"/>
              <a:t> Waves og </a:t>
            </a:r>
            <a:r>
              <a:rPr lang="nb-NO" sz="1800" dirty="0" err="1"/>
              <a:t>NoA</a:t>
            </a:r>
            <a:r>
              <a:rPr lang="nb-NO" sz="1800" dirty="0"/>
              <a:t> </a:t>
            </a:r>
            <a:r>
              <a:rPr lang="nb-NO" sz="1800" dirty="0" err="1"/>
              <a:t>Ignite</a:t>
            </a:r>
            <a:endParaRPr lang="nb-NO" sz="1800" dirty="0"/>
          </a:p>
          <a:p>
            <a:endParaRPr lang="nb-NO" sz="1800" dirty="0"/>
          </a:p>
          <a:p>
            <a:r>
              <a:rPr lang="nb-NO" sz="1800" dirty="0"/>
              <a:t>Jobbet 2 år som grafisk designer og </a:t>
            </a:r>
            <a:r>
              <a:rPr lang="nb-NO" sz="1800" dirty="0" err="1"/>
              <a:t>frontend</a:t>
            </a:r>
            <a:r>
              <a:rPr lang="nb-NO" sz="1800" dirty="0"/>
              <a:t>-</a:t>
            </a:r>
          </a:p>
          <a:p>
            <a:r>
              <a:rPr lang="nb-NO" sz="1800" dirty="0"/>
              <a:t>programmerer på UiO</a:t>
            </a:r>
          </a:p>
          <a:p>
            <a:endParaRPr lang="nb-NO" sz="1800" dirty="0"/>
          </a:p>
          <a:p>
            <a:r>
              <a:rPr lang="nb-NO" sz="1800" dirty="0"/>
              <a:t>Bachelor i «Design </a:t>
            </a:r>
            <a:r>
              <a:rPr lang="nb-NO" sz="1800" dirty="0" err="1"/>
              <a:t>Communication</a:t>
            </a:r>
            <a:r>
              <a:rPr lang="nb-NO" sz="1800" dirty="0"/>
              <a:t>» fra Chelsea College </a:t>
            </a:r>
          </a:p>
          <a:p>
            <a:r>
              <a:rPr lang="nb-NO" sz="1800" dirty="0" err="1"/>
              <a:t>of</a:t>
            </a:r>
            <a:r>
              <a:rPr lang="nb-NO" sz="1800" dirty="0"/>
              <a:t> Art &amp; Design, London </a:t>
            </a:r>
          </a:p>
          <a:p>
            <a:endParaRPr lang="nb-NO" sz="1800" dirty="0"/>
          </a:p>
          <a:p>
            <a:endParaRPr lang="nb-NO" sz="1800" dirty="0"/>
          </a:p>
        </p:txBody>
      </p:sp>
    </p:spTree>
    <p:extLst>
      <p:ext uri="{BB962C8B-B14F-4D97-AF65-F5344CB8AC3E}">
        <p14:creationId xmlns:p14="http://schemas.microsoft.com/office/powerpoint/2010/main" val="1871490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 id="{5B0A4823-B853-4E03-94BC-DE2E1EFD621E}" vid="{1C5DA98A-F9AE-4FD9-9F7B-ADB1035017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982FC97A4EB864EBF6B6ADD443A67CC" ma:contentTypeVersion="11" ma:contentTypeDescription="Create a new document." ma:contentTypeScope="" ma:versionID="a30b65eca35bc2875518b791539d3c86">
  <xsd:schema xmlns:xsd="http://www.w3.org/2001/XMLSchema" xmlns:xs="http://www.w3.org/2001/XMLSchema" xmlns:p="http://schemas.microsoft.com/office/2006/metadata/properties" xmlns:ns2="3b00a67f-9791-437e-b702-303a706ea042" targetNamespace="http://schemas.microsoft.com/office/2006/metadata/properties" ma:root="true" ma:fieldsID="3915ecab2cff59e5d3d4d0af5306f32f" ns2:_="">
    <xsd:import namespace="3b00a67f-9791-437e-b702-303a706ea04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00a67f-9791-437e-b702-303a706ea0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2.xml><?xml version="1.0" encoding="utf-8"?>
<ds:datastoreItem xmlns:ds="http://schemas.openxmlformats.org/officeDocument/2006/customXml" ds:itemID="{89B9CF10-6C6A-444C-B05E-E78C1785A52C}">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05810CA-B9B6-49F2-A16A-78AE20C31A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00a67f-9791-437e-b702-303a706ea0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5807</TotalTime>
  <Words>3163</Words>
  <Application>Microsoft Macintosh PowerPoint</Application>
  <PresentationFormat>Widescreen</PresentationFormat>
  <Paragraphs>482</Paragraphs>
  <Slides>60</Slides>
  <Notes>39</Notes>
  <HiddenSlides>0</HiddenSlides>
  <MMClips>3</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60</vt:i4>
      </vt:variant>
    </vt:vector>
  </HeadingPairs>
  <TitlesOfParts>
    <vt:vector size="68" baseType="lpstr">
      <vt:lpstr>-webkit-standard</vt:lpstr>
      <vt:lpstr>ADLaM Display</vt:lpstr>
      <vt:lpstr>Arial</vt:lpstr>
      <vt:lpstr>Arial, sans-serif</vt:lpstr>
      <vt:lpstr>Calibri</vt:lpstr>
      <vt:lpstr>Inter</vt:lpstr>
      <vt:lpstr>Wingdings</vt:lpstr>
      <vt:lpstr>Office Theme</vt:lpstr>
      <vt:lpstr>Vortex – nettpublisering for universiteter og høgskoler</vt:lpstr>
      <vt:lpstr>Kort om IT-avdelingen på UiO (USIT)</vt:lpstr>
      <vt:lpstr>Hvorfor velge Vortex</vt:lpstr>
      <vt:lpstr>Hvorfor velge Vortex</vt:lpstr>
      <vt:lpstr>Løsninger for studier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Mine studier</vt:lpstr>
      <vt:lpstr>PowerPoint-presentasjon</vt:lpstr>
      <vt:lpstr>PowerPoint-presentasjon</vt:lpstr>
      <vt:lpstr>Studiestart</vt:lpstr>
      <vt:lpstr>Prioriteringer for 2024</vt:lpstr>
      <vt:lpstr>PowerPoint-presentasjon</vt:lpstr>
      <vt:lpstr>PowerPoint-presentasjon</vt:lpstr>
      <vt:lpstr>PowerPoint-presentasjon</vt:lpstr>
      <vt:lpstr>PowerPoint-presentasjon</vt:lpstr>
      <vt:lpstr>Løsninger for forskning og formidling</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Publisere en artikkel Redigere en forside  </vt:lpstr>
      <vt:lpstr>Teknisk arkitektur</vt:lpstr>
      <vt:lpstr>PowerPoint-presentasjon</vt:lpstr>
      <vt:lpstr>PowerPoint-presentasjon</vt:lpstr>
      <vt:lpstr>PowerPoint-presentasjon</vt:lpstr>
      <vt:lpstr>PowerPoint-presentasjon</vt:lpstr>
      <vt:lpstr>Vortex-to-be! – Nytt admin-grensesnitt </vt:lpstr>
      <vt:lpstr>Hvorfor samarbeid?</vt:lpstr>
      <vt:lpstr>PowerPoint-presentasjon</vt:lpstr>
      <vt:lpstr>PowerPoint-presentasjon</vt:lpstr>
      <vt:lpstr>Kort om arbeidet</vt:lpstr>
      <vt:lpstr>Ressursbruk i prosjektperioden mars – oktober 2021 </vt:lpstr>
      <vt:lpstr>Samarbeidet i praksis </vt:lpstr>
      <vt:lpstr>Prinsipper for utvikling generelt</vt:lpstr>
      <vt:lpstr>Hvem bestemmer hva?</vt:lpstr>
      <vt:lpstr>Utdyping av stor B for IT-avdelingen </vt:lpstr>
      <vt:lpstr>Oversikt over fellesløsninger</vt:lpstr>
      <vt:lpstr>Prinsipper for å ta i bruk eller endre en fellesløsning</vt:lpstr>
      <vt:lpstr>Organisering av arbeidet med fellesløsninger i 2025</vt:lpstr>
      <vt:lpstr>Fordeling av kostnader etter gjeldende fordelingsnøkkel</vt:lpstr>
      <vt:lpstr>Hvordan jobber vi i prosjekt?</vt:lpstr>
      <vt:lpstr>Prosjektteam fra UiO</vt:lpstr>
      <vt:lpstr>Prosjektgjennomføring </vt:lpstr>
      <vt:lpstr>Grafisk design</vt:lpstr>
      <vt:lpstr>Grafisk design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Presentasjon Vortex USN</dc:title>
  <dc:subject/>
  <dc:creator>Tomm Eriksen</dc:creator>
  <cp:keywords/>
  <dc:description/>
  <cp:lastModifiedBy>Tomm Eriksen</cp:lastModifiedBy>
  <cp:revision>135</cp:revision>
  <cp:lastPrinted>2022-11-30T13:22:23Z</cp:lastPrinted>
  <dcterms:created xsi:type="dcterms:W3CDTF">2022-02-05T16:43:23Z</dcterms:created>
  <dcterms:modified xsi:type="dcterms:W3CDTF">2024-10-25T11:16:56Z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0x010100D982FC97A4EB864EBF6B6ADD443A67CC</vt:lpwstr>
  </property>
</Properties>
</file>