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3"/>
  </p:notesMasterIdLst>
  <p:handoutMasterIdLst>
    <p:handoutMasterId r:id="rId14"/>
  </p:handoutMasterIdLst>
  <p:sldIdLst>
    <p:sldId id="621" r:id="rId6"/>
    <p:sldId id="263" r:id="rId7"/>
    <p:sldId id="264" r:id="rId8"/>
    <p:sldId id="265" r:id="rId9"/>
    <p:sldId id="627" r:id="rId10"/>
    <p:sldId id="628" r:id="rId11"/>
    <p:sldId id="626" r:id="rId12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63D74DA-FBA1-41F8-A39F-3D68C1D9242A}">
          <p14:sldIdLst>
            <p14:sldId id="621"/>
            <p14:sldId id="263"/>
            <p14:sldId id="264"/>
            <p14:sldId id="265"/>
            <p14:sldId id="627"/>
            <p14:sldId id="628"/>
            <p14:sldId id="62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87143"/>
  </p:normalViewPr>
  <p:slideViewPr>
    <p:cSldViewPr snapToGrid="0">
      <p:cViewPr varScale="1">
        <p:scale>
          <a:sx n="111" d="100"/>
          <a:sy n="111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Shape 13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9" name="Shape 13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Shape 14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7" name="Shape 14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Prosjektet</a:t>
            </a:r>
            <a:r>
              <a:rPr dirty="0"/>
              <a:t> </a:t>
            </a:r>
            <a:r>
              <a:rPr dirty="0" err="1"/>
              <a:t>startet</a:t>
            </a:r>
            <a:r>
              <a:rPr dirty="0"/>
              <a:t> med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gjennomføre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serie</a:t>
            </a:r>
            <a:r>
              <a:rPr dirty="0"/>
              <a:t> </a:t>
            </a:r>
            <a:r>
              <a:rPr dirty="0" err="1"/>
              <a:t>brukerintervjuer</a:t>
            </a:r>
            <a:r>
              <a:rPr dirty="0"/>
              <a:t> for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samle</a:t>
            </a:r>
            <a:r>
              <a:rPr dirty="0"/>
              <a:t> </a:t>
            </a:r>
            <a:r>
              <a:rPr dirty="0" err="1"/>
              <a:t>kvalitativ</a:t>
            </a:r>
            <a:r>
              <a:rPr dirty="0"/>
              <a:t> </a:t>
            </a:r>
            <a:r>
              <a:rPr dirty="0" err="1"/>
              <a:t>innsikt</a:t>
            </a:r>
            <a:r>
              <a:rPr dirty="0"/>
              <a:t> om, </a:t>
            </a:r>
            <a:r>
              <a:rPr dirty="0" err="1"/>
              <a:t>og</a:t>
            </a:r>
            <a:r>
              <a:rPr lang="nb-NO" dirty="0"/>
              <a:t> også</a:t>
            </a:r>
            <a:r>
              <a:rPr dirty="0"/>
              <a:t> </a:t>
            </a:r>
            <a:r>
              <a:rPr dirty="0" err="1"/>
              <a:t>innspill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, </a:t>
            </a:r>
            <a:r>
              <a:rPr dirty="0" err="1"/>
              <a:t>både</a:t>
            </a:r>
            <a:r>
              <a:rPr dirty="0"/>
              <a:t> </a:t>
            </a:r>
            <a:r>
              <a:rPr dirty="0" err="1"/>
              <a:t>studenter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ansatte</a:t>
            </a:r>
            <a:r>
              <a:rPr lang="nb-NO" dirty="0"/>
              <a:t> ved UiO</a:t>
            </a:r>
          </a:p>
          <a:p>
            <a:endParaRPr dirty="0"/>
          </a:p>
          <a:p>
            <a:r>
              <a:rPr lang="nb-NO" dirty="0"/>
              <a:t>Vi brukte m</a:t>
            </a:r>
            <a:r>
              <a:rPr dirty="0" err="1"/>
              <a:t>etoder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intervju</a:t>
            </a:r>
            <a:r>
              <a:rPr dirty="0"/>
              <a:t>, </a:t>
            </a:r>
            <a:r>
              <a:rPr dirty="0" err="1"/>
              <a:t>spørreundersøkelser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workshops</a:t>
            </a:r>
            <a:r>
              <a:rPr lang="nb-NO" dirty="0"/>
              <a:t>.</a:t>
            </a:r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Shape 146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2" name="Shape 14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All </a:t>
            </a:r>
            <a:r>
              <a:rPr dirty="0" err="1"/>
              <a:t>innsikten</a:t>
            </a:r>
            <a:r>
              <a:rPr dirty="0"/>
              <a:t> </a:t>
            </a:r>
            <a:r>
              <a:rPr dirty="0" err="1"/>
              <a:t>ble</a:t>
            </a:r>
            <a:r>
              <a:rPr dirty="0"/>
              <a:t> </a:t>
            </a:r>
            <a:r>
              <a:rPr dirty="0" err="1"/>
              <a:t>strukturert</a:t>
            </a:r>
            <a:r>
              <a:rPr dirty="0"/>
              <a:t> </a:t>
            </a:r>
            <a:r>
              <a:rPr dirty="0" err="1"/>
              <a:t>etter</a:t>
            </a:r>
            <a:r>
              <a:rPr dirty="0"/>
              <a:t> </a:t>
            </a:r>
            <a:r>
              <a:rPr dirty="0" err="1"/>
              <a:t>brukerens</a:t>
            </a:r>
            <a:r>
              <a:rPr dirty="0"/>
              <a:t> </a:t>
            </a:r>
            <a:r>
              <a:rPr dirty="0" err="1"/>
              <a:t>perspektiv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samlet inn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brukerreise</a:t>
            </a:r>
            <a:r>
              <a:rPr dirty="0"/>
              <a:t>. Her </a:t>
            </a:r>
            <a:r>
              <a:rPr dirty="0" err="1"/>
              <a:t>viser</a:t>
            </a:r>
            <a:r>
              <a:rPr dirty="0"/>
              <a:t> vi alle </a:t>
            </a:r>
            <a:r>
              <a:rPr dirty="0" err="1"/>
              <a:t>stegene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student er </a:t>
            </a:r>
            <a:r>
              <a:rPr dirty="0" err="1"/>
              <a:t>igjennom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studiestart</a:t>
            </a:r>
            <a:r>
              <a:rPr dirty="0"/>
              <a:t> </a:t>
            </a:r>
            <a:r>
              <a:rPr dirty="0" err="1"/>
              <a:t>kronologisk</a:t>
            </a:r>
            <a:r>
              <a:rPr dirty="0"/>
              <a:t>. Det starter med at man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studieplass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UiO</a:t>
            </a:r>
            <a:r>
              <a:rPr dirty="0"/>
              <a:t>, men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velkomstmail</a:t>
            </a:r>
            <a:r>
              <a:rPr dirty="0"/>
              <a:t>, man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SMS for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opprette</a:t>
            </a:r>
            <a:r>
              <a:rPr dirty="0"/>
              <a:t> </a:t>
            </a:r>
            <a:r>
              <a:rPr dirty="0" err="1"/>
              <a:t>brukernavn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passord</a:t>
            </a:r>
            <a:r>
              <a:rPr dirty="0"/>
              <a:t>, man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mail med </a:t>
            </a:r>
            <a:r>
              <a:rPr dirty="0" err="1"/>
              <a:t>informasjon</a:t>
            </a:r>
            <a:r>
              <a:rPr dirty="0"/>
              <a:t> om </a:t>
            </a:r>
            <a:r>
              <a:rPr dirty="0" err="1"/>
              <a:t>studiestarten</a:t>
            </a:r>
            <a:r>
              <a:rPr dirty="0"/>
              <a:t> </a:t>
            </a:r>
            <a:r>
              <a:rPr dirty="0" err="1"/>
              <a:t>osv</a:t>
            </a:r>
            <a:r>
              <a:rPr dirty="0"/>
              <a:t>. </a:t>
            </a:r>
            <a:endParaRPr lang="nb-NO" dirty="0"/>
          </a:p>
          <a:p>
            <a:endParaRPr lang="nb-NO" dirty="0"/>
          </a:p>
          <a:p>
            <a:r>
              <a:rPr lang="nb-NO" dirty="0"/>
              <a:t>Det er ikke meningen at dere skal kunne lese informasjonen som står her, det er bare for å vise hvordan vi jobber helhetlig med denne innsikten. Vi har hengt denne plansjen opp ute hvis noen ønsker å ta en nærmere titt på den. </a:t>
            </a:r>
          </a:p>
          <a:p>
            <a:endParaRPr dirty="0"/>
          </a:p>
          <a:p>
            <a:r>
              <a:rPr dirty="0"/>
              <a:t>Disse </a:t>
            </a:r>
            <a:r>
              <a:rPr dirty="0" err="1"/>
              <a:t>kartene</a:t>
            </a:r>
            <a:r>
              <a:rPr dirty="0"/>
              <a:t> </a:t>
            </a:r>
            <a:r>
              <a:rPr dirty="0" err="1"/>
              <a:t>gir</a:t>
            </a:r>
            <a:r>
              <a:rPr dirty="0"/>
              <a:t> </a:t>
            </a:r>
            <a:r>
              <a:rPr dirty="0" err="1"/>
              <a:t>oss</a:t>
            </a:r>
            <a:r>
              <a:rPr dirty="0"/>
              <a:t> et </a:t>
            </a:r>
            <a:r>
              <a:rPr dirty="0" err="1"/>
              <a:t>helhetlig</a:t>
            </a:r>
            <a:r>
              <a:rPr dirty="0"/>
              <a:t> </a:t>
            </a:r>
            <a:r>
              <a:rPr dirty="0" err="1"/>
              <a:t>bilde</a:t>
            </a:r>
            <a:r>
              <a:rPr dirty="0"/>
              <a:t> av </a:t>
            </a:r>
            <a:r>
              <a:rPr dirty="0" err="1"/>
              <a:t>innsikten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de </a:t>
            </a:r>
            <a:r>
              <a:rPr dirty="0" err="1"/>
              <a:t>bruker</a:t>
            </a:r>
            <a:r>
              <a:rPr dirty="0"/>
              <a:t> vi </a:t>
            </a:r>
            <a:r>
              <a:rPr dirty="0" err="1"/>
              <a:t>nå</a:t>
            </a:r>
            <a:r>
              <a:rPr dirty="0"/>
              <a:t> for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snakke</a:t>
            </a:r>
            <a:r>
              <a:rPr dirty="0"/>
              <a:t> om </a:t>
            </a:r>
            <a:r>
              <a:rPr dirty="0" err="1"/>
              <a:t>og</a:t>
            </a:r>
            <a:r>
              <a:rPr dirty="0"/>
              <a:t> dele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onboarde</a:t>
            </a:r>
            <a:r>
              <a:rPr dirty="0"/>
              <a:t> </a:t>
            </a:r>
            <a:r>
              <a:rPr dirty="0" err="1"/>
              <a:t>andre</a:t>
            </a:r>
            <a:r>
              <a:rPr dirty="0"/>
              <a:t> inn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innsikten</a:t>
            </a:r>
            <a:r>
              <a:rPr dirty="0"/>
              <a:t>. </a:t>
            </a:r>
            <a:r>
              <a:rPr lang="nb-NO" dirty="0"/>
              <a:t>Og dere ser de lille firkantene med tekst som er</a:t>
            </a:r>
            <a:r>
              <a:rPr dirty="0"/>
              <a:t> </a:t>
            </a:r>
            <a:r>
              <a:rPr dirty="0" err="1"/>
              <a:t>nøkkel</a:t>
            </a:r>
            <a:r>
              <a:rPr lang="nb-NO" dirty="0"/>
              <a:t>punkter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behov</a:t>
            </a:r>
            <a:r>
              <a:rPr dirty="0"/>
              <a:t> </a:t>
            </a:r>
            <a:r>
              <a:rPr dirty="0" err="1"/>
              <a:t>som</a:t>
            </a:r>
            <a:r>
              <a:rPr lang="nb-NO" dirty="0"/>
              <a:t> </a:t>
            </a:r>
            <a:r>
              <a:rPr lang="nb-NO" dirty="0" err="1"/>
              <a:t>brukerene</a:t>
            </a:r>
            <a:r>
              <a:rPr lang="nb-NO" dirty="0"/>
              <a:t> har i de ulike fasene av studiestarten.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Shape 147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0" name="Shape 14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Den </a:t>
            </a:r>
            <a:r>
              <a:rPr dirty="0" err="1"/>
              <a:t>overordnede</a:t>
            </a:r>
            <a:r>
              <a:rPr dirty="0"/>
              <a:t> </a:t>
            </a:r>
            <a:r>
              <a:rPr dirty="0" err="1"/>
              <a:t>nøkkelinnsikten</a:t>
            </a:r>
            <a:r>
              <a:rPr dirty="0"/>
              <a:t> vi sitter </a:t>
            </a:r>
            <a:r>
              <a:rPr dirty="0" err="1"/>
              <a:t>igjen</a:t>
            </a:r>
            <a:r>
              <a:rPr dirty="0"/>
              <a:t> med er:</a:t>
            </a:r>
          </a:p>
          <a:p>
            <a:endParaRPr dirty="0"/>
          </a:p>
          <a:p>
            <a:r>
              <a:rPr dirty="0"/>
              <a:t> - </a:t>
            </a:r>
            <a:r>
              <a:rPr dirty="0" err="1"/>
              <a:t>Opplevelsen</a:t>
            </a:r>
            <a:r>
              <a:rPr dirty="0"/>
              <a:t> av </a:t>
            </a:r>
            <a:r>
              <a:rPr dirty="0" err="1"/>
              <a:t>studiestartperioden</a:t>
            </a:r>
            <a:r>
              <a:rPr dirty="0"/>
              <a:t> setter </a:t>
            </a:r>
            <a:r>
              <a:rPr dirty="0" err="1"/>
              <a:t>tonen</a:t>
            </a:r>
            <a:r>
              <a:rPr dirty="0"/>
              <a:t> for </a:t>
            </a:r>
            <a:r>
              <a:rPr dirty="0" err="1"/>
              <a:t>resten</a:t>
            </a:r>
            <a:r>
              <a:rPr dirty="0"/>
              <a:t> av </a:t>
            </a:r>
            <a:r>
              <a:rPr dirty="0" err="1"/>
              <a:t>semesteret</a:t>
            </a:r>
            <a:r>
              <a:rPr dirty="0"/>
              <a:t>.</a:t>
            </a:r>
          </a:p>
          <a:p>
            <a:endParaRPr dirty="0"/>
          </a:p>
          <a:p>
            <a:pPr marL="120315" indent="-120315">
              <a:buSzPct val="100000"/>
              <a:buChar char="-"/>
            </a:pPr>
            <a:r>
              <a:rPr dirty="0"/>
              <a:t>Nye </a:t>
            </a:r>
            <a:r>
              <a:rPr dirty="0" err="1"/>
              <a:t>studenter</a:t>
            </a:r>
            <a:r>
              <a:rPr dirty="0"/>
              <a:t> er </a:t>
            </a:r>
            <a:r>
              <a:rPr dirty="0" err="1"/>
              <a:t>opptatt</a:t>
            </a:r>
            <a:r>
              <a:rPr dirty="0"/>
              <a:t> av </a:t>
            </a:r>
            <a:r>
              <a:rPr dirty="0" err="1"/>
              <a:t>forutsigbarhet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tydelighet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hva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forventes</a:t>
            </a:r>
            <a:r>
              <a:rPr dirty="0"/>
              <a:t> av dem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ulike</a:t>
            </a:r>
            <a:r>
              <a:rPr dirty="0"/>
              <a:t>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verktøy</a:t>
            </a:r>
            <a:r>
              <a:rPr dirty="0"/>
              <a:t>.</a:t>
            </a:r>
          </a:p>
          <a:p>
            <a:endParaRPr dirty="0"/>
          </a:p>
          <a:p>
            <a:pPr marL="120315" indent="-120315">
              <a:buSzPct val="100000"/>
              <a:buChar char="-"/>
            </a:pPr>
            <a:r>
              <a:rPr dirty="0"/>
              <a:t>Nye </a:t>
            </a:r>
            <a:r>
              <a:rPr dirty="0" err="1"/>
              <a:t>studenter</a:t>
            </a:r>
            <a:r>
              <a:rPr dirty="0"/>
              <a:t> er </a:t>
            </a:r>
            <a:r>
              <a:rPr dirty="0" err="1"/>
              <a:t>redd</a:t>
            </a:r>
            <a:r>
              <a:rPr dirty="0"/>
              <a:t> for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gå</a:t>
            </a:r>
            <a:r>
              <a:rPr dirty="0"/>
              <a:t> </a:t>
            </a:r>
            <a:r>
              <a:rPr dirty="0" err="1"/>
              <a:t>glipp</a:t>
            </a:r>
            <a:r>
              <a:rPr dirty="0"/>
              <a:t> av </a:t>
            </a:r>
            <a:r>
              <a:rPr dirty="0" err="1"/>
              <a:t>viktig</a:t>
            </a:r>
            <a:r>
              <a:rPr dirty="0"/>
              <a:t> </a:t>
            </a:r>
            <a:r>
              <a:rPr dirty="0" err="1"/>
              <a:t>informasjon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gjøre</a:t>
            </a:r>
            <a:r>
              <a:rPr dirty="0"/>
              <a:t> </a:t>
            </a:r>
            <a:r>
              <a:rPr dirty="0" err="1"/>
              <a:t>feil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45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6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1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6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76E2-616D-D548-8524-E0E797CA7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4451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732FC-A393-4B4F-81FD-994D22249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05012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E05C4-2D2E-6B4A-A909-38709619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9905-64CE-154D-BB5F-D0029705A072}" type="datetimeFigureOut">
              <a:rPr lang="nb-NO" smtClean="0"/>
              <a:t>14.03.2023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8FEA0-2E13-274C-9BA6-DD435F40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E990-38EE-6346-8A02-A96FC57E1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F80-AE67-4A48-B009-03AE5E212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212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22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857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9240344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Titteltekst</a:t>
            </a:r>
          </a:p>
        </p:txBody>
      </p:sp>
      <p:sp>
        <p:nvSpPr>
          <p:cNvPr id="195" name="Brødtekst nivå én…"/>
          <p:cNvSpPr txBox="1">
            <a:spLocks noGrp="1"/>
          </p:cNvSpPr>
          <p:nvPr>
            <p:ph type="body" sz="quarter" idx="1"/>
          </p:nvPr>
        </p:nvSpPr>
        <p:spPr>
          <a:xfrm>
            <a:off x="380168" y="1003334"/>
            <a:ext cx="5469090" cy="494750"/>
          </a:xfrm>
          <a:prstGeom prst="rect">
            <a:avLst/>
          </a:prstGeom>
        </p:spPr>
        <p:txBody>
          <a:bodyPr/>
          <a:lstStyle>
            <a:lvl1pPr marL="0" indent="0">
              <a:defRPr sz="1800"/>
            </a:lvl1pPr>
            <a:lvl2pPr marL="0" indent="457223">
              <a:buSzTx/>
              <a:buNone/>
              <a:defRPr sz="1800"/>
            </a:lvl2pPr>
            <a:lvl3pPr marL="0" indent="914446">
              <a:buSzTx/>
              <a:buNone/>
              <a:defRPr sz="1800"/>
            </a:lvl3pPr>
            <a:lvl4pPr marL="0" indent="1371668">
              <a:buSzTx/>
              <a:buNone/>
              <a:defRPr sz="1800"/>
            </a:lvl4pPr>
            <a:lvl5pPr marL="0" indent="1828891">
              <a:buSzTx/>
              <a:buNone/>
              <a:defRPr sz="1800"/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96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342741" y="1003334"/>
            <a:ext cx="5469090" cy="494750"/>
          </a:xfrm>
          <a:prstGeom prst="rect">
            <a:avLst/>
          </a:prstGeom>
        </p:spPr>
        <p:txBody>
          <a:bodyPr/>
          <a:lstStyle/>
          <a:p>
            <a:pPr marL="0" indent="0">
              <a:defRPr sz="1800"/>
            </a:pPr>
            <a:endParaRPr/>
          </a:p>
        </p:txBody>
      </p:sp>
      <p:sp>
        <p:nvSpPr>
          <p:cNvPr id="197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06601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39" imgH="343" progId="TCLayout.ActiveDocument.1">
                  <p:embed/>
                </p:oleObj>
              </mc:Choice>
              <mc:Fallback>
                <p:oleObj name="think-cell Slide" r:id="rId35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4" r:id="rId29"/>
    <p:sldLayoutId id="2147483735" r:id="rId30"/>
    <p:sldLayoutId id="2147483738" r:id="rId31"/>
    <p:sldLayoutId id="2147483739" r:id="rId32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11712254" y="6357374"/>
            <a:ext cx="15358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524B48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NO"/>
              <a:pPr/>
              <a:t>1</a:t>
            </a:fld>
            <a:endParaRPr/>
          </a:p>
        </p:txBody>
      </p:sp>
      <p:sp>
        <p:nvSpPr>
          <p:cNvPr id="1390" name="Punkt A"/>
          <p:cNvSpPr txBox="1">
            <a:spLocks noGrp="1"/>
          </p:cNvSpPr>
          <p:nvPr>
            <p:ph type="body" idx="1"/>
          </p:nvPr>
        </p:nvSpPr>
        <p:spPr>
          <a:xfrm>
            <a:off x="1916572" y="896917"/>
            <a:ext cx="10359798" cy="5696466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pPr>
              <a:spcBef>
                <a:spcPts val="1100"/>
              </a:spcBef>
              <a:defRPr sz="200">
                <a:solidFill>
                  <a:srgbClr val="010000"/>
                </a:solidFill>
              </a:defRPr>
            </a:pPr>
            <a:endParaRPr/>
          </a:p>
        </p:txBody>
      </p:sp>
      <p:pic>
        <p:nvPicPr>
          <p:cNvPr id="1391" name="Bilde 23" descr="Bilde 23"/>
          <p:cNvPicPr>
            <a:picLocks noChangeAspect="1"/>
          </p:cNvPicPr>
          <p:nvPr/>
        </p:nvPicPr>
        <p:blipFill>
          <a:blip r:embed="rId3"/>
          <a:srcRect t="9132" r="29371"/>
          <a:stretch>
            <a:fillRect/>
          </a:stretch>
        </p:blipFill>
        <p:spPr>
          <a:xfrm flipH="1">
            <a:off x="6390335" y="2580062"/>
            <a:ext cx="3333000" cy="4288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2" name="Bilde 25" descr="Bilde 25"/>
          <p:cNvPicPr>
            <a:picLocks noChangeAspect="1"/>
          </p:cNvPicPr>
          <p:nvPr/>
        </p:nvPicPr>
        <p:blipFill>
          <a:blip r:embed="rId4"/>
          <a:srcRect l="19625" t="22777" r="26966"/>
          <a:stretch>
            <a:fillRect/>
          </a:stretch>
        </p:blipFill>
        <p:spPr>
          <a:xfrm flipH="1">
            <a:off x="8507560" y="1286668"/>
            <a:ext cx="3855212" cy="5574031"/>
          </a:xfrm>
          <a:prstGeom prst="rect">
            <a:avLst/>
          </a:prstGeom>
          <a:ln w="12700">
            <a:miter lim="400000"/>
          </a:ln>
        </p:spPr>
      </p:pic>
      <p:sp>
        <p:nvSpPr>
          <p:cNvPr id="1393" name="Januar 2023"/>
          <p:cNvSpPr txBox="1"/>
          <p:nvPr/>
        </p:nvSpPr>
        <p:spPr>
          <a:xfrm>
            <a:off x="10940334" y="168107"/>
            <a:ext cx="1069418" cy="302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914446">
              <a:spcBef>
                <a:spcPts val="1100"/>
              </a:spcBef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Januar 2023</a:t>
            </a:r>
          </a:p>
        </p:txBody>
      </p:sp>
      <p:sp>
        <p:nvSpPr>
          <p:cNvPr id="1394" name="Av Mari Telnes-Bengtson"/>
          <p:cNvSpPr txBox="1"/>
          <p:nvPr/>
        </p:nvSpPr>
        <p:spPr>
          <a:xfrm>
            <a:off x="3271405" y="4573088"/>
            <a:ext cx="92395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 defTabSz="914446">
              <a:spcBef>
                <a:spcPts val="1100"/>
              </a:spcBef>
              <a:defRPr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endParaRPr/>
          </a:p>
        </p:txBody>
      </p:sp>
      <p:pic>
        <p:nvPicPr>
          <p:cNvPr id="1395" name="Plassholder for bilde 21" descr="Plassholder for bilde 21"/>
          <p:cNvPicPr>
            <a:picLocks noChangeAspect="1"/>
          </p:cNvPicPr>
          <p:nvPr/>
        </p:nvPicPr>
        <p:blipFill>
          <a:blip r:embed="rId5"/>
          <a:srcRect l="1654"/>
          <a:stretch>
            <a:fillRect/>
          </a:stretch>
        </p:blipFill>
        <p:spPr>
          <a:xfrm>
            <a:off x="1973544" y="2667325"/>
            <a:ext cx="1681151" cy="637434"/>
          </a:xfrm>
          <a:prstGeom prst="rect">
            <a:avLst/>
          </a:prstGeom>
          <a:ln w="12700">
            <a:miter lim="400000"/>
          </a:ln>
        </p:spPr>
      </p:pic>
      <p:sp>
        <p:nvSpPr>
          <p:cNvPr id="1396" name="Plassholder for tekst 13"/>
          <p:cNvSpPr/>
          <p:nvPr/>
        </p:nvSpPr>
        <p:spPr>
          <a:xfrm>
            <a:off x="745996" y="3473057"/>
            <a:ext cx="5143214" cy="1543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ctr" defTabSz="914446">
              <a:spcBef>
                <a:spcPts val="1100"/>
              </a:spcBef>
              <a:defRPr sz="7100"/>
            </a:lvl1pPr>
          </a:lstStyle>
          <a:p>
            <a:r>
              <a:t>Studiestart</a:t>
            </a:r>
          </a:p>
        </p:txBody>
      </p:sp>
      <p:sp>
        <p:nvSpPr>
          <p:cNvPr id="1397" name="Plassholder for tekst 13"/>
          <p:cNvSpPr/>
          <p:nvPr/>
        </p:nvSpPr>
        <p:spPr>
          <a:xfrm>
            <a:off x="3936610" y="2613633"/>
            <a:ext cx="5143214" cy="1543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14446">
              <a:spcBef>
                <a:spcPts val="1100"/>
              </a:spcBef>
              <a:defRPr sz="5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454" name="Bilde" descr="Bil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27" y="614855"/>
            <a:ext cx="13550673" cy="6629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5" name="Bilde" descr="Bild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16" y="662583"/>
            <a:ext cx="11425768" cy="1614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Lysbilde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460" name="Bilde" descr="Bil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20" y="445989"/>
            <a:ext cx="12038823" cy="6012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Title 1"/>
          <p:cNvSpPr txBox="1">
            <a:spLocks noGrp="1"/>
          </p:cNvSpPr>
          <p:nvPr>
            <p:ph type="title"/>
          </p:nvPr>
        </p:nvSpPr>
        <p:spPr>
          <a:xfrm>
            <a:off x="434171" y="1420962"/>
            <a:ext cx="4750232" cy="75406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41290">
              <a:defRPr sz="3220"/>
            </a:pPr>
            <a:r>
              <a:rPr b="1"/>
              <a:t>Nøkkelinnsikt</a:t>
            </a:r>
            <a:r>
              <a:t> Studiestart</a:t>
            </a:r>
          </a:p>
        </p:txBody>
      </p:sp>
      <p:grpSp>
        <p:nvGrpSpPr>
          <p:cNvPr id="1477" name="Gruppér"/>
          <p:cNvGrpSpPr/>
          <p:nvPr/>
        </p:nvGrpSpPr>
        <p:grpSpPr>
          <a:xfrm>
            <a:off x="364726" y="3061776"/>
            <a:ext cx="11462549" cy="2614001"/>
            <a:chOff x="0" y="-1"/>
            <a:chExt cx="11462548" cy="2614000"/>
          </a:xfrm>
        </p:grpSpPr>
        <p:sp>
          <p:nvSpPr>
            <p:cNvPr id="1465" name="TekstSylinder 14"/>
            <p:cNvSpPr txBox="1"/>
            <p:nvPr/>
          </p:nvSpPr>
          <p:spPr>
            <a:xfrm>
              <a:off x="0" y="797488"/>
              <a:ext cx="3500127" cy="923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/>
              </a:lvl1pPr>
            </a:lstStyle>
            <a:p>
              <a:r>
                <a:rPr sz="1800"/>
                <a:t>Opplevelsen av studiestartperioden setter tonen for resten av semesteret. </a:t>
              </a:r>
            </a:p>
          </p:txBody>
        </p:sp>
        <p:grpSp>
          <p:nvGrpSpPr>
            <p:cNvPr id="1468" name="Ellipse 16"/>
            <p:cNvGrpSpPr/>
            <p:nvPr/>
          </p:nvGrpSpPr>
          <p:grpSpPr>
            <a:xfrm>
              <a:off x="1497383" y="-1"/>
              <a:ext cx="505361" cy="505361"/>
              <a:chOff x="-1" y="-1"/>
              <a:chExt cx="505360" cy="505360"/>
            </a:xfrm>
          </p:grpSpPr>
          <p:sp>
            <p:nvSpPr>
              <p:cNvPr id="1466" name="Sirkel"/>
              <p:cNvSpPr/>
              <p:nvPr/>
            </p:nvSpPr>
            <p:spPr>
              <a:xfrm>
                <a:off x="-1" y="-1"/>
                <a:ext cx="505360" cy="505360"/>
              </a:xfrm>
              <a:prstGeom prst="ellipse">
                <a:avLst/>
              </a:prstGeom>
              <a:solidFill>
                <a:schemeClr val="accent3">
                  <a:lumOff val="632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pPr>
                <a:endParaRPr/>
              </a:p>
            </p:txBody>
          </p:sp>
          <p:sp>
            <p:nvSpPr>
              <p:cNvPr id="1467" name="1"/>
              <p:cNvSpPr txBox="1"/>
              <p:nvPr/>
            </p:nvSpPr>
            <p:spPr>
              <a:xfrm>
                <a:off x="74008" y="68014"/>
                <a:ext cx="357342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lvl1pPr>
              </a:lstStyle>
              <a:p>
                <a:r>
                  <a:rPr sz="1800"/>
                  <a:t>1</a:t>
                </a:r>
              </a:p>
            </p:txBody>
          </p:sp>
        </p:grpSp>
        <p:sp>
          <p:nvSpPr>
            <p:cNvPr id="1469" name="TekstSylinder 17"/>
            <p:cNvSpPr txBox="1"/>
            <p:nvPr/>
          </p:nvSpPr>
          <p:spPr>
            <a:xfrm>
              <a:off x="3842318" y="798120"/>
              <a:ext cx="3639020" cy="18158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/>
              </a:pPr>
              <a:r>
                <a:rPr sz="1800"/>
                <a:t>Nye studenter er opptatt av forutsigbarhet og tydelighet på hva som forventes av dem i ulike verktøy.</a:t>
              </a:r>
            </a:p>
            <a:p>
              <a:pPr>
                <a:defRPr sz="2000"/>
              </a:pPr>
              <a:endParaRPr/>
            </a:p>
            <a:p>
              <a:pPr>
                <a:defRPr sz="2000"/>
              </a:pPr>
              <a:endParaRPr/>
            </a:p>
          </p:txBody>
        </p:sp>
        <p:grpSp>
          <p:nvGrpSpPr>
            <p:cNvPr id="1472" name="Ellipse 18"/>
            <p:cNvGrpSpPr/>
            <p:nvPr/>
          </p:nvGrpSpPr>
          <p:grpSpPr>
            <a:xfrm>
              <a:off x="5409147" y="-1"/>
              <a:ext cx="505361" cy="505361"/>
              <a:chOff x="-1" y="-1"/>
              <a:chExt cx="505360" cy="505360"/>
            </a:xfrm>
          </p:grpSpPr>
          <p:sp>
            <p:nvSpPr>
              <p:cNvPr id="1470" name="Sirkel"/>
              <p:cNvSpPr/>
              <p:nvPr/>
            </p:nvSpPr>
            <p:spPr>
              <a:xfrm>
                <a:off x="-1" y="-1"/>
                <a:ext cx="505360" cy="505360"/>
              </a:xfrm>
              <a:prstGeom prst="ellipse">
                <a:avLst/>
              </a:prstGeom>
              <a:solidFill>
                <a:schemeClr val="accent3">
                  <a:lumOff val="632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pPr>
                <a:endParaRPr/>
              </a:p>
            </p:txBody>
          </p:sp>
          <p:sp>
            <p:nvSpPr>
              <p:cNvPr id="1471" name="2"/>
              <p:cNvSpPr txBox="1"/>
              <p:nvPr/>
            </p:nvSpPr>
            <p:spPr>
              <a:xfrm>
                <a:off x="74008" y="68014"/>
                <a:ext cx="357342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lvl1pPr>
              </a:lstStyle>
              <a:p>
                <a:r>
                  <a:rPr sz="1800"/>
                  <a:t>2</a:t>
                </a:r>
              </a:p>
            </p:txBody>
          </p:sp>
        </p:grpSp>
        <p:sp>
          <p:nvSpPr>
            <p:cNvPr id="1473" name="TekstSylinder 20"/>
            <p:cNvSpPr txBox="1"/>
            <p:nvPr/>
          </p:nvSpPr>
          <p:spPr>
            <a:xfrm>
              <a:off x="7823529" y="781878"/>
              <a:ext cx="3639019" cy="1661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/>
              </a:pPr>
              <a:r>
                <a:rPr sz="1800"/>
                <a:t>Nye studenter er redd for å gå glipp av viktig informasjon og gjøre feil.</a:t>
              </a:r>
            </a:p>
            <a:p>
              <a:pPr>
                <a:defRPr sz="1400"/>
              </a:pPr>
              <a:endParaRPr/>
            </a:p>
            <a:p>
              <a:pPr marL="285750" indent="-285750">
                <a:buSzPct val="100000"/>
                <a:buChar char="-"/>
                <a:defRPr sz="1400"/>
              </a:pPr>
              <a:endParaRPr/>
            </a:p>
            <a:p>
              <a:pPr>
                <a:defRPr sz="2000"/>
              </a:pPr>
              <a:endParaRPr/>
            </a:p>
          </p:txBody>
        </p:sp>
        <p:grpSp>
          <p:nvGrpSpPr>
            <p:cNvPr id="1476" name="Ellipse 21"/>
            <p:cNvGrpSpPr/>
            <p:nvPr/>
          </p:nvGrpSpPr>
          <p:grpSpPr>
            <a:xfrm>
              <a:off x="9320912" y="-1"/>
              <a:ext cx="505361" cy="505361"/>
              <a:chOff x="-1" y="-1"/>
              <a:chExt cx="505360" cy="505360"/>
            </a:xfrm>
          </p:grpSpPr>
          <p:sp>
            <p:nvSpPr>
              <p:cNvPr id="1474" name="Sirkel"/>
              <p:cNvSpPr/>
              <p:nvPr/>
            </p:nvSpPr>
            <p:spPr>
              <a:xfrm>
                <a:off x="-1" y="-1"/>
                <a:ext cx="505360" cy="505360"/>
              </a:xfrm>
              <a:prstGeom prst="ellipse">
                <a:avLst/>
              </a:prstGeom>
              <a:solidFill>
                <a:schemeClr val="accent3">
                  <a:lumOff val="632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pPr>
                <a:endParaRPr/>
              </a:p>
            </p:txBody>
          </p:sp>
          <p:sp>
            <p:nvSpPr>
              <p:cNvPr id="1475" name="3"/>
              <p:cNvSpPr txBox="1"/>
              <p:nvPr/>
            </p:nvSpPr>
            <p:spPr>
              <a:xfrm>
                <a:off x="74008" y="68014"/>
                <a:ext cx="357342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chemeClr val="accent4">
                        <a:hueOff val="-13536000"/>
                        <a:satOff val="-100000"/>
                        <a:lumOff val="4901"/>
                      </a:schemeClr>
                    </a:solidFill>
                  </a:defRPr>
                </a:lvl1pPr>
              </a:lstStyle>
              <a:p>
                <a:r>
                  <a:rPr sz="1800"/>
                  <a:t>3</a:t>
                </a:r>
              </a:p>
            </p:txBody>
          </p:sp>
        </p:grpSp>
      </p:grpSp>
      <p:sp>
        <p:nvSpPr>
          <p:cNvPr id="1478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11712254" y="6357374"/>
            <a:ext cx="153583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524B48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NO"/>
              <a:pPr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C2DB36-6B0B-D2EA-D8B3-07C2ECF70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44513"/>
            <a:ext cx="10515600" cy="525380"/>
          </a:xfrm>
        </p:spPr>
        <p:txBody>
          <a:bodyPr/>
          <a:lstStyle/>
          <a:p>
            <a:r>
              <a:rPr lang="nb-NO" b="1"/>
              <a:t>Studiestart</a:t>
            </a:r>
            <a:r>
              <a:rPr lang="nb-NO"/>
              <a:t> konsept </a:t>
            </a:r>
            <a:r>
              <a:rPr lang="nb-NO">
                <a:sym typeface="Wingdings" pitchFamily="2" charset="2"/>
              </a:rPr>
              <a:t></a:t>
            </a:r>
            <a:r>
              <a:rPr lang="nb-NO"/>
              <a:t> 2023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D1C2D7-313D-8F6F-BA99-D57B3D016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88AB-831B-6B45-B943-8047C9D28843}" type="datetime1">
              <a:rPr lang="nb-NO" smtClean="0"/>
              <a:t>14.03.2023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DD0CCA-974B-4247-9E57-7CBA0B6A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8577E4-CB80-0F11-1459-9860012E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F80-AE67-4A48-B009-03AE5E212B13}" type="slidenum">
              <a:rPr lang="nb-NO" smtClean="0"/>
              <a:t>5</a:t>
            </a:fld>
            <a:endParaRPr lang="nb-NO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02A86E0F-33B2-716A-EF36-0C1F65E33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5127"/>
            <a:ext cx="12409554" cy="41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24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C2DB36-6B0B-D2EA-D8B3-07C2ECF70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Studiestart</a:t>
            </a:r>
            <a:r>
              <a:rPr lang="nb-NO"/>
              <a:t> konsept fremtid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D1C2D7-313D-8F6F-BA99-D57B3D016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88AB-831B-6B45-B943-8047C9D28843}" type="datetime1">
              <a:rPr lang="nb-NO" smtClean="0"/>
              <a:t>14.03.2023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DD0CCA-974B-4247-9E57-7CBA0B6A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8577E4-CB80-0F11-1459-9860012E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F80-AE67-4A48-B009-03AE5E212B13}" type="slidenum">
              <a:rPr lang="nb-NO" smtClean="0"/>
              <a:t>6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4D84576-BA3F-A156-CC66-76F680E5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774" y="1353067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82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">
            <a:extLst>
              <a:ext uri="{FF2B5EF4-FFF2-40B4-BE49-F238E27FC236}">
                <a16:creationId xmlns:a16="http://schemas.microsoft.com/office/drawing/2014/main" id="{B1C4AFD0-E44E-7C99-EB48-EB00533FC24E}"/>
              </a:ext>
            </a:extLst>
          </p:cNvPr>
          <p:cNvSpPr/>
          <p:nvPr/>
        </p:nvSpPr>
        <p:spPr>
          <a:xfrm>
            <a:off x="762000" y="1587725"/>
            <a:ext cx="10504367" cy="4096698"/>
          </a:xfrm>
          <a:prstGeom prst="rect">
            <a:avLst/>
          </a:prstGeom>
          <a:solidFill>
            <a:srgbClr val="EFEDF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17" name="Bilde 16" descr="Et bilde som inneholder tekst&#10;&#10;Automatisk generert beskrivelse">
            <a:extLst>
              <a:ext uri="{FF2B5EF4-FFF2-40B4-BE49-F238E27FC236}">
                <a16:creationId xmlns:a16="http://schemas.microsoft.com/office/drawing/2014/main" id="{17D3A696-F0AD-C949-D24F-E961CD18F6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51"/>
          <a:stretch/>
        </p:blipFill>
        <p:spPr>
          <a:xfrm>
            <a:off x="4301501" y="2923584"/>
            <a:ext cx="2118981" cy="277113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7C2DB36-6B0B-D2EA-D8B3-07C2ECF70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44513"/>
            <a:ext cx="10515600" cy="525380"/>
          </a:xfrm>
        </p:spPr>
        <p:txBody>
          <a:bodyPr/>
          <a:lstStyle/>
          <a:p>
            <a:r>
              <a:rPr lang="nb-NO" b="1" dirty="0"/>
              <a:t>Studiestart</a:t>
            </a:r>
            <a:r>
              <a:rPr lang="nb-NO" dirty="0"/>
              <a:t> konsept </a:t>
            </a:r>
            <a:r>
              <a:rPr lang="nb-NO" dirty="0">
                <a:sym typeface="Wingdings" pitchFamily="2" charset="2"/>
              </a:rPr>
              <a:t></a:t>
            </a:r>
            <a:r>
              <a:rPr lang="nb-NO" dirty="0"/>
              <a:t> 2023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D1C2D7-313D-8F6F-BA99-D57B3D016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88AB-831B-6B45-B943-8047C9D28843}" type="datetime1">
              <a:rPr lang="nb-NO" smtClean="0"/>
              <a:t>14.03.2023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DD0CCA-974B-4247-9E57-7CBA0B6A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8577E4-CB80-0F11-1459-9860012E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EF80-AE67-4A48-B009-03AE5E212B13}" type="slidenum">
              <a:rPr lang="nb-NO" dirty="0" smtClean="0"/>
              <a:t>7</a:t>
            </a:fld>
            <a:endParaRPr lang="nb-NO" dirty="0"/>
          </a:p>
        </p:txBody>
      </p:sp>
      <p:pic>
        <p:nvPicPr>
          <p:cNvPr id="9" name="Bilde 8" descr="Et bilde som inneholder silhuetter, linjetegning&#10;&#10;Automatisk generert beskrivelse">
            <a:extLst>
              <a:ext uri="{FF2B5EF4-FFF2-40B4-BE49-F238E27FC236}">
                <a16:creationId xmlns:a16="http://schemas.microsoft.com/office/drawing/2014/main" id="{17ACDE85-653F-B870-2F0F-E90891BE2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49" y="2582478"/>
            <a:ext cx="3381324" cy="338132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DCF03E8-0D50-1EBD-08D3-DE222C8D2C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834" y="1226332"/>
            <a:ext cx="990600" cy="99060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4A88DFD5-6C2F-5647-CFEF-A8AE6B6809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25"/>
          <a:stretch/>
        </p:blipFill>
        <p:spPr>
          <a:xfrm>
            <a:off x="5734682" y="2043682"/>
            <a:ext cx="2103469" cy="363757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tekst&#10;&#10;Automatisk generert beskrivelse">
            <a:extLst>
              <a:ext uri="{FF2B5EF4-FFF2-40B4-BE49-F238E27FC236}">
                <a16:creationId xmlns:a16="http://schemas.microsoft.com/office/drawing/2014/main" id="{B4ABB04D-FA2F-4767-49A7-F7EC22D610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69"/>
          <a:stretch/>
        </p:blipFill>
        <p:spPr>
          <a:xfrm>
            <a:off x="7106282" y="2283779"/>
            <a:ext cx="2103469" cy="341094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CFBE32F-645B-59FB-5A75-1AD764FBF39D}"/>
              </a:ext>
            </a:extLst>
          </p:cNvPr>
          <p:cNvSpPr txBox="1"/>
          <p:nvPr/>
        </p:nvSpPr>
        <p:spPr>
          <a:xfrm>
            <a:off x="9395791" y="4258485"/>
            <a:ext cx="174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Persontilpasset sjekkliste </a:t>
            </a:r>
            <a:br>
              <a:rPr lang="nb-NO"/>
            </a:br>
            <a:r>
              <a:rPr lang="nb-NO" dirty="0"/>
              <a:t>med viktige gjøremål og frister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5E914159-6733-038D-9AAA-D34AEF9F548C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8839200" y="4443151"/>
            <a:ext cx="556591" cy="0"/>
          </a:xfrm>
          <a:prstGeom prst="line">
            <a:avLst/>
          </a:prstGeom>
          <a:ln w="9525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7BE27F7-B5D6-FEC5-9A92-E8FC95BA002F}"/>
              </a:ext>
            </a:extLst>
          </p:cNvPr>
          <p:cNvSpPr txBox="1"/>
          <p:nvPr/>
        </p:nvSpPr>
        <p:spPr>
          <a:xfrm>
            <a:off x="3300452" y="4987926"/>
            <a:ext cx="83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Program for studiestart</a:t>
            </a:r>
          </a:p>
        </p:txBody>
      </p: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D8C472AF-13EA-5A4F-775D-68907DC4A279}"/>
              </a:ext>
            </a:extLst>
          </p:cNvPr>
          <p:cNvCxnSpPr>
            <a:cxnSpLocks/>
            <a:endCxn id="26" idx="3"/>
          </p:cNvCxnSpPr>
          <p:nvPr/>
        </p:nvCxnSpPr>
        <p:spPr>
          <a:xfrm flipH="1">
            <a:off x="4139494" y="5172592"/>
            <a:ext cx="896332" cy="0"/>
          </a:xfrm>
          <a:prstGeom prst="line">
            <a:avLst/>
          </a:prstGeom>
          <a:ln w="9525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4E0B1A19-41C9-AE35-F56F-D23FE3FB00E6}"/>
              </a:ext>
            </a:extLst>
          </p:cNvPr>
          <p:cNvSpPr txBox="1"/>
          <p:nvPr/>
        </p:nvSpPr>
        <p:spPr>
          <a:xfrm>
            <a:off x="4363082" y="2397812"/>
            <a:ext cx="111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Tilpasset innhold  og startside</a:t>
            </a:r>
          </a:p>
        </p:txBody>
      </p:sp>
      <p:cxnSp>
        <p:nvCxnSpPr>
          <p:cNvPr id="35" name="Rett linje 34">
            <a:extLst>
              <a:ext uri="{FF2B5EF4-FFF2-40B4-BE49-F238E27FC236}">
                <a16:creationId xmlns:a16="http://schemas.microsoft.com/office/drawing/2014/main" id="{49278B53-7D91-D93E-ABDA-57C161FFE122}"/>
              </a:ext>
            </a:extLst>
          </p:cNvPr>
          <p:cNvCxnSpPr>
            <a:cxnSpLocks/>
            <a:endCxn id="34" idx="3"/>
          </p:cNvCxnSpPr>
          <p:nvPr/>
        </p:nvCxnSpPr>
        <p:spPr>
          <a:xfrm flipH="1">
            <a:off x="5475617" y="2582478"/>
            <a:ext cx="896332" cy="0"/>
          </a:xfrm>
          <a:prstGeom prst="line">
            <a:avLst/>
          </a:prstGeom>
          <a:ln w="9525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A6A5CC2-88F8-39C4-7E98-AC3ED8D40B4F}"/>
              </a:ext>
            </a:extLst>
          </p:cNvPr>
          <p:cNvSpPr txBox="1"/>
          <p:nvPr/>
        </p:nvSpPr>
        <p:spPr>
          <a:xfrm>
            <a:off x="1140233" y="2287274"/>
            <a:ext cx="289219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>
                <a:effectLst/>
              </a:rPr>
              <a:t>Som student har jeg behov for:</a:t>
            </a:r>
            <a:br>
              <a:rPr lang="nb-NO">
                <a:effectLst/>
              </a:rPr>
            </a:br>
            <a:r>
              <a:rPr lang="nb-NO" dirty="0">
                <a:effectLst/>
              </a:rPr>
              <a:t>- Å få praktisk informasjon om studie før studiestart</a:t>
            </a:r>
            <a:br>
              <a:rPr lang="nb-NO">
                <a:effectLst/>
              </a:rPr>
            </a:br>
            <a:r>
              <a:rPr lang="nb-NO" dirty="0">
                <a:effectLst/>
              </a:rPr>
              <a:t>- Å bli kjent med studiestedet og studiet før start</a:t>
            </a:r>
            <a:endParaRPr lang="nb-NO" dirty="0"/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414D50D7-BCB2-4EE1-02AE-437A3DBDCEF5}"/>
              </a:ext>
            </a:extLst>
          </p:cNvPr>
          <p:cNvSpPr txBox="1"/>
          <p:nvPr/>
        </p:nvSpPr>
        <p:spPr>
          <a:xfrm>
            <a:off x="1086775" y="1895369"/>
            <a:ext cx="28921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chemeClr val="accent6"/>
                </a:solidFill>
                <a:effectLst/>
              </a:rPr>
              <a:t>Bli klar til studiestart!</a:t>
            </a:r>
            <a:endParaRPr lang="nb-NO" sz="1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423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dcmitype/"/>
    <ds:schemaRef ds:uri="http://purl.org/dc/terms/"/>
    <ds:schemaRef ds:uri="e5e35b8c-bb2a-40e7-acd7-beed1d1f14b8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5a9c032-1c21-4297-bc4a-1b0e359a6c15"/>
    <ds:schemaRef ds:uri="http://schemas.microsoft.com/office/2006/metadata/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CD1D2A2B-90F2-4F7A-A7C8-3D551B2C6161}">
  <ds:schemaRefs>
    <ds:schemaRef ds:uri="45a9c032-1c21-4297-bc4a-1b0e359a6c15"/>
    <ds:schemaRef ds:uri="e5e35b8c-bb2a-40e7-acd7-beed1d1f14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151</TotalTime>
  <Words>376</Words>
  <Application>Microsoft Macintosh PowerPoint</Application>
  <PresentationFormat>Widescreen</PresentationFormat>
  <Paragraphs>47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Arial, sans-serif</vt:lpstr>
      <vt:lpstr>Calibri</vt:lpstr>
      <vt:lpstr>Helvetica Neue Light</vt:lpstr>
      <vt:lpstr>Helvetica Neue Thin</vt:lpstr>
      <vt:lpstr>Wingdings</vt:lpstr>
      <vt:lpstr>Office Theme</vt:lpstr>
      <vt:lpstr>think-cell Slide</vt:lpstr>
      <vt:lpstr>PowerPoint Presentation</vt:lpstr>
      <vt:lpstr>PowerPoint Presentation</vt:lpstr>
      <vt:lpstr>PowerPoint Presentation</vt:lpstr>
      <vt:lpstr>Nøkkelinnsikt Studiestart</vt:lpstr>
      <vt:lpstr>Studiestart konsept  2023</vt:lpstr>
      <vt:lpstr>Studiestart konsept fremtid</vt:lpstr>
      <vt:lpstr>Studiestart konsept 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Karoline Hagane</dc:creator>
  <cp:lastModifiedBy>Tomm Eriksen</cp:lastModifiedBy>
  <cp:revision>122</cp:revision>
  <cp:lastPrinted>2022-06-07T13:30:25Z</cp:lastPrinted>
  <dcterms:created xsi:type="dcterms:W3CDTF">2022-05-31T12:24:25Z</dcterms:created>
  <dcterms:modified xsi:type="dcterms:W3CDTF">2023-03-14T21:11:20Z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