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5" r:id="rId2"/>
    <p:sldId id="297" r:id="rId3"/>
    <p:sldId id="296" r:id="rId4"/>
    <p:sldId id="298" r:id="rId5"/>
    <p:sldId id="299" r:id="rId6"/>
    <p:sldId id="300" r:id="rId7"/>
    <p:sldId id="301" r:id="rId8"/>
    <p:sldId id="268" r:id="rId9"/>
    <p:sldId id="270" r:id="rId10"/>
    <p:sldId id="273" r:id="rId11"/>
    <p:sldId id="267" r:id="rId12"/>
    <p:sldId id="346" r:id="rId13"/>
    <p:sldId id="280" r:id="rId14"/>
    <p:sldId id="277" r:id="rId15"/>
    <p:sldId id="281" r:id="rId16"/>
    <p:sldId id="283" r:id="rId17"/>
    <p:sldId id="28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75983"/>
  </p:normalViewPr>
  <p:slideViewPr>
    <p:cSldViewPr snapToGrid="0">
      <p:cViewPr varScale="1">
        <p:scale>
          <a:sx n="92" d="100"/>
          <a:sy n="92" d="100"/>
        </p:scale>
        <p:origin x="2200" y="184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DAD57D-4624-C74A-8E35-C265389C944C}" type="datetime1">
              <a:rPr lang="nb-NO"/>
              <a:pPr>
                <a:defRPr/>
              </a:pPr>
              <a:t>21.06.2019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85CABB-1C2C-DB4F-8558-4F1EF3451F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486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57234-840E-5340-880E-DD28C29AE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69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1438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3293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42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6684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lvl="1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 hel uke med fokus på UU blant UX/webutviklerne på USIT</a:t>
            </a:r>
          </a:p>
          <a:p>
            <a:pPr lvl="2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10 stk. med hele uka, 10 til med mandag/fredag</a:t>
            </a:r>
          </a:p>
          <a:p>
            <a:pPr lvl="1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Foredrag, workshops og feil </a:t>
            </a:r>
            <a:r>
              <a:rPr lang="nb-NO" sz="10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finning</a:t>
            </a:r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/retting i tjenestene våre</a:t>
            </a:r>
          </a:p>
          <a:p>
            <a:pPr lvl="1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WCAG 2.1 og nytt EU-direktiv som bl.a. stiller krav til UU av intranett</a:t>
            </a:r>
          </a:p>
          <a:p>
            <a:pPr lvl="1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Sette UU i system: </a:t>
            </a:r>
          </a:p>
          <a:p>
            <a:pPr lvl="2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Egen </a:t>
            </a:r>
            <a:r>
              <a:rPr lang="nb-NO" sz="10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label</a:t>
            </a:r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i </a:t>
            </a:r>
            <a:r>
              <a:rPr lang="nb-NO" sz="10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Jira</a:t>
            </a:r>
            <a:endParaRPr lang="nb-NO" sz="10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lvl="2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Fast UU-minisprint på 4 timer hver måned, i </a:t>
            </a:r>
            <a:r>
              <a:rPr lang="nb-NO" sz="1000" kern="1200" dirty="0" err="1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kalendern</a:t>
            </a:r>
            <a:endParaRPr lang="nb-NO" sz="10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lvl="1"/>
            <a:r>
              <a:rPr lang="nb-NO" sz="1000" kern="1200" dirty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Jobber for å etablere prosjekt for å se på hvordan UiO bør organisere arbeidet med UU</a:t>
            </a:r>
          </a:p>
          <a:p>
            <a:endParaRPr lang="nb-NO" dirty="0"/>
          </a:p>
          <a:p>
            <a:r>
              <a:rPr lang="nb-NO" dirty="0"/>
              <a:t>Hvis andre i salen har gode erfaringer med hvordan de setter UU-arbeidet i system så er vi veldig interessert i høre om det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60E4C0-7A8A-4BD4-A57B-33DCBBB201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40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Forhåndstrent modell.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87857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7108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43934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Bruker det som et forslag, oppfordrer brukeren til å skrive inn en bedre alternativ tekst. Også gjort en rekke UX-tiltak. </a:t>
            </a:r>
          </a:p>
          <a:p>
            <a:endParaRPr lang="nb-NO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Gjerne ha kommentarer fra andre som har brukt eller vurdert samme tjenester eller annen form for kunstig intelligens og UU Kom gjerne bort for en prat. </a:t>
            </a:r>
          </a:p>
          <a:p>
            <a:endParaRPr lang="nb-NO" dirty="0"/>
          </a:p>
          <a:p>
            <a:r>
              <a:rPr lang="nb-NO" dirty="0"/>
              <a:t>Et område som vi har veldig lyst til å se nærmere på er </a:t>
            </a:r>
            <a:r>
              <a:rPr lang="nb-NO" dirty="0" err="1"/>
              <a:t>autoteksting</a:t>
            </a:r>
            <a:r>
              <a:rPr lang="nb-NO" dirty="0"/>
              <a:t> av video. NRK og Google har gjort interessant arbeid her. Et av kriteriene vi ikke møter WCAG 2.0. AA på. Publiserer 1000 forelesningsvideoer hvert semester.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F8E781-6431-4349-9DFB-1502890C915F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5360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Hittill</a:t>
            </a: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 punktene jeg har gått gjennom vært forholdsvis enkle å fikse. Den siste her, derimot, er en nøtt.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Brudd på kravet om at </a:t>
            </a:r>
            <a:r>
              <a:rPr lang="nb-NO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Forhåndsinnspilt</a:t>
            </a: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 med lyd skal være tekstet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har vi neppe noen </a:t>
            </a:r>
            <a:r>
              <a:rPr lang="nb-NO" sz="12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quick-fix</a:t>
            </a: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akkurat nå, med mindre noen av dere vet om et knallgodt transkriberingsverktøy for norsk?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blir jo et slags UU-dilemma: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Ved å legge ut forelesningene på nett gjør vi dem tilgjengelig for grupper som av ulike grunner ikke kan møte opp, og det gjør det enklere for studenter med konsentrasjonsvansker – eller studenter i det hele tatt – å gå tilbake og få med seg innholdet, i det tempoet som passer dem best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samtidig kan vi altså få kritikk for at innholdet ikke er tilgjengelig for alle grupper.</a:t>
            </a:r>
            <a:endParaRPr lang="nn-NO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7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19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C665A5-B2ED-48D1-A577-1EC2F5CEE160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27.05.19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51865EF-62D9-4B04-B59D-2BF1AB6B8CF0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nb-NO" b="1" dirty="0">
                <a:cs typeface="Arial"/>
              </a:rPr>
              <a:t>Ny designmanual, universell utforming</a:t>
            </a:r>
          </a:p>
          <a:p>
            <a:pPr>
              <a:spcBef>
                <a:spcPct val="0"/>
              </a:spcBef>
            </a:pPr>
            <a:r>
              <a:rPr lang="nb-NO" b="1" dirty="0">
                <a:cs typeface="Arial"/>
              </a:rPr>
              <a:t>og AI</a:t>
            </a:r>
          </a:p>
          <a:p>
            <a:pPr algn="ctr"/>
            <a:endParaRPr lang="nb-NO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658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CF41-9828-4593-9941-2977D7AD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Designmanual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79A9C-B49E-4510-9AC2-8FD64817D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945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EF246-F513-4976-95D6-B41E187E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 for prosjektet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66D44-D094-439C-9A93-B676CD79B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ea typeface="+mn-lt"/>
                <a:cs typeface="+mn-lt"/>
              </a:rPr>
              <a:t>Vi mangler rammeverk, retningslinjer og designmanual for å håndtere digitale kanaler, spesielt på mindre skjermer</a:t>
            </a:r>
            <a:endParaRPr lang="nb-NO"/>
          </a:p>
          <a:p>
            <a:pPr marL="0" indent="0">
              <a:buNone/>
            </a:pPr>
            <a:endParaRPr lang="nb-NO">
              <a:cs typeface="Arial"/>
            </a:endParaRP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93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EF246-F513-4976-95D6-B41E187E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 for prosjektet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66D44-D094-439C-9A93-B676CD79B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ea typeface="+mn-lt"/>
                <a:cs typeface="+mn-lt"/>
              </a:rPr>
              <a:t>Endret bruksmønster - fra navigasjon på nettsidene til trafikk fra søk og sosiale medier - utfordrer navigasjonen på nettsidene og krever bedre muligheter for å vise tilhørighet og kontekst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31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EF246-F513-4976-95D6-B41E187E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 for prosjektet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66D44-D094-439C-9A93-B676CD79B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ea typeface="+mn-lt"/>
                <a:cs typeface="+mn-lt"/>
              </a:rPr>
              <a:t>Dagens løsninger er lite tilpasset nye organisasjonsmodeller, samarbeidsformer og “mikrouniversløsninger” innenfor våre rammer</a:t>
            </a:r>
          </a:p>
          <a:p>
            <a:endParaRPr lang="nb-NO">
              <a:cs typeface="Arial"/>
            </a:endParaRPr>
          </a:p>
          <a:p>
            <a:pPr marL="0" indent="0">
              <a:buNone/>
            </a:pPr>
            <a:endParaRPr lang="nb-NO">
              <a:cs typeface="Arial"/>
            </a:endParaRP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4867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65000-9D74-4D9A-9731-B8E60216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Konsekvenser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DC170-0BF0-4CDD-B93F-59572396D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>
                <a:ea typeface="+mn-lt"/>
                <a:cs typeface="+mn-lt"/>
              </a:rPr>
              <a:t>Ad-hoc-løsninger som er tidkrevende å lage og vedlikeholde </a:t>
            </a:r>
            <a:endParaRPr lang="nb-NO"/>
          </a:p>
          <a:p>
            <a:r>
              <a:rPr lang="nb-NO">
                <a:ea typeface="+mn-lt"/>
                <a:cs typeface="+mn-lt"/>
              </a:rPr>
              <a:t>Verken vi som lager løsningene, bestillerne eller brukerne er spesielt fornøyde med resultatene</a:t>
            </a:r>
            <a:endParaRPr lang="nb-NO"/>
          </a:p>
          <a:p>
            <a:r>
              <a:rPr lang="nb-NO">
                <a:ea typeface="+mn-lt"/>
                <a:cs typeface="+mn-lt"/>
              </a:rPr>
              <a:t>Vi mister identiteten vår et eller annet sted på veien</a:t>
            </a: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81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8858-8C44-4156-B98D-792E45A2E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Forprosjekt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F3949-7153-4AE5-91D1-7011E6FB1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sz="2000">
                <a:ea typeface="+mn-lt"/>
                <a:cs typeface="+mn-lt"/>
              </a:rPr>
              <a:t>Kartlegging av de viktigste utfordringene knyttet til design og digitale kanaler </a:t>
            </a:r>
            <a:endParaRPr lang="nb-NO" sz="2000"/>
          </a:p>
          <a:p>
            <a:pPr marL="514350" indent="-514350">
              <a:buAutoNum type="arabicPeriod"/>
            </a:pPr>
            <a:r>
              <a:rPr lang="nb-NO" sz="2000">
                <a:ea typeface="+mn-lt"/>
                <a:cs typeface="+mn-lt"/>
              </a:rPr>
              <a:t>Kompletterende intervjuer med miljøer med spesielle behov </a:t>
            </a:r>
            <a:endParaRPr lang="nb-NO" sz="2000"/>
          </a:p>
          <a:p>
            <a:pPr marL="514350" indent="-514350">
              <a:buAutoNum type="arabicPeriod"/>
            </a:pPr>
            <a:r>
              <a:rPr lang="nb-NO" sz="2000" b="1">
                <a:ea typeface="+mn-lt"/>
                <a:cs typeface="+mn-lt"/>
              </a:rPr>
              <a:t>Anbudsprosess nytt designbyrå, utforming av kravspesifikasjon og innhenting av pris </a:t>
            </a:r>
            <a:endParaRPr lang="nb-NO" sz="2000"/>
          </a:p>
          <a:p>
            <a:pPr marL="514350" indent="-514350">
              <a:buAutoNum type="arabicPeriod"/>
            </a:pPr>
            <a:r>
              <a:rPr lang="nb-NO" sz="2000">
                <a:ea typeface="+mn-lt"/>
                <a:cs typeface="+mn-lt"/>
              </a:rPr>
              <a:t>Oppsett prosjekt digital designmanual, fremdriftsplan og prioriteringer </a:t>
            </a:r>
            <a:endParaRPr lang="nb-NO" sz="2000"/>
          </a:p>
          <a:p>
            <a:pPr marL="514350" indent="-514350">
              <a:buAutoNum type="arabicPeriod"/>
            </a:pPr>
            <a:r>
              <a:rPr lang="nb-NO" sz="2000">
                <a:ea typeface="+mn-lt"/>
                <a:cs typeface="+mn-lt"/>
              </a:rPr>
              <a:t>Utarbeide retningslinjer digitalt design</a:t>
            </a:r>
            <a:endParaRPr lang="nb-NO" sz="2000"/>
          </a:p>
          <a:p>
            <a:pPr marL="514350" indent="-514350">
              <a:buAutoNum type="arabicPeriod"/>
            </a:pP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73585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68849A68-9A26-B84F-95FF-B3FF3668F0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08" r="1608" b="18084"/>
          <a:stretch/>
        </p:blipFill>
        <p:spPr>
          <a:xfrm>
            <a:off x="-27803" y="1293703"/>
            <a:ext cx="9144000" cy="47811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FE5418-49BC-BA46-A733-3C2F6965F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37" y="1012527"/>
            <a:ext cx="2202349" cy="861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21084F-A2FC-2743-BFE5-B62C5E6B9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786" y="1128983"/>
            <a:ext cx="11064456" cy="994172"/>
          </a:xfrm>
        </p:spPr>
        <p:txBody>
          <a:bodyPr/>
          <a:lstStyle/>
          <a:p>
            <a:r>
              <a:rPr lang="en-US" sz="2800" kern="1200" dirty="0" err="1">
                <a:solidFill>
                  <a:schemeClr val="tx1"/>
                </a:solidFill>
              </a:rPr>
              <a:t>Difi</a:t>
            </a:r>
            <a:r>
              <a:rPr lang="en-US" sz="2800" kern="1200" dirty="0">
                <a:solidFill>
                  <a:schemeClr val="tx1"/>
                </a:solidFill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</a:rPr>
              <a:t>statusmåling</a:t>
            </a:r>
            <a:r>
              <a:rPr lang="en-US" sz="2800" kern="1200" dirty="0">
                <a:solidFill>
                  <a:schemeClr val="tx1"/>
                </a:solidFill>
              </a:rPr>
              <a:t> for UU </a:t>
            </a:r>
            <a:br>
              <a:rPr lang="en-US" sz="2800" kern="1200" dirty="0">
                <a:solidFill>
                  <a:schemeClr val="tx1"/>
                </a:solidFill>
              </a:rPr>
            </a:br>
            <a:r>
              <a:rPr lang="nb-NO" sz="1500" dirty="0"/>
              <a:t>Rangering av 278 nettsteder – både offentlig og privat sektor</a:t>
            </a:r>
          </a:p>
        </p:txBody>
      </p:sp>
    </p:spTree>
    <p:extLst>
      <p:ext uri="{BB962C8B-B14F-4D97-AF65-F5344CB8AC3E}">
        <p14:creationId xmlns:p14="http://schemas.microsoft.com/office/powerpoint/2010/main" val="62402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68849A68-9A26-B84F-95FF-B3FF3668F0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608" r="1608" b="18084"/>
          <a:stretch/>
        </p:blipFill>
        <p:spPr>
          <a:xfrm>
            <a:off x="0" y="1219561"/>
            <a:ext cx="9144000" cy="478119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5FBC1BFB-2128-5C44-9C18-0FC54A4469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097" t="2647" r="1528" b="25718"/>
          <a:stretch/>
        </p:blipFill>
        <p:spPr>
          <a:xfrm>
            <a:off x="0" y="1440452"/>
            <a:ext cx="9144000" cy="41989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FE5418-49BC-BA46-A733-3C2F6965FB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337" y="1012527"/>
            <a:ext cx="2202349" cy="861541"/>
          </a:xfrm>
          <a:prstGeom prst="rect">
            <a:avLst/>
          </a:prstGeom>
        </p:spPr>
      </p:pic>
      <p:pic>
        <p:nvPicPr>
          <p:cNvPr id="5" name="Graphic 4" descr="Line Arrow: Straight">
            <a:extLst>
              <a:ext uri="{FF2B5EF4-FFF2-40B4-BE49-F238E27FC236}">
                <a16:creationId xmlns:a16="http://schemas.microsoft.com/office/drawing/2014/main" id="{ED4F4445-C0D7-1749-BF64-AFCFEA26B5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3039370" y="2330190"/>
            <a:ext cx="685800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F8B12-9A38-0D45-A5D6-0D73464679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9370" y="1513715"/>
            <a:ext cx="2018838" cy="7871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A5C75B-9904-584F-AC65-FD30D1100F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0919" y="2509628"/>
            <a:ext cx="4253083" cy="601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851699-4DEC-9D42-92AE-8AAC806DD9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0157" y="3171578"/>
            <a:ext cx="1913845" cy="6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084F-A2FC-2743-BFE5-B62C5E6B9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963" y="953693"/>
            <a:ext cx="7886700" cy="994172"/>
          </a:xfrm>
        </p:spPr>
        <p:txBody>
          <a:bodyPr/>
          <a:lstStyle/>
          <a:p>
            <a:r>
              <a:rPr lang="nb-NO" dirty="0">
                <a:cs typeface="Calibri Light"/>
              </a:rPr>
              <a:t>Hvilke områder er testet?</a:t>
            </a:r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A03AD-3577-BF49-9DE9-E5522FF7B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64" y="1762125"/>
            <a:ext cx="669607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6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084F-A2FC-2743-BFE5-B62C5E6B9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1" y="2397481"/>
            <a:ext cx="2751871" cy="2070074"/>
          </a:xfr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4050" dirty="0" err="1">
                <a:solidFill>
                  <a:srgbClr val="FFFFFF"/>
                </a:solidFill>
              </a:rPr>
              <a:t>Oisann</a:t>
            </a:r>
            <a:r>
              <a:rPr lang="en-US" sz="4050" dirty="0">
                <a:solidFill>
                  <a:srgbClr val="FFFFFF"/>
                </a:solidFill>
              </a:rPr>
              <a:t>.</a:t>
            </a:r>
            <a:endParaRPr lang="en-US" sz="4050" kern="1200" dirty="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85998-6366-C843-812B-495255753966}"/>
              </a:ext>
            </a:extLst>
          </p:cNvPr>
          <p:cNvSpPr/>
          <p:nvPr/>
        </p:nvSpPr>
        <p:spPr>
          <a:xfrm>
            <a:off x="1813810" y="3100336"/>
            <a:ext cx="4572000" cy="276999"/>
          </a:xfrm>
          <a:prstGeom prst="rect">
            <a:avLst/>
          </a:prstGeom>
        </p:spPr>
        <p:txBody>
          <a:bodyPr anchor="t">
            <a:spAutoFit/>
          </a:bodyPr>
          <a:lstStyle/>
          <a:p>
            <a:endParaRPr lang="nb-NO" sz="1200">
              <a:solidFill>
                <a:srgbClr val="21212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6E0F5-F7E5-433A-9498-1D6BF3F1D0EB}"/>
              </a:ext>
            </a:extLst>
          </p:cNvPr>
          <p:cNvSpPr txBox="1"/>
          <p:nvPr/>
        </p:nvSpPr>
        <p:spPr>
          <a:xfrm>
            <a:off x="1205950" y="1415845"/>
            <a:ext cx="6546573" cy="3922976"/>
          </a:xfrm>
          <a:prstGeom prst="rect">
            <a:avLst/>
          </a:prstGeom>
        </p:spPr>
        <p:txBody>
          <a:bodyPr rot="0" spcFirstLastPara="0" vertOverflow="overflow" horzOverflow="overflow" vert="horz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nn-NO" sz="2400" b="1" dirty="0"/>
              <a:t>Tilsynet vil framover sette søkelys på utdanningssektoren</a:t>
            </a:r>
            <a:r>
              <a:rPr lang="nn-NO" sz="1800" dirty="0"/>
              <a:t>, </a:t>
            </a:r>
            <a:r>
              <a:rPr lang="nn-NO" sz="2100" dirty="0">
                <a:solidFill>
                  <a:srgbClr val="000000"/>
                </a:solidFill>
              </a:rPr>
              <a:t>med særleg vekt på digitale læremiddel og læringsplattformer. Universell utforming av denne typen nettløysingar er særleg viktig med tanke på lik rett til utdanning.</a:t>
            </a:r>
          </a:p>
          <a:p>
            <a:pPr>
              <a:lnSpc>
                <a:spcPct val="90000"/>
              </a:lnSpc>
              <a:spcAft>
                <a:spcPts val="450"/>
              </a:spcAft>
            </a:pPr>
            <a:endParaRPr lang="nn-NO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nn-NO" sz="2100" b="1" dirty="0">
                <a:solidFill>
                  <a:srgbClr val="000000"/>
                </a:solidFill>
              </a:rPr>
              <a:t>Utdanningssektoren er vurdert som eit potensielt risikoområde</a:t>
            </a:r>
            <a:r>
              <a:rPr lang="nn-NO" sz="2100" dirty="0">
                <a:solidFill>
                  <a:srgbClr val="000000"/>
                </a:solidFill>
              </a:rPr>
              <a:t>, med bakgrunn i </a:t>
            </a:r>
            <a:r>
              <a:rPr lang="nn-NO" sz="2100" dirty="0" err="1">
                <a:solidFill>
                  <a:srgbClr val="000000"/>
                </a:solidFill>
              </a:rPr>
              <a:t>vesentlegheit</a:t>
            </a:r>
            <a:r>
              <a:rPr lang="nn-NO" sz="2100" dirty="0">
                <a:solidFill>
                  <a:srgbClr val="000000"/>
                </a:solidFill>
              </a:rPr>
              <a:t> for svært store brukargrupper​</a:t>
            </a:r>
            <a:endParaRPr lang="nn-NO" sz="2100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47C25D-C23B-8146-BC73-C5CE8686FB32}"/>
              </a:ext>
            </a:extLst>
          </p:cNvPr>
          <p:cNvSpPr txBox="1"/>
          <p:nvPr/>
        </p:nvSpPr>
        <p:spPr>
          <a:xfrm>
            <a:off x="586125" y="1602675"/>
            <a:ext cx="5137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b="1" dirty="0">
                <a:solidFill>
                  <a:srgbClr val="FF0000"/>
                </a:solidFill>
              </a:rPr>
              <a:t>«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0F7D2C-91C0-CF42-A90E-55D4A5889211}"/>
              </a:ext>
            </a:extLst>
          </p:cNvPr>
          <p:cNvSpPr txBox="1"/>
          <p:nvPr/>
        </p:nvSpPr>
        <p:spPr>
          <a:xfrm>
            <a:off x="7495642" y="3959724"/>
            <a:ext cx="5137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b="1" dirty="0">
                <a:solidFill>
                  <a:srgbClr val="FF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093014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U-uka">
            <a:extLst>
              <a:ext uri="{FF2B5EF4-FFF2-40B4-BE49-F238E27FC236}">
                <a16:creationId xmlns:a16="http://schemas.microsoft.com/office/drawing/2014/main" id="{B860E023-7193-2344-9816-CC068D64B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709008"/>
            <a:ext cx="3082190" cy="1837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4281A3-5FA9-2742-88E9-DC09FD56B134}"/>
              </a:ext>
            </a:extLst>
          </p:cNvPr>
          <p:cNvSpPr txBox="1"/>
          <p:nvPr/>
        </p:nvSpPr>
        <p:spPr>
          <a:xfrm>
            <a:off x="388992" y="2122111"/>
            <a:ext cx="7177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nb-NO" sz="3000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  <a:t>En uke for </a:t>
            </a:r>
            <a:br>
              <a:rPr lang="nb-NO" sz="3000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nb-NO" sz="3000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  <a:t>universell </a:t>
            </a:r>
            <a:br>
              <a:rPr lang="nb-NO" sz="3000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nb-NO" sz="3000" spc="22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  <a:t>utforming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F896AB-6CAA-4949-978D-AC4738D5D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046" y="571500"/>
            <a:ext cx="5693955" cy="37503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641650-455A-9849-BA0E-3E3D2EB1C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4222" y="4329295"/>
            <a:ext cx="3574267" cy="308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9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074CA1-25A7-3E4D-A492-7C6947053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3029916"/>
            <a:ext cx="8282763" cy="2079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E54F48-2BF2-864F-B64A-7502F5FCA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092" y="3218329"/>
            <a:ext cx="5431908" cy="4213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2795FA-826C-6B4F-8055-F127A82F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Using AI to </a:t>
            </a:r>
            <a:r>
              <a:rPr lang="nb-NO" dirty="0" err="1"/>
              <a:t>generate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for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2A1F2-4C49-C04C-9B2D-D3815E9C0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/>
              <a:t>The most common accessibility issue on our website is missing alternative text on images</a:t>
            </a:r>
          </a:p>
          <a:p>
            <a:r>
              <a:rPr lang="en" dirty="0"/>
              <a:t>We have done a thorough analysis of our </a:t>
            </a:r>
            <a:r>
              <a:rPr lang="en" b="1" dirty="0"/>
              <a:t>250.000</a:t>
            </a:r>
            <a:r>
              <a:rPr lang="en" dirty="0"/>
              <a:t> published images, and approx. </a:t>
            </a:r>
            <a:r>
              <a:rPr lang="en" b="1" dirty="0"/>
              <a:t>60%</a:t>
            </a:r>
            <a:r>
              <a:rPr lang="en" b="0" dirty="0"/>
              <a:t> of images </a:t>
            </a:r>
            <a:r>
              <a:rPr lang="en" dirty="0"/>
              <a:t>on </a:t>
            </a:r>
            <a:r>
              <a:rPr lang="en" dirty="0" err="1"/>
              <a:t>uio.no</a:t>
            </a:r>
            <a:r>
              <a:rPr lang="en" baseline="0" dirty="0"/>
              <a:t> </a:t>
            </a:r>
            <a:r>
              <a:rPr lang="en" dirty="0"/>
              <a:t>are missing or have a low quality alternative text</a:t>
            </a:r>
          </a:p>
          <a:p>
            <a:r>
              <a:rPr lang="en" dirty="0"/>
              <a:t>At the same time, </a:t>
            </a:r>
            <a:r>
              <a:rPr lang="en" dirty="0" err="1"/>
              <a:t>UiO</a:t>
            </a:r>
            <a:r>
              <a:rPr lang="en" dirty="0"/>
              <a:t> has signed an agreement with Google to use Google Cloud services</a:t>
            </a:r>
          </a:p>
          <a:p>
            <a:r>
              <a:rPr lang="en" dirty="0"/>
              <a:t>By combining two Google APIs (Vision and Translate), we can autogenerate all-text on images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1E85D-FBA3-6A4C-B508-306499A71E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8944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8111DC-F154-1C4A-BB03-EA91730A0D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287EC78-B924-4ED5-87EC-7C85B98860FC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AE87F-E0A3-1947-8287-5DED49651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83" y="2351782"/>
            <a:ext cx="1192212" cy="1056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4A203A-3166-044B-B187-40BD36BF2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217" y="1815807"/>
            <a:ext cx="2203450" cy="1803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3F3464-C92E-9544-A4F8-CE4112EA2A76}"/>
              </a:ext>
            </a:extLst>
          </p:cNvPr>
          <p:cNvSpPr txBox="1"/>
          <p:nvPr/>
        </p:nvSpPr>
        <p:spPr>
          <a:xfrm>
            <a:off x="3650117" y="914401"/>
            <a:ext cx="14398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hiof.no</a:t>
            </a:r>
            <a:endParaRPr lang="nb-NO" dirty="0"/>
          </a:p>
          <a:p>
            <a:r>
              <a:rPr lang="nb-NO" dirty="0" err="1"/>
              <a:t>himolde.no</a:t>
            </a:r>
            <a:endParaRPr lang="nb-NO" dirty="0"/>
          </a:p>
          <a:p>
            <a:r>
              <a:rPr lang="nb-NO" dirty="0" err="1"/>
              <a:t>uio.no</a:t>
            </a:r>
            <a:endParaRPr lang="nb-NO" dirty="0"/>
          </a:p>
          <a:p>
            <a:endParaRPr lang="nb-NO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94A1A0-9656-F140-98A2-26269D19FA65}"/>
              </a:ext>
            </a:extLst>
          </p:cNvPr>
          <p:cNvCxnSpPr>
            <a:cxnSpLocks/>
            <a:stCxn id="3" idx="3"/>
          </p:cNvCxnSpPr>
          <p:nvPr/>
        </p:nvCxnSpPr>
        <p:spPr bwMode="auto">
          <a:xfrm flipV="1">
            <a:off x="1410495" y="2717508"/>
            <a:ext cx="1604168" cy="162421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77CE91D-9C15-DF4D-92CC-B3C86BC4B1FA}"/>
              </a:ext>
            </a:extLst>
          </p:cNvPr>
          <p:cNvSpPr txBox="1"/>
          <p:nvPr/>
        </p:nvSpPr>
        <p:spPr>
          <a:xfrm>
            <a:off x="1817215" y="1916053"/>
            <a:ext cx="10839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User</a:t>
            </a:r>
          </a:p>
          <a:p>
            <a:r>
              <a:rPr lang="nb-NO" dirty="0" err="1"/>
              <a:t>uploads</a:t>
            </a:r>
            <a:endParaRPr lang="nb-NO" dirty="0"/>
          </a:p>
          <a:p>
            <a:r>
              <a:rPr lang="nb-NO" dirty="0"/>
              <a:t>image</a:t>
            </a:r>
          </a:p>
          <a:p>
            <a:endParaRPr lang="nb-NO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2319AF-3610-874D-AAB7-5B0BC6798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984" y="4781553"/>
            <a:ext cx="1707016" cy="10132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152810-B881-7F4E-B95C-66475B53F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1189" y="1234458"/>
            <a:ext cx="2171700" cy="1289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875DEB-92AB-DA43-BDCF-7F440C894E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533" y="2433224"/>
            <a:ext cx="574119" cy="5086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6CD5F4-D00D-A14A-9E84-6D4B8CD8D1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5524" y="2995012"/>
            <a:ext cx="2028758" cy="3068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7F0698-D1B2-1842-A8AD-326DEEE715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1523" y="5704476"/>
            <a:ext cx="2425700" cy="584200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B0C9021-218C-2943-93A7-732E8BC33CBD}"/>
              </a:ext>
            </a:extLst>
          </p:cNvPr>
          <p:cNvCxnSpPr>
            <a:cxnSpLocks/>
          </p:cNvCxnSpPr>
          <p:nvPr/>
        </p:nvCxnSpPr>
        <p:spPr bwMode="auto">
          <a:xfrm flipV="1">
            <a:off x="4998034" y="2015474"/>
            <a:ext cx="2280162" cy="164044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9764D27-E393-AA4C-B850-4B4421DA1079}"/>
              </a:ext>
            </a:extLst>
          </p:cNvPr>
          <p:cNvCxnSpPr>
            <a:cxnSpLocks/>
          </p:cNvCxnSpPr>
          <p:nvPr/>
        </p:nvCxnSpPr>
        <p:spPr bwMode="auto">
          <a:xfrm flipH="1">
            <a:off x="5153668" y="2374760"/>
            <a:ext cx="2124528" cy="618511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A2E4E367-E8DC-FA48-8AA8-C46AC61D1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3" y="1815776"/>
            <a:ext cx="604979" cy="53600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69671A6-1728-344B-9379-136AB88818FD}"/>
              </a:ext>
            </a:extLst>
          </p:cNvPr>
          <p:cNvSpPr txBox="1"/>
          <p:nvPr/>
        </p:nvSpPr>
        <p:spPr>
          <a:xfrm>
            <a:off x="5864180" y="2879929"/>
            <a:ext cx="13965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Keyword1,</a:t>
            </a:r>
          </a:p>
          <a:p>
            <a:r>
              <a:rPr lang="nb-NO" dirty="0"/>
              <a:t>Keyword2,</a:t>
            </a:r>
          </a:p>
          <a:p>
            <a:r>
              <a:rPr lang="nb-NO" dirty="0"/>
              <a:t>Keyword3,</a:t>
            </a:r>
          </a:p>
          <a:p>
            <a:r>
              <a:rPr lang="nb-NO" dirty="0" err="1"/>
              <a:t>osv</a:t>
            </a:r>
            <a:r>
              <a:rPr lang="nb-NO" dirty="0"/>
              <a:t>…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E100610-0732-FA45-BADE-B3D6B5DF37C9}"/>
              </a:ext>
            </a:extLst>
          </p:cNvPr>
          <p:cNvCxnSpPr>
            <a:cxnSpLocks/>
          </p:cNvCxnSpPr>
          <p:nvPr/>
        </p:nvCxnSpPr>
        <p:spPr bwMode="auto">
          <a:xfrm flipV="1">
            <a:off x="3491439" y="3429000"/>
            <a:ext cx="158679" cy="1316022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4DD2D0F-DE16-A84C-ADD7-DCD14BF89DC1}"/>
              </a:ext>
            </a:extLst>
          </p:cNvPr>
          <p:cNvSpPr txBox="1"/>
          <p:nvPr/>
        </p:nvSpPr>
        <p:spPr>
          <a:xfrm>
            <a:off x="4226852" y="3586983"/>
            <a:ext cx="13965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Keyword1,</a:t>
            </a:r>
          </a:p>
          <a:p>
            <a:r>
              <a:rPr lang="nb-NO" dirty="0"/>
              <a:t>Keyword2,</a:t>
            </a:r>
          </a:p>
          <a:p>
            <a:r>
              <a:rPr lang="nb-NO" dirty="0"/>
              <a:t>Keyword3,</a:t>
            </a:r>
          </a:p>
          <a:p>
            <a:r>
              <a:rPr lang="nb-NO" dirty="0" err="1"/>
              <a:t>osv</a:t>
            </a:r>
            <a:r>
              <a:rPr lang="nb-NO" dirty="0"/>
              <a:t>…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26A72A1-3EBA-824B-936D-D2F044B4D4CA}"/>
              </a:ext>
            </a:extLst>
          </p:cNvPr>
          <p:cNvCxnSpPr>
            <a:cxnSpLocks/>
            <a:stCxn id="4" idx="2"/>
          </p:cNvCxnSpPr>
          <p:nvPr/>
        </p:nvCxnSpPr>
        <p:spPr bwMode="auto">
          <a:xfrm flipH="1">
            <a:off x="3839314" y="3619208"/>
            <a:ext cx="212628" cy="1125815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0A41581-B898-FC40-9C09-FD3AF949F3A3}"/>
              </a:ext>
            </a:extLst>
          </p:cNvPr>
          <p:cNvSpPr txBox="1"/>
          <p:nvPr/>
        </p:nvSpPr>
        <p:spPr>
          <a:xfrm>
            <a:off x="2368822" y="3702822"/>
            <a:ext cx="143821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Emneord1,</a:t>
            </a:r>
          </a:p>
          <a:p>
            <a:r>
              <a:rPr lang="nb-NO" dirty="0"/>
              <a:t>Emneord2,</a:t>
            </a:r>
          </a:p>
          <a:p>
            <a:r>
              <a:rPr lang="nb-NO" dirty="0"/>
              <a:t>Emneord3,</a:t>
            </a:r>
          </a:p>
          <a:p>
            <a:r>
              <a:rPr lang="nb-NO" dirty="0" err="1"/>
              <a:t>osv</a:t>
            </a:r>
            <a:r>
              <a:rPr lang="nb-NO" dirty="0"/>
              <a:t>…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35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34" grpId="0"/>
      <p:bldP spid="38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95FA-826C-6B4F-8055-F127A82F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Cost</a:t>
            </a:r>
            <a:r>
              <a:rPr lang="nb-NO" dirty="0"/>
              <a:t>, risks and </a:t>
            </a:r>
            <a:r>
              <a:rPr lang="nb-NO" dirty="0" err="1"/>
              <a:t>validation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2A1F2-4C49-C04C-9B2D-D3815E9C0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/>
              <a:t>Using these services from Google will cost us a few thousand </a:t>
            </a:r>
            <a:r>
              <a:rPr lang="nb-NO" dirty="0"/>
              <a:t>N</a:t>
            </a:r>
            <a:r>
              <a:rPr lang="en" dirty="0"/>
              <a:t>KR a year</a:t>
            </a:r>
          </a:p>
          <a:p>
            <a:r>
              <a:rPr lang="en" dirty="0"/>
              <a:t>Restricted to open images (from ROS)</a:t>
            </a:r>
          </a:p>
          <a:p>
            <a:r>
              <a:rPr lang="en" dirty="0"/>
              <a:t>Data Processing Agreements with customers must be updated</a:t>
            </a:r>
          </a:p>
          <a:p>
            <a:r>
              <a:rPr lang="en" dirty="0"/>
              <a:t>Facebook has been doing this for quite a while already</a:t>
            </a:r>
          </a:p>
          <a:p>
            <a:r>
              <a:rPr lang="en" dirty="0"/>
              <a:t>Assessed as a valuable measure by both internal and external UU expert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1E85D-FBA3-6A4C-B508-306499A71E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7021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33855-7128-0A4A-AA6C-497F1CDD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55" y="1065091"/>
            <a:ext cx="7921625" cy="954088"/>
          </a:xfrm>
        </p:spPr>
        <p:txBody>
          <a:bodyPr/>
          <a:lstStyle/>
          <a:p>
            <a:r>
              <a:rPr lang="nb-NO" dirty="0"/>
              <a:t>Demo </a:t>
            </a:r>
            <a:br>
              <a:rPr lang="nb-NO" dirty="0"/>
            </a:br>
            <a:r>
              <a:rPr lang="nb-NO" sz="1800" dirty="0"/>
              <a:t>28 sek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3A4C6-8AC0-C04C-817A-E816725A61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  <p:pic>
        <p:nvPicPr>
          <p:cNvPr id="3" name="Online Media 2" descr="ai-based-alt-text-imovie.mp4">
            <a:hlinkClick r:id="" action="ppaction://media"/>
            <a:extLst>
              <a:ext uri="{FF2B5EF4-FFF2-40B4-BE49-F238E27FC236}">
                <a16:creationId xmlns:a16="http://schemas.microsoft.com/office/drawing/2014/main" id="{910B04DD-3424-754B-A40F-02F2C4A5BF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68032" y="1294162"/>
            <a:ext cx="7175715" cy="403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F32B31-6027-F54C-BFD7-7E2BE7884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7008" y="1609915"/>
            <a:ext cx="10238015" cy="108657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0CA2AA-1A17-9B4B-A842-2C5E33061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86" y="937458"/>
            <a:ext cx="8149590" cy="863777"/>
          </a:xfrm>
        </p:spPr>
        <p:txBody>
          <a:bodyPr>
            <a:normAutofit/>
          </a:bodyPr>
          <a:lstStyle/>
          <a:p>
            <a:r>
              <a:rPr lang="nn-NO" sz="2300" dirty="0" err="1"/>
              <a:t>Brudd</a:t>
            </a:r>
            <a:r>
              <a:rPr lang="nn-NO" sz="2300" dirty="0"/>
              <a:t>: </a:t>
            </a:r>
            <a:r>
              <a:rPr lang="nb-NO" sz="2300" dirty="0"/>
              <a:t>1.2.2a Forhåndsinnspelt video med lyd, er teksta</a:t>
            </a:r>
          </a:p>
        </p:txBody>
      </p:sp>
    </p:spTree>
    <p:extLst>
      <p:ext uri="{BB962C8B-B14F-4D97-AF65-F5344CB8AC3E}">
        <p14:creationId xmlns:p14="http://schemas.microsoft.com/office/powerpoint/2010/main" val="45535544"/>
      </p:ext>
    </p:extLst>
  </p:cSld>
  <p:clrMapOvr>
    <a:masterClrMapping/>
  </p:clrMapOvr>
</p:sld>
</file>

<file path=ppt/theme/theme1.xml><?xml version="1.0" encoding="utf-8"?>
<a:theme xmlns:a="http://schemas.openxmlformats.org/drawingml/2006/main" name="redaktorkurs08121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590</Words>
  <Application>Microsoft Macintosh PowerPoint</Application>
  <PresentationFormat>On-screen Show (4:3)</PresentationFormat>
  <Paragraphs>103</Paragraphs>
  <Slides>17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redaktorkurs081211</vt:lpstr>
      <vt:lpstr>27.05.19</vt:lpstr>
      <vt:lpstr>Designmanual</vt:lpstr>
      <vt:lpstr>Bakgrunn for prosjektet</vt:lpstr>
      <vt:lpstr>Bakgrunn for prosjektet</vt:lpstr>
      <vt:lpstr>Bakgrunn for prosjektet</vt:lpstr>
      <vt:lpstr>Konsekvenser</vt:lpstr>
      <vt:lpstr>Forprosjekt</vt:lpstr>
      <vt:lpstr>Difi statusmåling for UU  Rangering av 278 nettsteder – både offentlig og privat sektor</vt:lpstr>
      <vt:lpstr>PowerPoint Presentation</vt:lpstr>
      <vt:lpstr>Hvilke områder er testet?</vt:lpstr>
      <vt:lpstr>Oisann.</vt:lpstr>
      <vt:lpstr>PowerPoint Presentation</vt:lpstr>
      <vt:lpstr>Using AI to generate alternative text for images</vt:lpstr>
      <vt:lpstr>PowerPoint Presentation</vt:lpstr>
      <vt:lpstr>Cost, risks and validation</vt:lpstr>
      <vt:lpstr>Demo  28 sek</vt:lpstr>
      <vt:lpstr>Brudd: 1.2.2a Forhåndsinnspelt video med lyd, er teksta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Tomm Eriksen</cp:lastModifiedBy>
  <cp:revision>4</cp:revision>
  <dcterms:modified xsi:type="dcterms:W3CDTF">2019-06-21T12:16:04Z</dcterms:modified>
</cp:coreProperties>
</file>