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</p:sldMasterIdLst>
  <p:notesMasterIdLst>
    <p:notesMasterId r:id="rId13"/>
  </p:notesMasterIdLst>
  <p:handoutMasterIdLst>
    <p:handoutMasterId r:id="rId14"/>
  </p:handoutMasterIdLst>
  <p:sldIdLst>
    <p:sldId id="256" r:id="rId5"/>
    <p:sldId id="424" r:id="rId6"/>
    <p:sldId id="423" r:id="rId7"/>
    <p:sldId id="343" r:id="rId8"/>
    <p:sldId id="342" r:id="rId9"/>
    <p:sldId id="325" r:id="rId10"/>
    <p:sldId id="425" r:id="rId11"/>
    <p:sldId id="324" r:id="rId12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  <a:srgbClr val="1A1918"/>
    <a:srgbClr val="E68801"/>
    <a:srgbClr val="D61B1B"/>
    <a:srgbClr val="1A285F"/>
    <a:srgbClr val="EE2736"/>
    <a:srgbClr val="CACAC2"/>
    <a:srgbClr val="0000FF"/>
    <a:srgbClr val="0000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83810"/>
  </p:normalViewPr>
  <p:slideViewPr>
    <p:cSldViewPr snapToGrid="0">
      <p:cViewPr varScale="1">
        <p:scale>
          <a:sx n="104" d="100"/>
          <a:sy n="104" d="100"/>
        </p:scale>
        <p:origin x="232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11/1/22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>
                <a:cs typeface="Calibri"/>
              </a:rPr>
              <a:t>Ida Marie slide 5–14</a:t>
            </a:r>
            <a:endParaRPr lang="nb-NO"/>
          </a:p>
          <a:p>
            <a:r>
              <a:rPr lang="nb-NO">
                <a:cs typeface="Calibri"/>
              </a:rPr>
              <a:t>Ida resten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610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Penger fra Bufdir og søkt HKDir</a:t>
            </a:r>
          </a:p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1161396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162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UU I </a:t>
            </a:r>
            <a:r>
              <a:rPr lang="en-US" err="1">
                <a:cs typeface="Calibri"/>
              </a:rPr>
              <a:t>praksis</a:t>
            </a:r>
            <a:r>
              <a:rPr lang="en-US">
                <a:cs typeface="Calibri"/>
              </a:rPr>
              <a:t>. Med workshops </a:t>
            </a:r>
            <a:r>
              <a:rPr lang="en-US" err="1">
                <a:cs typeface="Calibri"/>
              </a:rPr>
              <a:t>etterpå</a:t>
            </a:r>
            <a:r>
              <a:rPr lang="en-US">
                <a:cs typeface="Calibri"/>
              </a:rPr>
              <a:t>? </a:t>
            </a:r>
            <a:r>
              <a:rPr lang="en-US" err="1">
                <a:cs typeface="Calibri"/>
              </a:rPr>
              <a:t>F.eks</a:t>
            </a:r>
            <a:r>
              <a:rPr lang="en-US">
                <a:cs typeface="Calibri"/>
              </a:rPr>
              <a:t>. webinar </a:t>
            </a:r>
            <a:r>
              <a:rPr lang="en-US" err="1">
                <a:cs typeface="Calibri"/>
              </a:rPr>
              <a:t>som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sier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noe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generelt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og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så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egne</a:t>
            </a:r>
            <a:r>
              <a:rPr lang="en-US">
                <a:cs typeface="Calibri"/>
              </a:rPr>
              <a:t> workshops </a:t>
            </a:r>
            <a:r>
              <a:rPr lang="en-US" err="1">
                <a:cs typeface="Calibri"/>
              </a:rPr>
              <a:t>rettet</a:t>
            </a:r>
            <a:r>
              <a:rPr lang="en-US">
                <a:cs typeface="Calibri"/>
              </a:rPr>
              <a:t> mot Canvas </a:t>
            </a:r>
            <a:r>
              <a:rPr lang="en-US" err="1">
                <a:cs typeface="Calibri"/>
              </a:rPr>
              <a:t>og</a:t>
            </a:r>
            <a:r>
              <a:rPr lang="en-US">
                <a:cs typeface="Calibri"/>
              </a:rPr>
              <a:t> Vortex? </a:t>
            </a:r>
            <a:r>
              <a:rPr lang="en-US" err="1">
                <a:cs typeface="Calibri"/>
              </a:rPr>
              <a:t>Kanskje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Insera</a:t>
            </a:r>
            <a:r>
              <a:rPr lang="en-US">
                <a:cs typeface="Calibri"/>
              </a:rPr>
              <a:t>?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66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5.svg"/><Relationship Id="rId9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Fullbredde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4"/>
          </a:solidFill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09800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 preserve="1" userDrawn="1">
  <p:cSld name="1_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0" y="-167"/>
            <a:ext cx="6096000" cy="6858000"/>
          </a:xfrm>
          <a:prstGeom prst="rect">
            <a:avLst/>
          </a:prstGeom>
          <a:solidFill>
            <a:srgbClr val="E5EBF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1652" y="3059516"/>
            <a:ext cx="5358865" cy="7386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800"/>
              </a:spcAft>
              <a:buSzPts val="1800"/>
              <a:buChar char="●"/>
              <a:defRPr sz="2133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o" smtClean="0"/>
              <a:pPr/>
              <a:t>‹#›</a:t>
            </a:fld>
            <a:endParaRPr lang="no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00A2AC3E-EF3E-A14E-95B4-5178ECB41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7765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 preserve="1" userDrawn="1">
  <p:cSld name="1_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1652" y="3059516"/>
            <a:ext cx="5358865" cy="7386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800"/>
              </a:spcAft>
              <a:buSzPts val="1800"/>
              <a:buChar char="●"/>
              <a:defRPr sz="2133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o" smtClean="0"/>
              <a:pPr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13692438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 preserve="1" userDrawn="1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1652" y="3059516"/>
            <a:ext cx="5358865" cy="7386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800"/>
              </a:spcAft>
              <a:buSzPts val="1800"/>
              <a:buChar char="●"/>
              <a:defRPr sz="2133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o" smtClean="0"/>
              <a:pPr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37094143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o"/>
              <a:pPr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3370211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1" r:id="rId8"/>
    <p:sldLayoutId id="2147483720" r:id="rId9"/>
    <p:sldLayoutId id="2147483719" r:id="rId10"/>
    <p:sldLayoutId id="2147483701" r:id="rId11"/>
    <p:sldLayoutId id="2147483702" r:id="rId12"/>
    <p:sldLayoutId id="2147483704" r:id="rId13"/>
    <p:sldLayoutId id="2147483732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  <p:sldLayoutId id="2147483731" r:id="rId28"/>
    <p:sldLayoutId id="2147483730" r:id="rId29"/>
    <p:sldLayoutId id="2147483733" r:id="rId30"/>
    <p:sldLayoutId id="2147483734" r:id="rId31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for-ansatte/arbeidsstotte/prosjekter/uu/fase-1/oppsummering-anbefaling-fase1-uu-prosjektet.pdf" TargetMode="Externa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uu-kontakt@usit.uio.no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8E8607FA-A41E-C74D-9BBD-B58C36A9A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48886" y="0"/>
            <a:ext cx="10343114" cy="6858000"/>
          </a:xfrm>
        </p:spPr>
        <p:txBody>
          <a:bodyPr/>
          <a:lstStyle/>
          <a:p>
            <a:endParaRPr lang="nb-NO"/>
          </a:p>
        </p:txBody>
      </p:sp>
      <p:sp>
        <p:nvSpPr>
          <p:cNvPr id="9" name="Plassholder for tekst 8" descr="Logo Universitetet i Oslo">
            <a:extLst>
              <a:ext uri="{FF2B5EF4-FFF2-40B4-BE49-F238E27FC236}">
                <a16:creationId xmlns:a16="http://schemas.microsoft.com/office/drawing/2014/main" id="{8C9D31D0-ED54-B743-9799-495FC4C11E6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DBF7C25-E9E2-6749-8DBC-67C50CA9C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6464506" cy="1797779"/>
          </a:xfrm>
        </p:spPr>
        <p:txBody>
          <a:bodyPr/>
          <a:lstStyle/>
          <a:p>
            <a:r>
              <a:rPr lang="nb-NO"/>
              <a:t>Universell utforming av IKT på UiO</a:t>
            </a:r>
          </a:p>
        </p:txBody>
      </p:sp>
      <p:sp>
        <p:nvSpPr>
          <p:cNvPr id="2" name="Undertittel 1">
            <a:extLst>
              <a:ext uri="{FF2B5EF4-FFF2-40B4-BE49-F238E27FC236}">
                <a16:creationId xmlns:a16="http://schemas.microsoft.com/office/drawing/2014/main" id="{CDB643BE-881F-EA4F-AAA4-03E4E854EC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3595" y="5199013"/>
            <a:ext cx="65" cy="269304"/>
          </a:xfrm>
        </p:spPr>
        <p:txBody>
          <a:bodyPr vert="horz" wrap="none" lIns="0" tIns="0" rIns="0" bIns="0" rtlCol="0" anchor="t">
            <a:spAutoFit/>
          </a:bodyPr>
          <a:lstStyle/>
          <a:p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787AC348-83B6-9249-A93C-3B537EF08F3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463594" y="5468760"/>
            <a:ext cx="65" cy="269304"/>
          </a:xfrm>
        </p:spPr>
        <p:txBody>
          <a:bodyPr vert="horz" wrap="none" lIns="0" tIns="0" rIns="0" bIns="0" rtlCol="0" anchor="t">
            <a:spAutoFit/>
          </a:bodyPr>
          <a:lstStyle/>
          <a:p>
            <a:endParaRPr lang="en-US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09D0F2CB-CD6A-894A-8F04-7A633C28154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63594" y="5735491"/>
            <a:ext cx="2376100" cy="269304"/>
          </a:xfrm>
        </p:spPr>
        <p:txBody>
          <a:bodyPr vert="horz" wrap="none" lIns="0" tIns="0" rIns="0" bIns="0" rtlCol="0" anchor="t">
            <a:spAutoFit/>
          </a:bodyPr>
          <a:lstStyle/>
          <a:p>
            <a:r>
              <a:rPr lang="nb-NO" err="1"/>
              <a:t>Lars Oftedal, IT-direktør</a:t>
            </a:r>
            <a:endParaRPr lang="nb-NO">
              <a:cs typeface="Arial"/>
            </a:endParaRPr>
          </a:p>
        </p:txBody>
      </p:sp>
      <p:sp>
        <p:nvSpPr>
          <p:cNvPr id="11" name="Plassholder for tekst 5">
            <a:extLst>
              <a:ext uri="{FF2B5EF4-FFF2-40B4-BE49-F238E27FC236}">
                <a16:creationId xmlns:a16="http://schemas.microsoft.com/office/drawing/2014/main" id="{770F91C6-7DF3-DE4C-95C8-9DCD1E521A86}"/>
              </a:ext>
            </a:extLst>
          </p:cNvPr>
          <p:cNvSpPr txBox="1">
            <a:spLocks/>
          </p:cNvSpPr>
          <p:nvPr/>
        </p:nvSpPr>
        <p:spPr>
          <a:xfrm>
            <a:off x="2463594" y="6268891"/>
            <a:ext cx="1812997" cy="269304"/>
          </a:xfrm>
          <a:prstGeom prst="rect">
            <a:avLst/>
          </a:prstGeom>
        </p:spPr>
        <p:txBody>
          <a:bodyPr vert="horz" wrap="none" lIns="0" tIns="0" rIns="0" bIns="0" rtlCol="0" anchor="t">
            <a:spAutoFit/>
          </a:bodyPr>
          <a:lstStyle>
            <a:lvl1pPr marL="0" indent="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2. november 2022</a:t>
            </a:r>
            <a:endParaRPr lang="en-US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A9BAA50-3FBA-E047-8CB0-23C046A53F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4715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9513C-AE18-079F-9A6B-DA7C70B5D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258706"/>
            <a:ext cx="11431664" cy="754068"/>
          </a:xfrm>
        </p:spPr>
        <p:txBody>
          <a:bodyPr/>
          <a:lstStyle/>
          <a:p>
            <a:r>
              <a:rPr lang="en-US">
                <a:cs typeface="Arial"/>
              </a:rPr>
              <a:t>Organisering av arbeidet med universell utforming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37AE9-B0C3-CA6F-C156-A28343F56A2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332618"/>
            <a:ext cx="9871379" cy="4567420"/>
          </a:xfrm>
        </p:spPr>
        <p:txBody>
          <a:bodyPr vert="horz" lIns="0" tIns="0" rIns="0" bIns="0" rtlCol="0" anchor="t">
            <a:noAutofit/>
          </a:bodyPr>
          <a:lstStyle/>
          <a:p>
            <a:pPr marL="285750" marR="0" lvl="0" indent="-285750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200">
                <a:cs typeface="Arial"/>
              </a:rPr>
              <a:t>Etablert som prosjekt i 2021 med en prosjektgruppe bestående av represetanter fra Studieavdelingen, Kommunikasjonsavdelingen, Universitetsbiblioteket, LINK – Senter for læring og utdaning og IT-avdelingen (USIT)</a:t>
            </a:r>
          </a:p>
          <a:p>
            <a:pPr marL="285750" marR="0" lvl="0" indent="-285750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200">
                <a:cs typeface="Arial"/>
              </a:rPr>
              <a:t>Prosjektet planlagt å løpe i 3 år, med finanisering for ett år om gangen</a:t>
            </a:r>
          </a:p>
          <a:p>
            <a:pPr marL="285750" marR="0" lvl="0" indent="-285750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200">
                <a:cs typeface="Arial"/>
              </a:rPr>
              <a:t>Som en del av prosjektet, bygges det opp et tjenestetilbud på universell utforming i linja tilsvarende 2 årsverk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F275A4-89C5-C4F2-2FF2-049E87F23A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5447FB-6A2A-0F52-96DA-4D3C1266F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98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2C278-2606-7144-BEEA-BCCD76357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Grov tidsplan for arbeidet med universell utforming</a:t>
            </a:r>
            <a:endParaRPr lang="en-NO" dirty="0"/>
          </a:p>
        </p:txBody>
      </p:sp>
      <p:pic>
        <p:nvPicPr>
          <p:cNvPr id="3" name="Picture 2" descr="2021: UU-prosjektet fase 1, Teksting video del 1&#10;2022: UU-prosjektet fase 2, Innkjøp, Teksting video del 2, Canvas&#10;2023: Canvas (forts) og UiO.no">
            <a:extLst>
              <a:ext uri="{FF2B5EF4-FFF2-40B4-BE49-F238E27FC236}">
                <a16:creationId xmlns:a16="http://schemas.microsoft.com/office/drawing/2014/main" id="{6619DD66-C69E-0A4C-9450-DBBF70E6A5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644" t="16532"/>
          <a:stretch/>
        </p:blipFill>
        <p:spPr>
          <a:xfrm>
            <a:off x="1353373" y="1228629"/>
            <a:ext cx="9216403" cy="4297799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892F4AB1-6B35-AC4A-99C9-2A9C7FDD9A4B}"/>
              </a:ext>
            </a:extLst>
          </p:cNvPr>
          <p:cNvGrpSpPr/>
          <p:nvPr/>
        </p:nvGrpSpPr>
        <p:grpSpPr>
          <a:xfrm>
            <a:off x="5074196" y="5601160"/>
            <a:ext cx="7208404" cy="431360"/>
            <a:chOff x="3805647" y="4374955"/>
            <a:chExt cx="5406304" cy="323521"/>
          </a:xfrm>
        </p:grpSpPr>
        <p:sp>
          <p:nvSpPr>
            <p:cNvPr id="4" name="Triangle 3">
              <a:extLst>
                <a:ext uri="{FF2B5EF4-FFF2-40B4-BE49-F238E27FC236}">
                  <a16:creationId xmlns:a16="http://schemas.microsoft.com/office/drawing/2014/main" id="{DA58C3F2-E250-7A47-A600-DCD34BB5D29F}"/>
                </a:ext>
              </a:extLst>
            </p:cNvPr>
            <p:cNvSpPr/>
            <p:nvPr/>
          </p:nvSpPr>
          <p:spPr>
            <a:xfrm rot="5400000" flipV="1">
              <a:off x="4214300" y="3966305"/>
              <a:ext cx="323518" cy="1140823"/>
            </a:xfrm>
            <a:prstGeom prst="triangle">
              <a:avLst/>
            </a:prstGeom>
            <a:solidFill>
              <a:schemeClr val="accent4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20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320FDE0-14D8-C542-9D95-2320B27A76C1}"/>
                </a:ext>
              </a:extLst>
            </p:cNvPr>
            <p:cNvSpPr/>
            <p:nvPr/>
          </p:nvSpPr>
          <p:spPr>
            <a:xfrm>
              <a:off x="4938518" y="4374955"/>
              <a:ext cx="4273433" cy="323518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200"/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2D56FD1-CFE8-AB45-89DE-B35FFBE52E8F}"/>
                </a:ext>
              </a:extLst>
            </p:cNvPr>
            <p:cNvCxnSpPr>
              <a:cxnSpLocks/>
            </p:cNvCxnSpPr>
            <p:nvPr/>
          </p:nvCxnSpPr>
          <p:spPr>
            <a:xfrm>
              <a:off x="4938517" y="4381311"/>
              <a:ext cx="0" cy="3096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28D9FCE-3B7D-5345-B13C-06366718347C}"/>
                </a:ext>
              </a:extLst>
            </p:cNvPr>
            <p:cNvSpPr txBox="1"/>
            <p:nvPr/>
          </p:nvSpPr>
          <p:spPr>
            <a:xfrm>
              <a:off x="5043274" y="4389653"/>
              <a:ext cx="1650933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/>
                <a:t>Fast tjenestetilbud UU</a:t>
              </a:r>
            </a:p>
          </p:txBody>
        </p:sp>
      </p:grpSp>
      <p:sp>
        <p:nvSpPr>
          <p:cNvPr id="6" name="Triangle 5">
            <a:extLst>
              <a:ext uri="{FF2B5EF4-FFF2-40B4-BE49-F238E27FC236}">
                <a16:creationId xmlns:a16="http://schemas.microsoft.com/office/drawing/2014/main" id="{1ED2B239-908D-D5F3-C676-1D45D4064774}"/>
              </a:ext>
            </a:extLst>
          </p:cNvPr>
          <p:cNvSpPr/>
          <p:nvPr/>
        </p:nvSpPr>
        <p:spPr>
          <a:xfrm flipV="1">
            <a:off x="6826523" y="1309695"/>
            <a:ext cx="625312" cy="401396"/>
          </a:xfrm>
          <a:prstGeom prst="triangl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riangle 6">
            <a:extLst>
              <a:ext uri="{FF2B5EF4-FFF2-40B4-BE49-F238E27FC236}">
                <a16:creationId xmlns:a16="http://schemas.microsoft.com/office/drawing/2014/main" id="{89DD4155-BA00-B84E-79D1-9DD881DEA21D}"/>
              </a:ext>
            </a:extLst>
          </p:cNvPr>
          <p:cNvSpPr/>
          <p:nvPr/>
        </p:nvSpPr>
        <p:spPr>
          <a:xfrm>
            <a:off x="6826523" y="6344421"/>
            <a:ext cx="625312" cy="454140"/>
          </a:xfrm>
          <a:prstGeom prst="triangl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E00677D-1E6D-46FD-1387-67ACA445F84E}"/>
              </a:ext>
            </a:extLst>
          </p:cNvPr>
          <p:cNvCxnSpPr>
            <a:stCxn id="6" idx="0"/>
            <a:endCxn id="7" idx="0"/>
          </p:cNvCxnSpPr>
          <p:nvPr/>
        </p:nvCxnSpPr>
        <p:spPr>
          <a:xfrm>
            <a:off x="7139179" y="1711091"/>
            <a:ext cx="0" cy="463333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4877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9513C-AE18-079F-9A6B-DA7C70B5D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258706"/>
            <a:ext cx="11431664" cy="754068"/>
          </a:xfrm>
        </p:spPr>
        <p:txBody>
          <a:bodyPr/>
          <a:lstStyle/>
          <a:p>
            <a:r>
              <a:rPr lang="en-US" err="1">
                <a:cs typeface="Arial"/>
              </a:rPr>
              <a:t>Fase</a:t>
            </a:r>
            <a:r>
              <a:rPr lang="en-US">
                <a:cs typeface="Arial"/>
              </a:rPr>
              <a:t> 1: Kartlegging, organisering og bemanning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37AE9-B0C3-CA6F-C156-A28343F56A2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332618"/>
            <a:ext cx="9871379" cy="4567420"/>
          </a:xfrm>
        </p:spPr>
        <p:txBody>
          <a:bodyPr vert="horz" lIns="0" tIns="0" rIns="0" bIns="0" rtlCol="0" anchor="t">
            <a:noAutofit/>
          </a:bodyPr>
          <a:lstStyle/>
          <a:p>
            <a:pPr marL="285750" marR="0" lvl="0" indent="-285750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Undersøkte hvorvidt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 </a:t>
            </a:r>
            <a:r>
              <a:rPr kumimoji="0" lang="en-US" sz="2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UiOs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 </a:t>
            </a:r>
            <a:r>
              <a:rPr kumimoji="0" lang="en-US" sz="2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digitale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 </a:t>
            </a:r>
            <a:r>
              <a:rPr kumimoji="0" lang="en-US" sz="2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tjenester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 er </a:t>
            </a:r>
            <a:r>
              <a:rPr kumimoji="0" lang="en-US" sz="2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universelt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 </a:t>
            </a:r>
            <a:r>
              <a:rPr kumimoji="0" lang="en-US" sz="2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utformet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. I </a:t>
            </a:r>
            <a:r>
              <a:rPr kumimoji="0" lang="en-US" sz="2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tillegg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 </a:t>
            </a:r>
            <a:r>
              <a:rPr kumimoji="0" lang="en-US" sz="2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så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 vi </a:t>
            </a:r>
            <a:r>
              <a:rPr kumimoji="0" lang="en-US" sz="2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på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 </a:t>
            </a:r>
            <a:r>
              <a:rPr kumimoji="0" lang="en-US" sz="2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hvorvidt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 </a:t>
            </a:r>
            <a:r>
              <a:rPr kumimoji="0" lang="en-US" sz="2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systemeiere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 </a:t>
            </a:r>
            <a:r>
              <a:rPr kumimoji="0" lang="en-US" sz="2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har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 UU-</a:t>
            </a:r>
            <a:r>
              <a:rPr kumimoji="0" lang="en-US" sz="2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kompetanse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.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85750" marR="0" lvl="0" indent="-285750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Systemer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 </a:t>
            </a:r>
            <a:r>
              <a:rPr kumimoji="0" lang="en-US" sz="2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som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 </a:t>
            </a:r>
            <a:r>
              <a:rPr kumimoji="0" lang="en-US" sz="2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ble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 </a:t>
            </a:r>
            <a:r>
              <a:rPr kumimoji="0" lang="en-US" sz="2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undersøkt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: </a:t>
            </a:r>
            <a:r>
              <a:rPr kumimoji="0" lang="en-US" sz="2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Nettsidene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 uio.no, Canvas, Devilry, Oria, EHMS </a:t>
            </a:r>
            <a:r>
              <a:rPr kumimoji="0" lang="en-US" sz="2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og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 Passordtjenesten</a:t>
            </a:r>
            <a:endParaRPr lang="en-US" sz="2200">
              <a:latin typeface="Arial"/>
              <a:cs typeface="Arial"/>
            </a:endParaRPr>
          </a:p>
          <a:p>
            <a:pPr marL="285750" marR="0" lvl="0" indent="-285750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Funn </a:t>
            </a:r>
            <a:r>
              <a:rPr kumimoji="0" lang="en-US" sz="2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fra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 </a:t>
            </a:r>
            <a:r>
              <a:rPr kumimoji="0" lang="en-US" sz="2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fase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 1: 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hlinkClick r:id="rId2"/>
              </a:rPr>
              <a:t>Store mangler i tjenestene som ble undersøkt</a:t>
            </a:r>
            <a:endParaRPr lang="en-US" sz="2200">
              <a:latin typeface="Arial"/>
              <a:cs typeface="Arial"/>
            </a:endParaRPr>
          </a:p>
          <a:p>
            <a:pPr marL="285750" marR="0" lvl="0" indent="-285750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200" err="1">
                <a:latin typeface="Arial"/>
                <a:cs typeface="Arial"/>
              </a:rPr>
              <a:t>A</a:t>
            </a:r>
            <a:r>
              <a:rPr kumimoji="0" lang="en-US" sz="2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nbefalingene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fra fase 1 dannet grunnlaget for det videre arbeidet med universell utforming</a:t>
            </a:r>
          </a:p>
          <a:p>
            <a:pPr marL="846146" lvl="1" indent="-285750">
              <a:spcBef>
                <a:spcPts val="1150"/>
              </a:spcBef>
              <a:buFont typeface="Arial"/>
              <a:buChar char="•"/>
              <a:defRPr/>
            </a:pPr>
            <a:r>
              <a:rPr lang="en-US" sz="1900" err="1">
                <a:solidFill>
                  <a:srgbClr val="000000"/>
                </a:solidFill>
                <a:latin typeface="Arial"/>
                <a:cs typeface="Arial"/>
              </a:rPr>
              <a:t>bevisstgjøring </a:t>
            </a:r>
            <a:r>
              <a:rPr kumimoji="0" lang="en-US" sz="1900" b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og</a:t>
            </a:r>
            <a:r>
              <a:rPr kumimoji="0" lang="en-US" sz="1900" b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 </a:t>
            </a:r>
            <a:r>
              <a:rPr kumimoji="0" lang="en-US" sz="1900" b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opplæring</a:t>
            </a:r>
            <a:r>
              <a:rPr kumimoji="0" lang="en-US" sz="1900" b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 hos </a:t>
            </a:r>
            <a:r>
              <a:rPr kumimoji="0" lang="en-US" sz="1900" b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fakultetene</a:t>
            </a:r>
            <a:r>
              <a:rPr kumimoji="0" lang="en-US" sz="1900" b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/</a:t>
            </a:r>
            <a:r>
              <a:rPr kumimoji="0" lang="en-US" sz="1900" b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fagmiljøene</a:t>
            </a:r>
          </a:p>
          <a:p>
            <a:pPr marL="846146" lvl="1" indent="-285750">
              <a:spcBef>
                <a:spcPts val="1150"/>
              </a:spcBef>
              <a:buFont typeface="Arial"/>
              <a:buChar char="•"/>
              <a:defRPr/>
            </a:pPr>
            <a:r>
              <a:rPr lang="en-US" sz="1900" err="1">
                <a:solidFill>
                  <a:srgbClr val="000000"/>
                </a:solidFill>
                <a:latin typeface="Arial"/>
                <a:cs typeface="Arial"/>
              </a:rPr>
              <a:t>etablere et fast tjenestetilbud for ulike behov knyttet til universell utforming</a:t>
            </a:r>
          </a:p>
          <a:p>
            <a:pPr marL="846146" lvl="1" indent="-285750">
              <a:spcBef>
                <a:spcPts val="1150"/>
              </a:spcBef>
              <a:buFont typeface="Arial"/>
              <a:buChar char="•"/>
              <a:defRPr/>
            </a:pPr>
            <a:r>
              <a:rPr kumimoji="0" lang="en-US" sz="1900" b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gjennomføre konkrete prosjekter på områder med spesielle utfordringer</a:t>
            </a:r>
            <a:endParaRPr lang="en-US" sz="2200">
              <a:cs typeface="Arial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F275A4-89C5-C4F2-2FF2-049E87F23A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5447FB-6A2A-0F52-96DA-4D3C1266F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118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3EF7-E709-E4D3-A4B9-F9AECE064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288944"/>
            <a:ext cx="11431664" cy="675449"/>
          </a:xfrm>
        </p:spPr>
        <p:txBody>
          <a:bodyPr/>
          <a:lstStyle/>
          <a:p>
            <a:r>
              <a:rPr lang="en-US" err="1">
                <a:ea typeface="+mj-lt"/>
                <a:cs typeface="+mj-lt"/>
              </a:rPr>
              <a:t>Fase 2: Bevisstgjøring og opplæring ute på enhetene </a:t>
            </a:r>
            <a:endParaRPr lang="en-US"/>
          </a:p>
          <a:p>
            <a:br>
              <a:rPr lang="en-US"/>
            </a:b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2D538-4BF5-8D94-FF5D-9BD89C889F7D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361436"/>
            <a:ext cx="9200041" cy="4538602"/>
          </a:xfrm>
        </p:spPr>
        <p:txBody>
          <a:bodyPr vert="horz" lIns="0" tIns="0" rIns="0" bIns="0" rtlCol="0" anchor="t">
            <a:no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300" err="1">
                <a:ea typeface="+mn-lt"/>
                <a:cs typeface="+mn-lt"/>
              </a:rPr>
              <a:t>Informasjonsrunde</a:t>
            </a:r>
            <a:r>
              <a:rPr lang="en-US" sz="2300">
                <a:ea typeface="+mn-lt"/>
                <a:cs typeface="+mn-lt"/>
              </a:rPr>
              <a:t> om UU-</a:t>
            </a:r>
            <a:r>
              <a:rPr lang="en-US" sz="2300" err="1">
                <a:ea typeface="+mn-lt"/>
                <a:cs typeface="+mn-lt"/>
              </a:rPr>
              <a:t>krav</a:t>
            </a:r>
            <a:r>
              <a:rPr lang="en-US" sz="2300">
                <a:ea typeface="+mn-lt"/>
                <a:cs typeface="+mn-lt"/>
              </a:rPr>
              <a:t> hos alle </a:t>
            </a:r>
            <a:r>
              <a:rPr lang="en-US" sz="2300" err="1">
                <a:ea typeface="+mn-lt"/>
                <a:cs typeface="+mn-lt"/>
              </a:rPr>
              <a:t>enheter</a:t>
            </a:r>
            <a:r>
              <a:rPr lang="en-US" sz="2300">
                <a:ea typeface="+mn-lt"/>
                <a:cs typeface="+mn-lt"/>
              </a:rPr>
              <a:t> </a:t>
            </a:r>
            <a:r>
              <a:rPr lang="en-US" sz="2300" err="1">
                <a:ea typeface="+mn-lt"/>
                <a:cs typeface="+mn-lt"/>
              </a:rPr>
              <a:t>på</a:t>
            </a:r>
            <a:r>
              <a:rPr lang="en-US" sz="2300">
                <a:ea typeface="+mn-lt"/>
                <a:cs typeface="+mn-lt"/>
              </a:rPr>
              <a:t> </a:t>
            </a:r>
            <a:r>
              <a:rPr lang="en-US" sz="2300" err="1">
                <a:ea typeface="+mn-lt"/>
                <a:cs typeface="+mn-lt"/>
              </a:rPr>
              <a:t>UiO</a:t>
            </a:r>
            <a:r>
              <a:rPr lang="en-US" sz="2300">
                <a:ea typeface="+mn-lt"/>
                <a:cs typeface="+mn-lt"/>
              </a:rPr>
              <a:t> (á la GDPR-</a:t>
            </a:r>
            <a:r>
              <a:rPr lang="en-US" sz="2300" err="1">
                <a:ea typeface="+mn-lt"/>
                <a:cs typeface="+mn-lt"/>
              </a:rPr>
              <a:t>prosjektet</a:t>
            </a:r>
            <a:r>
              <a:rPr lang="en-US" sz="2300">
                <a:ea typeface="+mn-lt"/>
                <a:cs typeface="+mn-lt"/>
              </a:rPr>
              <a:t>).</a:t>
            </a:r>
            <a:endParaRPr lang="en-US" sz="2300"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300" err="1">
                <a:ea typeface="+mn-lt"/>
                <a:cs typeface="+mn-lt"/>
              </a:rPr>
              <a:t>Presenterte</a:t>
            </a:r>
            <a:r>
              <a:rPr lang="en-US" sz="2300">
                <a:ea typeface="+mn-lt"/>
                <a:cs typeface="+mn-lt"/>
              </a:rPr>
              <a:t> det </a:t>
            </a:r>
            <a:r>
              <a:rPr lang="en-US" sz="2300" err="1">
                <a:ea typeface="+mn-lt"/>
                <a:cs typeface="+mn-lt"/>
              </a:rPr>
              <a:t>sentrale</a:t>
            </a:r>
            <a:r>
              <a:rPr lang="en-US" sz="2300">
                <a:ea typeface="+mn-lt"/>
                <a:cs typeface="+mn-lt"/>
              </a:rPr>
              <a:t> </a:t>
            </a:r>
            <a:r>
              <a:rPr lang="en-US" sz="2300" err="1">
                <a:ea typeface="+mn-lt"/>
                <a:cs typeface="+mn-lt"/>
              </a:rPr>
              <a:t>tilbudet</a:t>
            </a:r>
            <a:r>
              <a:rPr lang="en-US" sz="2300">
                <a:ea typeface="+mn-lt"/>
                <a:cs typeface="+mn-lt"/>
              </a:rPr>
              <a:t> </a:t>
            </a:r>
            <a:r>
              <a:rPr lang="en-US" sz="2300" err="1">
                <a:ea typeface="+mn-lt"/>
                <a:cs typeface="+mn-lt"/>
              </a:rPr>
              <a:t>på </a:t>
            </a:r>
            <a:r>
              <a:rPr lang="en-US" sz="2300">
                <a:ea typeface="+mn-lt"/>
                <a:cs typeface="+mn-lt"/>
              </a:rPr>
              <a:t>UU som etableres </a:t>
            </a:r>
            <a:r>
              <a:rPr lang="en-US" sz="2300" err="1">
                <a:ea typeface="+mn-lt"/>
                <a:cs typeface="+mn-lt"/>
              </a:rPr>
              <a:t>høsten</a:t>
            </a:r>
            <a:r>
              <a:rPr lang="en-US" sz="2300">
                <a:ea typeface="+mn-lt"/>
                <a:cs typeface="+mn-lt"/>
              </a:rPr>
              <a:t> 2022</a:t>
            </a:r>
            <a:endParaRPr lang="en-US" sz="2300"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300" err="1">
                <a:ea typeface="+mn-lt"/>
                <a:cs typeface="+mn-lt"/>
              </a:rPr>
              <a:t>Utarbeidet</a:t>
            </a:r>
            <a:r>
              <a:rPr lang="en-US" sz="2300">
                <a:ea typeface="+mn-lt"/>
                <a:cs typeface="+mn-lt"/>
              </a:rPr>
              <a:t> </a:t>
            </a:r>
            <a:r>
              <a:rPr lang="en-US" sz="2300" err="1">
                <a:ea typeface="+mn-lt"/>
                <a:cs typeface="+mn-lt"/>
              </a:rPr>
              <a:t>informasjonssider</a:t>
            </a:r>
            <a:r>
              <a:rPr lang="en-US" sz="2300">
                <a:ea typeface="+mn-lt"/>
                <a:cs typeface="+mn-lt"/>
              </a:rPr>
              <a:t> </a:t>
            </a:r>
            <a:r>
              <a:rPr lang="en-US" sz="2300" err="1">
                <a:ea typeface="+mn-lt"/>
                <a:cs typeface="+mn-lt"/>
              </a:rPr>
              <a:t>og</a:t>
            </a:r>
            <a:r>
              <a:rPr lang="en-US" sz="2300">
                <a:ea typeface="+mn-lt"/>
                <a:cs typeface="+mn-lt"/>
              </a:rPr>
              <a:t> gjennomførte 2 intro</a:t>
            </a:r>
            <a:r>
              <a:rPr lang="en-US" sz="2300" err="1">
                <a:ea typeface="+mn-lt"/>
                <a:cs typeface="+mn-lt"/>
              </a:rPr>
              <a:t>kurs</a:t>
            </a:r>
            <a:r>
              <a:rPr lang="en-US" sz="2300">
                <a:ea typeface="+mn-lt"/>
                <a:cs typeface="+mn-lt"/>
              </a:rPr>
              <a:t> om UU med over 150 deltagere</a:t>
            </a:r>
          </a:p>
          <a:p>
            <a:pPr marL="285750" indent="-285750">
              <a:buFont typeface="Arial"/>
              <a:buChar char="•"/>
            </a:pPr>
            <a:r>
              <a:rPr lang="en-US" sz="2300">
                <a:ea typeface="+mn-lt"/>
                <a:cs typeface="+mn-lt"/>
              </a:rPr>
              <a:t>Etablerte kontaktpunkt for UU-spørsmål</a:t>
            </a:r>
            <a:endParaRPr lang="en-US" sz="2300"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en-US" sz="2300">
              <a:cs typeface="Arial"/>
            </a:endParaRPr>
          </a:p>
          <a:p>
            <a:pPr marL="125095" indent="-125095"/>
            <a:br>
              <a:rPr lang="en-US"/>
            </a:br>
            <a:endParaRPr lang="en-US" sz="2300">
              <a:cs typeface="Arial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6C8DDF-E959-46BB-9DD1-1BD71F7CDD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41B6A9-BD58-D9AE-13EF-A1D38A29F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015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FA9E32-8530-934C-A2AC-123CAB0A2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Sentralt tilbud </a:t>
            </a:r>
            <a:br>
              <a:rPr lang="nb-NO"/>
            </a:br>
            <a:r>
              <a:rPr lang="nb-NO"/>
              <a:t>rundt UU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5F58702-4A5E-CD48-AAE3-D873784EB8DB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err="1">
                <a:ea typeface="+mn-lt"/>
                <a:cs typeface="+mn-lt"/>
              </a:rPr>
              <a:t>Bistå med UU-kompetanse i anskaffelser av digitale løsninger </a:t>
            </a:r>
          </a:p>
          <a:p>
            <a:pPr marL="285750" indent="-285750">
              <a:buFont typeface="Arial"/>
              <a:buChar char="•"/>
            </a:pPr>
            <a:r>
              <a:rPr lang="en-US" sz="2000" err="1">
                <a:ea typeface="+mn-lt"/>
                <a:cs typeface="+mn-lt"/>
              </a:rPr>
              <a:t>Gjennomføre UU-evalueringer av systemer</a:t>
            </a:r>
          </a:p>
          <a:p>
            <a:pPr marL="285750" indent="-285750">
              <a:buFont typeface="Arial"/>
              <a:buChar char="•"/>
            </a:pPr>
            <a:r>
              <a:rPr lang="en-GB" sz="2000"/>
              <a:t>Rådgi, gjennomføre kurs/opplæring og koordinere UU-tiltak på tvers</a:t>
            </a:r>
          </a:p>
          <a:p>
            <a:pPr marL="285750" indent="-285750">
              <a:buFont typeface="Arial"/>
              <a:buChar char="•"/>
            </a:pPr>
            <a:r>
              <a:rPr lang="en-GB" sz="2000"/>
              <a:t>Koordinere arbeidet med tilgjengelighetserklæringer</a:t>
            </a:r>
          </a:p>
          <a:p>
            <a:pPr marL="285750" indent="-285750">
              <a:buFont typeface="Arial"/>
              <a:buChar char="•"/>
            </a:pPr>
            <a:r>
              <a:rPr lang="nb-NO" sz="2000" dirty="0"/>
              <a:t>Svare på UU-henvendelser fra ansatte og studenter på: </a:t>
            </a:r>
            <a:r>
              <a:rPr lang="nb-NO" sz="2000" dirty="0">
                <a:hlinkClick r:id="rId3"/>
              </a:rPr>
              <a:t>uu-kontakt@usit.uio.no</a:t>
            </a:r>
            <a:endParaRPr lang="nb-NO" sz="2000" dirty="0">
              <a:cs typeface="Arial"/>
            </a:endParaRP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A2654F8-C8D2-AE43-B12D-3E1C104698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F15A4BC-9C2F-5F44-AB08-53A9EED5072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no" smtClean="0"/>
              <a:pPr/>
              <a:t>6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4124549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FA9E32-8530-934C-A2AC-123CAB0A2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652" y="3059516"/>
            <a:ext cx="5358865" cy="738633"/>
          </a:xfrm>
        </p:spPr>
        <p:txBody>
          <a:bodyPr/>
          <a:lstStyle/>
          <a:p>
            <a:r>
              <a:rPr lang="nb-NO"/>
              <a:t>Andre viktige UU-tiltak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5F58702-4A5E-CD48-AAE3-D873784EB8DB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err="1">
                <a:ea typeface="+mn-lt"/>
                <a:cs typeface="+mn-lt"/>
              </a:rPr>
              <a:t>UU inn som fast del av det universitetspedagogiske programmet</a:t>
            </a:r>
          </a:p>
          <a:p>
            <a:pPr marL="285750" indent="-285750">
              <a:buFont typeface="Arial"/>
              <a:buChar char="•"/>
            </a:pPr>
            <a:r>
              <a:rPr lang="en-US" sz="2000" err="1">
                <a:ea typeface="+mn-lt"/>
                <a:cs typeface="+mn-lt"/>
              </a:rPr>
              <a:t>Pilot på UU-hjelp som en del av støttefunksjonene til læringssenterne på fakultetene</a:t>
            </a:r>
          </a:p>
          <a:p>
            <a:pPr marL="285750" indent="-285750">
              <a:buFont typeface="Arial"/>
              <a:buChar char="•"/>
            </a:pPr>
            <a:r>
              <a:rPr lang="en-US" sz="2000" err="1">
                <a:ea typeface="+mn-lt"/>
                <a:cs typeface="+mn-lt"/>
              </a:rPr>
              <a:t>Utviklet automatiskk UU-sjekk i Vortex og Nettskjema, med støtte fra Bufdir</a:t>
            </a:r>
          </a:p>
          <a:p>
            <a:pPr marL="285750" indent="-285750">
              <a:buFont typeface="Arial"/>
              <a:buChar char="•"/>
            </a:pPr>
            <a:r>
              <a:rPr lang="en-US" sz="2000" err="1">
                <a:ea typeface="+mn-lt"/>
                <a:cs typeface="+mn-lt"/>
              </a:rPr>
              <a:t>Lansert sektortjeneste for automatisk tale-til-tekst på autotekst.uio.no, med støtte fra Bufdir</a:t>
            </a:r>
          </a:p>
          <a:p>
            <a:pPr marL="285750" indent="-285750">
              <a:buFont typeface="Arial"/>
              <a:buChar char="•"/>
            </a:pPr>
            <a:r>
              <a:rPr lang="en-US" sz="2000" err="1">
                <a:ea typeface="+mn-lt"/>
                <a:cs typeface="+mn-lt"/>
              </a:rPr>
              <a:t>Etablert brukerpanel med funksjonsnedsatte studenter for testing av tjenester (oppstart 2.1.23)</a:t>
            </a:r>
          </a:p>
          <a:p>
            <a:pPr marL="285750" indent="-285750">
              <a:buFont typeface="Arial"/>
              <a:buChar char="•"/>
            </a:pPr>
            <a:endParaRPr lang="en-US" sz="2000" err="1">
              <a:ea typeface="+mn-lt"/>
              <a:cs typeface="+mn-lt"/>
            </a:endParaRP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A2654F8-C8D2-AE43-B12D-3E1C104698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F15A4BC-9C2F-5F44-AB08-53A9EED5072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no" smtClean="0"/>
              <a:pPr/>
              <a:t>7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1524143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AD74D9FC-6F35-4746-BBFD-150A8E3BB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652" y="2782517"/>
            <a:ext cx="5358865" cy="1292631"/>
          </a:xfrm>
        </p:spPr>
        <p:txBody>
          <a:bodyPr/>
          <a:lstStyle/>
          <a:p>
            <a:r>
              <a:rPr lang="nb-NO"/>
              <a:t>Videre plan for </a:t>
            </a:r>
            <a:br>
              <a:rPr lang="nb-NO"/>
            </a:br>
            <a:r>
              <a:rPr lang="nb-NO"/>
              <a:t>UU-prosjektet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7505E282-9B3C-A34E-B917-A0D8C2300BFC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GB" sz="2000"/>
              <a:t>Forbedre innkjøpsprosessen av digitale løsninger mtp. universell utforming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GB" sz="2000"/>
              <a:t>Nødvendige tiltak i Canvas – støtteverktøy for UU og organisering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GB" sz="2000"/>
              <a:t>Nødvendige tiltak på uio.no (nettsidene) – støtteverktøy for UU og organisering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6336BA8-3BC8-084B-B636-79E28505259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no" smtClean="0"/>
              <a:pPr/>
              <a:t>8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2582508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" id="{5B0A4823-B853-4E03-94BC-DE2E1EFD621E}" vid="{1C5DA98A-F9AE-4FD9-9F7B-ADB1035017D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470267AB6D6A24992FE1A9C0C78A9C3" ma:contentTypeVersion="13" ma:contentTypeDescription="Opprett et nytt dokument." ma:contentTypeScope="" ma:versionID="37b0eb50fca18db86c01ef74da0cf547">
  <xsd:schema xmlns:xsd="http://www.w3.org/2001/XMLSchema" xmlns:xs="http://www.w3.org/2001/XMLSchema" xmlns:p="http://schemas.microsoft.com/office/2006/metadata/properties" xmlns:ns2="89c5bc90-11d7-4047-bb37-5ee2e2782ee6" xmlns:ns3="e68f4273-c4da-440e-960b-d6f894e49039" targetNamespace="http://schemas.microsoft.com/office/2006/metadata/properties" ma:root="true" ma:fieldsID="0365a69fbdf6eaa698534187bcbfbe9f" ns2:_="" ns3:_="">
    <xsd:import namespace="89c5bc90-11d7-4047-bb37-5ee2e2782ee6"/>
    <xsd:import namespace="e68f4273-c4da-440e-960b-d6f894e4903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c5bc90-11d7-4047-bb37-5ee2e2782e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8f4273-c4da-440e-960b-d6f894e49039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68f4273-c4da-440e-960b-d6f894e49039">
      <UserInfo>
        <DisplayName>Tomm Eriksen</DisplayName>
        <AccountId>15</AccountId>
        <AccountType/>
      </UserInfo>
      <UserInfo>
        <DisplayName>Thao Elizabeth Nguyen</DisplayName>
        <AccountId>95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D6CE0F25-53D9-44D0-803A-F7A8010EA1E8}">
  <ds:schemaRefs>
    <ds:schemaRef ds:uri="89c5bc90-11d7-4047-bb37-5ee2e2782ee6"/>
    <ds:schemaRef ds:uri="e68f4273-c4da-440e-960b-d6f894e4903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9B9CF10-6C6A-444C-B05E-E78C1785A52C}">
  <ds:schemaRefs>
    <ds:schemaRef ds:uri="89c5bc90-11d7-4047-bb37-5ee2e2782ee6"/>
    <ds:schemaRef ds:uri="e68f4273-c4da-440e-960b-d6f894e4903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83</TotalTime>
  <Words>447</Words>
  <Application>Microsoft Macintosh PowerPoint</Application>
  <PresentationFormat>Widescreen</PresentationFormat>
  <Paragraphs>54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Arial, sans-serif</vt:lpstr>
      <vt:lpstr>Calibri</vt:lpstr>
      <vt:lpstr>Office-tema</vt:lpstr>
      <vt:lpstr>Universell utforming av IKT på UiO</vt:lpstr>
      <vt:lpstr>Organisering av arbeidet med universell utforming</vt:lpstr>
      <vt:lpstr>Grov tidsplan for arbeidet med universell utforming</vt:lpstr>
      <vt:lpstr>Fase 1: Kartlegging, organisering og bemanning</vt:lpstr>
      <vt:lpstr>Fase 2: Bevisstgjøring og opplæring ute på enhetene   </vt:lpstr>
      <vt:lpstr>Sentralt tilbud  rundt UU</vt:lpstr>
      <vt:lpstr>Andre viktige UU-tiltak</vt:lpstr>
      <vt:lpstr>Videre plan for  UU-prosjektet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Faglig fredag: Farger og kontrast</dc:title>
  <dc:creator>Ida Marie Solås</dc:creator>
  <cp:lastModifiedBy>Tomm Eriksen</cp:lastModifiedBy>
  <cp:revision>39</cp:revision>
  <dcterms:created xsi:type="dcterms:W3CDTF">2021-10-19T05:46:05Z</dcterms:created>
  <dcterms:modified xsi:type="dcterms:W3CDTF">2022-11-01T20:25:42Z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0x010100A470267AB6D6A24992FE1A9C0C78A9C3</vt:lpwstr>
  </property>
</Properties>
</file>