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84" r:id="rId6"/>
    <p:sldId id="296" r:id="rId7"/>
    <p:sldId id="312" r:id="rId8"/>
    <p:sldId id="313" r:id="rId9"/>
    <p:sldId id="311" r:id="rId10"/>
    <p:sldId id="314" r:id="rId11"/>
    <p:sldId id="310" r:id="rId12"/>
    <p:sldId id="302" r:id="rId13"/>
    <p:sldId id="306" r:id="rId14"/>
    <p:sldId id="273" r:id="rId15"/>
    <p:sldId id="264" r:id="rId16"/>
    <p:sldId id="265" r:id="rId17"/>
    <p:sldId id="269" r:id="rId18"/>
    <p:sldId id="268" r:id="rId19"/>
    <p:sldId id="266" r:id="rId20"/>
    <p:sldId id="259" r:id="rId21"/>
    <p:sldId id="293" r:id="rId22"/>
    <p:sldId id="283" r:id="rId23"/>
    <p:sldId id="260" r:id="rId24"/>
    <p:sldId id="261" r:id="rId25"/>
    <p:sldId id="271" r:id="rId26"/>
    <p:sldId id="305" r:id="rId27"/>
    <p:sldId id="297" r:id="rId28"/>
    <p:sldId id="298" r:id="rId29"/>
    <p:sldId id="295" r:id="rId30"/>
    <p:sldId id="286" r:id="rId31"/>
    <p:sldId id="281" r:id="rId32"/>
    <p:sldId id="300" r:id="rId33"/>
    <p:sldId id="282" r:id="rId34"/>
    <p:sldId id="275" r:id="rId35"/>
    <p:sldId id="270" r:id="rId36"/>
    <p:sldId id="274" r:id="rId37"/>
    <p:sldId id="272" r:id="rId38"/>
    <p:sldId id="276" r:id="rId39"/>
    <p:sldId id="277" r:id="rId40"/>
    <p:sldId id="288" r:id="rId41"/>
    <p:sldId id="278" r:id="rId42"/>
    <p:sldId id="294" r:id="rId43"/>
    <p:sldId id="304" r:id="rId44"/>
    <p:sldId id="290" r:id="rId45"/>
    <p:sldId id="289" r:id="rId46"/>
    <p:sldId id="279" r:id="rId47"/>
    <p:sldId id="291" r:id="rId48"/>
    <p:sldId id="303" r:id="rId49"/>
    <p:sldId id="308" r:id="rId50"/>
    <p:sldId id="285" r:id="rId51"/>
    <p:sldId id="280" r:id="rId52"/>
    <p:sldId id="316" r:id="rId53"/>
    <p:sldId id="292" r:id="rId54"/>
    <p:sldId id="299" r:id="rId55"/>
    <p:sldId id="301" r:id="rId56"/>
    <p:sldId id="307" r:id="rId57"/>
    <p:sldId id="287" r:id="rId58"/>
    <p:sldId id="309" r:id="rId59"/>
    <p:sldId id="315" r:id="rId6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EAB1"/>
    <a:srgbClr val="FFFF00"/>
    <a:srgbClr val="2CEA1F"/>
    <a:srgbClr val="8ECED9"/>
    <a:srgbClr val="FEA11B"/>
    <a:srgbClr val="2EC483"/>
    <a:srgbClr val="F26D6C"/>
    <a:srgbClr val="000000"/>
    <a:srgbClr val="B2B3B7"/>
    <a:srgbClr val="584B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246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12CB65-74BA-4576-9624-445322B38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161" y="2516809"/>
            <a:ext cx="8204239" cy="1523494"/>
          </a:xfrm>
        </p:spPr>
        <p:txBody>
          <a:bodyPr wrap="square" lIns="0" tIns="0" rIns="0" bIns="0" anchor="t">
            <a:noAutofit/>
          </a:bodyPr>
          <a:lstStyle>
            <a:lvl1pPr>
              <a:defRPr sz="5500"/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75E2F8A-F854-483D-82D9-BE5F939EF1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0160" y="4363243"/>
            <a:ext cx="8280439" cy="100123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19EC4CF6-D77E-485D-9184-A3E76AA668E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45439" y="6305336"/>
            <a:ext cx="8280439" cy="2492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nb-NO" dirty="0"/>
              <a:t>nettadresse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118EF014-E32D-4FC2-9F5D-D985372E174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30160" y="1710214"/>
            <a:ext cx="1791223" cy="409246"/>
          </a:xfrm>
          <a:solidFill>
            <a:schemeClr val="dk1"/>
          </a:solidFill>
        </p:spPr>
        <p:txBody>
          <a:bodyPr wrap="none" lIns="144000" tIns="79200" rIns="144000" bIns="79200">
            <a:spAutoFit/>
          </a:bodyPr>
          <a:lstStyle>
            <a:lvl1pPr marL="0" indent="0">
              <a:buNone/>
              <a:defRPr sz="1800">
                <a:solidFill>
                  <a:schemeClr val="lt1"/>
                </a:solidFill>
              </a:defRPr>
            </a:lvl1pPr>
          </a:lstStyle>
          <a:p>
            <a:pPr lvl="0"/>
            <a:r>
              <a:rPr lang="nb-NO" dirty="0"/>
              <a:t>Navn på enhet</a:t>
            </a:r>
          </a:p>
        </p:txBody>
      </p:sp>
      <p:pic>
        <p:nvPicPr>
          <p:cNvPr id="16" name="Grafikk 15">
            <a:extLst>
              <a:ext uri="{FF2B5EF4-FFF2-40B4-BE49-F238E27FC236}">
                <a16:creationId xmlns:a16="http://schemas.microsoft.com/office/drawing/2014/main" id="{EADB536D-2F99-4856-8D79-ED44CBB14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160" y="362616"/>
            <a:ext cx="11515724" cy="6124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287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12CB65-74BA-4576-9624-445322B38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161" y="2516809"/>
            <a:ext cx="8204239" cy="1523494"/>
          </a:xfrm>
        </p:spPr>
        <p:txBody>
          <a:bodyPr wrap="square" lIns="0" tIns="0" rIns="0" bIns="0" anchor="t">
            <a:noAutofit/>
          </a:bodyPr>
          <a:lstStyle>
            <a:lvl1pPr>
              <a:defRPr sz="5500"/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75E2F8A-F854-483D-82D9-BE5F939EF1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0160" y="4363243"/>
            <a:ext cx="8280439" cy="100123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19EC4CF6-D77E-485D-9184-A3E76AA668E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45439" y="6305336"/>
            <a:ext cx="8280439" cy="2492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nb-NO" dirty="0"/>
              <a:t>nettadresse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118EF014-E32D-4FC2-9F5D-D985372E174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30160" y="1710214"/>
            <a:ext cx="1791223" cy="409246"/>
          </a:xfrm>
          <a:solidFill>
            <a:schemeClr val="dk1"/>
          </a:solidFill>
        </p:spPr>
        <p:txBody>
          <a:bodyPr wrap="none" lIns="144000" tIns="79200" rIns="144000" bIns="79200">
            <a:spAutoFit/>
          </a:bodyPr>
          <a:lstStyle>
            <a:lvl1pPr marL="0" indent="0">
              <a:buNone/>
              <a:defRPr sz="1800">
                <a:solidFill>
                  <a:schemeClr val="lt1"/>
                </a:solidFill>
              </a:defRPr>
            </a:lvl1pPr>
          </a:lstStyle>
          <a:p>
            <a:pPr lvl="0"/>
            <a:r>
              <a:rPr lang="nb-NO" dirty="0"/>
              <a:t>Navn på enhet</a:t>
            </a:r>
          </a:p>
        </p:txBody>
      </p:sp>
      <p:pic>
        <p:nvPicPr>
          <p:cNvPr id="16" name="Grafikk 15">
            <a:extLst>
              <a:ext uri="{FF2B5EF4-FFF2-40B4-BE49-F238E27FC236}">
                <a16:creationId xmlns:a16="http://schemas.microsoft.com/office/drawing/2014/main" id="{EADB536D-2F99-4856-8D79-ED44CBB14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159" y="362615"/>
            <a:ext cx="11515725" cy="612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418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k 15">
            <a:extLst>
              <a:ext uri="{FF2B5EF4-FFF2-40B4-BE49-F238E27FC236}">
                <a16:creationId xmlns:a16="http://schemas.microsoft.com/office/drawing/2014/main" id="{EADB536D-2F99-4856-8D79-ED44CBB14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159" y="362615"/>
            <a:ext cx="11515725" cy="612457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6512CB65-74BA-4576-9624-445322B38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161" y="2516809"/>
            <a:ext cx="8204239" cy="1523494"/>
          </a:xfrm>
        </p:spPr>
        <p:txBody>
          <a:bodyPr wrap="square" lIns="0" tIns="0" rIns="0" bIns="0" anchor="t">
            <a:noAutofit/>
          </a:bodyPr>
          <a:lstStyle>
            <a:lvl1pPr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75E2F8A-F854-483D-82D9-BE5F939EF1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0160" y="4363243"/>
            <a:ext cx="8280439" cy="100123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19EC4CF6-D77E-485D-9184-A3E76AA668E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45439" y="6305336"/>
            <a:ext cx="8280439" cy="2492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nettadresse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118EF014-E32D-4FC2-9F5D-D985372E174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30160" y="1710214"/>
            <a:ext cx="1791223" cy="409246"/>
          </a:xfrm>
          <a:solidFill>
            <a:schemeClr val="dk1"/>
          </a:solidFill>
        </p:spPr>
        <p:txBody>
          <a:bodyPr wrap="none" lIns="144000" tIns="79200" rIns="144000" bIns="79200">
            <a:spAutoFit/>
          </a:bodyPr>
          <a:lstStyle>
            <a:lvl1pPr marL="0" indent="0">
              <a:buNone/>
              <a:defRPr sz="1800">
                <a:solidFill>
                  <a:schemeClr val="lt1"/>
                </a:solidFill>
              </a:defRPr>
            </a:lvl1pPr>
          </a:lstStyle>
          <a:p>
            <a:pPr lvl="0"/>
            <a:r>
              <a:rPr lang="nb-NO" dirty="0"/>
              <a:t>Navn på enhet</a:t>
            </a:r>
          </a:p>
        </p:txBody>
      </p:sp>
    </p:spTree>
    <p:extLst>
      <p:ext uri="{BB962C8B-B14F-4D97-AF65-F5344CB8AC3E}">
        <p14:creationId xmlns:p14="http://schemas.microsoft.com/office/powerpoint/2010/main" val="3441118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12CB65-74BA-4576-9624-445322B38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161" y="2516809"/>
            <a:ext cx="8204239" cy="1523494"/>
          </a:xfrm>
        </p:spPr>
        <p:txBody>
          <a:bodyPr wrap="square" lIns="0" tIns="0" rIns="0" bIns="0" anchor="t">
            <a:noAutofit/>
          </a:bodyPr>
          <a:lstStyle>
            <a:lvl1pPr>
              <a:defRPr sz="5500"/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E75E2F8A-F854-483D-82D9-BE5F939EF1F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0160" y="4363243"/>
            <a:ext cx="8280439" cy="1001237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19EC4CF6-D77E-485D-9184-A3E76AA668E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45439" y="6305336"/>
            <a:ext cx="8280439" cy="249299"/>
          </a:xfrm>
        </p:spPr>
        <p:txBody>
          <a:bodyPr lIns="0" tIns="0" rIns="0" bIns="0">
            <a:sp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nb-NO" dirty="0"/>
              <a:t>nettadresse</a:t>
            </a:r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118EF014-E32D-4FC2-9F5D-D985372E174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30160" y="1710214"/>
            <a:ext cx="1791223" cy="409246"/>
          </a:xfrm>
          <a:solidFill>
            <a:schemeClr val="dk1"/>
          </a:solidFill>
        </p:spPr>
        <p:txBody>
          <a:bodyPr wrap="none" lIns="144000" tIns="79200" rIns="144000" bIns="79200">
            <a:spAutoFit/>
          </a:bodyPr>
          <a:lstStyle>
            <a:lvl1pPr marL="0" indent="0">
              <a:buNone/>
              <a:defRPr sz="1800">
                <a:solidFill>
                  <a:schemeClr val="lt1"/>
                </a:solidFill>
              </a:defRPr>
            </a:lvl1pPr>
          </a:lstStyle>
          <a:p>
            <a:pPr lvl="0"/>
            <a:r>
              <a:rPr lang="nb-NO" dirty="0"/>
              <a:t>Navn på enhet</a:t>
            </a:r>
          </a:p>
        </p:txBody>
      </p:sp>
      <p:pic>
        <p:nvPicPr>
          <p:cNvPr id="16" name="Grafikk 15">
            <a:extLst>
              <a:ext uri="{FF2B5EF4-FFF2-40B4-BE49-F238E27FC236}">
                <a16:creationId xmlns:a16="http://schemas.microsoft.com/office/drawing/2014/main" id="{EADB536D-2F99-4856-8D79-ED44CBB14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159" y="362615"/>
            <a:ext cx="11515725" cy="612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29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D0C1DC0-FC4A-4D7B-80DA-5220BDB21F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216439E-D426-4C6B-B4A9-C18911697F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4518A3-E1E1-4D3E-8697-CC180BF01B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FAED4-64C0-4227-B290-67462FF0C4E7}" type="datetimeFigureOut">
              <a:rPr lang="nb-NO" smtClean="0"/>
              <a:t>30.09.2025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DDD8C4F-871B-4ABA-B609-C5BEE6A61D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BF85F7-D251-4081-8BC6-58FFA807F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A08340-4CE9-4F09-9B7C-345CD105185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157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1.jp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35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35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3.jpe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3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5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1.wmf"/><Relationship Id="rId7" Type="http://schemas.openxmlformats.org/officeDocument/2006/relationships/image" Target="../media/image44.jp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5.jp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1.wmf"/><Relationship Id="rId7" Type="http://schemas.openxmlformats.org/officeDocument/2006/relationships/image" Target="../media/image47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6.png"/><Relationship Id="rId4" Type="http://schemas.openxmlformats.org/officeDocument/2006/relationships/image" Target="../media/image5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1.wmf"/><Relationship Id="rId7" Type="http://schemas.openxmlformats.org/officeDocument/2006/relationships/image" Target="../media/image47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6.png"/><Relationship Id="rId4" Type="http://schemas.openxmlformats.org/officeDocument/2006/relationships/image" Target="../media/image5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2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2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7" Type="http://schemas.openxmlformats.org/officeDocument/2006/relationships/image" Target="../media/image59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5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4.emf"/><Relationship Id="rId4" Type="http://schemas.openxmlformats.org/officeDocument/2006/relationships/oleObject" Target="../embeddings/oleObject2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openxmlformats.org/officeDocument/2006/relationships/image" Target="../media/image97.emf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9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3.wmf"/><Relationship Id="rId4" Type="http://schemas.openxmlformats.org/officeDocument/2006/relationships/oleObject" Target="../embeddings/oleObject4.bin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3" Type="http://schemas.openxmlformats.org/officeDocument/2006/relationships/image" Target="../media/image102.jpeg"/><Relationship Id="rId7" Type="http://schemas.openxmlformats.org/officeDocument/2006/relationships/image" Target="../media/image48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4.emf"/><Relationship Id="rId5" Type="http://schemas.openxmlformats.org/officeDocument/2006/relationships/image" Target="../media/image103.wmf"/><Relationship Id="rId4" Type="http://schemas.openxmlformats.org/officeDocument/2006/relationships/oleObject" Target="../embeddings/oleObject4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2579298" y="3666329"/>
            <a:ext cx="3466135" cy="2977323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62" y="1890178"/>
            <a:ext cx="5854978" cy="839577"/>
          </a:xfrm>
        </p:spPr>
        <p:txBody>
          <a:bodyPr/>
          <a:lstStyle/>
          <a:p>
            <a:r>
              <a:rPr lang="nb-NO" sz="4800" dirty="0"/>
              <a:t>Studierelevant jobb?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>
          <a:xfrm>
            <a:off x="330160" y="5043251"/>
            <a:ext cx="3565972" cy="664797"/>
          </a:xfrm>
        </p:spPr>
        <p:txBody>
          <a:bodyPr/>
          <a:lstStyle/>
          <a:p>
            <a:r>
              <a:rPr lang="nb-NO" sz="2400" dirty="0"/>
              <a:t>Skann QR-koden</a:t>
            </a:r>
            <a:br>
              <a:rPr lang="nb-NO" sz="2400" dirty="0"/>
            </a:br>
            <a:r>
              <a:rPr lang="nb-NO" sz="2400" dirty="0"/>
              <a:t>for å se annonsen.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226372"/>
            <a:ext cx="2578490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Jobb med IT på UiO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667" y="-1"/>
            <a:ext cx="4910334" cy="4636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085" y="5232233"/>
            <a:ext cx="1539604" cy="1539604"/>
          </a:xfrm>
          <a:prstGeom prst="rect">
            <a:avLst/>
          </a:prstGeom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7281667" y="4844446"/>
            <a:ext cx="839495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Les mer: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433" y="-84958"/>
            <a:ext cx="8671010" cy="68567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276" y="5055143"/>
            <a:ext cx="2543934" cy="255629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69868" y="2696088"/>
            <a:ext cx="557556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200" dirty="0"/>
              <a:t>Søk studentjobb på </a:t>
            </a:r>
            <a:r>
              <a:rPr lang="nb-NO" sz="3200" b="1" dirty="0"/>
              <a:t>IT-hjelp</a:t>
            </a:r>
            <a:r>
              <a:rPr lang="nb-NO" sz="3200" dirty="0"/>
              <a:t>. </a:t>
            </a:r>
            <a:br>
              <a:rPr lang="nb-NO" sz="3200" dirty="0"/>
            </a:br>
            <a:r>
              <a:rPr lang="nb-NO" sz="3200" dirty="0"/>
              <a:t>Lærerikt og godt arbeidsmiljø</a:t>
            </a:r>
            <a:r>
              <a:rPr lang="nb-NO" sz="2400" dirty="0"/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351" y="3963892"/>
            <a:ext cx="2478626" cy="248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654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2579298" y="3666329"/>
            <a:ext cx="3466135" cy="2977323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62" y="1890178"/>
            <a:ext cx="5854978" cy="839577"/>
          </a:xfrm>
        </p:spPr>
        <p:txBody>
          <a:bodyPr/>
          <a:lstStyle/>
          <a:p>
            <a:r>
              <a:rPr lang="nb-NO" sz="4800" dirty="0"/>
              <a:t>Studierelevant jobb?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>
          <a:xfrm>
            <a:off x="330160" y="5043251"/>
            <a:ext cx="3565972" cy="664797"/>
          </a:xfrm>
        </p:spPr>
        <p:txBody>
          <a:bodyPr/>
          <a:lstStyle/>
          <a:p>
            <a:r>
              <a:rPr lang="nb-NO" sz="2400" dirty="0"/>
              <a:t>Skann QR-koden</a:t>
            </a:r>
            <a:br>
              <a:rPr lang="nb-NO" sz="2400" dirty="0"/>
            </a:br>
            <a:r>
              <a:rPr lang="nb-NO" sz="2400" dirty="0"/>
              <a:t>for å se annonsen.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226372"/>
            <a:ext cx="2578490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Jobb med IT på UiO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667" y="-1"/>
            <a:ext cx="4910334" cy="4636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085" y="5232233"/>
            <a:ext cx="1539604" cy="1539604"/>
          </a:xfrm>
          <a:prstGeom prst="rect">
            <a:avLst/>
          </a:prstGeom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7281667" y="4844446"/>
            <a:ext cx="839495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Les mer: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486" y="0"/>
            <a:ext cx="12403486" cy="697696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276" y="5055143"/>
            <a:ext cx="2543934" cy="255629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29541" y="1226372"/>
            <a:ext cx="6442789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3600" b="1" dirty="0">
                <a:solidFill>
                  <a:schemeClr val="bg1"/>
                </a:solidFill>
              </a:rPr>
              <a:t>Hva har 2025 i vente for deg </a:t>
            </a:r>
            <a:br>
              <a:rPr lang="nb-NO" sz="3600" b="1" dirty="0">
                <a:solidFill>
                  <a:schemeClr val="bg1"/>
                </a:solidFill>
              </a:rPr>
            </a:br>
            <a:r>
              <a:rPr lang="nb-NO" sz="3600" b="1" dirty="0">
                <a:solidFill>
                  <a:schemeClr val="bg1"/>
                </a:solidFill>
              </a:rPr>
              <a:t>og IT-avdelingen? </a:t>
            </a:r>
          </a:p>
          <a:p>
            <a:br>
              <a:rPr lang="nb-NO" sz="3600" b="1" dirty="0">
                <a:solidFill>
                  <a:schemeClr val="bg1"/>
                </a:solidFill>
              </a:rPr>
            </a:br>
            <a:endParaRPr lang="nb-NO" sz="3600" b="1" dirty="0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0323F7D-2C0B-0D2B-1522-2244090ECB8F}"/>
              </a:ext>
            </a:extLst>
          </p:cNvPr>
          <p:cNvSpPr/>
          <p:nvPr/>
        </p:nvSpPr>
        <p:spPr>
          <a:xfrm>
            <a:off x="728255" y="2668631"/>
            <a:ext cx="5580374" cy="20005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br>
              <a:rPr lang="nb-NO" sz="3600" b="1" dirty="0">
                <a:solidFill>
                  <a:schemeClr val="bg1"/>
                </a:solidFill>
              </a:rPr>
            </a:br>
            <a:r>
              <a:rPr lang="nb-NO" sz="4400" b="1" dirty="0">
                <a:solidFill>
                  <a:schemeClr val="bg1"/>
                </a:solidFill>
                <a:latin typeface="+mj-lt"/>
                <a:cs typeface="Cordia New" panose="020B0502040204020203" pitchFamily="34" charset="-34"/>
              </a:rPr>
              <a:t>Gled deg til kick-</a:t>
            </a:r>
            <a:r>
              <a:rPr lang="nb-NO" sz="4400" b="1" dirty="0" err="1">
                <a:solidFill>
                  <a:schemeClr val="bg1"/>
                </a:solidFill>
                <a:latin typeface="+mj-lt"/>
                <a:cs typeface="Cordia New" panose="020B0502040204020203" pitchFamily="34" charset="-34"/>
              </a:rPr>
              <a:t>off</a:t>
            </a:r>
            <a:r>
              <a:rPr lang="nb-NO" sz="4400" b="1" dirty="0">
                <a:solidFill>
                  <a:schemeClr val="bg1"/>
                </a:solidFill>
                <a:latin typeface="+mj-lt"/>
                <a:cs typeface="Cordia New" panose="020B0502040204020203" pitchFamily="34" charset="-34"/>
              </a:rPr>
              <a:t> </a:t>
            </a:r>
            <a:br>
              <a:rPr lang="nb-NO" sz="4400" b="1" dirty="0">
                <a:solidFill>
                  <a:schemeClr val="bg1"/>
                </a:solidFill>
                <a:latin typeface="+mj-lt"/>
                <a:cs typeface="Cordia New" panose="020B0502040204020203" pitchFamily="34" charset="-34"/>
              </a:rPr>
            </a:br>
            <a:r>
              <a:rPr lang="nb-NO" sz="4400" b="1" dirty="0">
                <a:solidFill>
                  <a:schemeClr val="bg1"/>
                </a:solidFill>
                <a:latin typeface="+mj-lt"/>
                <a:cs typeface="Cordia New" panose="020B0502040204020203" pitchFamily="34" charset="-34"/>
              </a:rPr>
              <a:t>16. januar!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31EC503-0AED-2DE5-E996-1B0CFED57EBD}"/>
              </a:ext>
            </a:extLst>
          </p:cNvPr>
          <p:cNvSpPr/>
          <p:nvPr/>
        </p:nvSpPr>
        <p:spPr>
          <a:xfrm>
            <a:off x="724322" y="4410808"/>
            <a:ext cx="1351652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br>
              <a:rPr lang="nb-NO" sz="3600" b="1" dirty="0">
                <a:solidFill>
                  <a:schemeClr val="bg1"/>
                </a:solidFill>
              </a:rPr>
            </a:br>
            <a:r>
              <a:rPr lang="nb-NO" sz="2000" dirty="0">
                <a:solidFill>
                  <a:schemeClr val="bg1"/>
                </a:solidFill>
                <a:cs typeface="Cordia New" panose="020B0502040204020203" pitchFamily="34" charset="-34"/>
              </a:rPr>
              <a:t>Skann for </a:t>
            </a:r>
          </a:p>
          <a:p>
            <a:r>
              <a:rPr lang="nb-NO" sz="2000" dirty="0">
                <a:solidFill>
                  <a:schemeClr val="bg1"/>
                </a:solidFill>
                <a:cs typeface="Cordia New" panose="020B0502040204020203" pitchFamily="34" charset="-34"/>
              </a:rPr>
              <a:t>program:</a:t>
            </a:r>
          </a:p>
        </p:txBody>
      </p:sp>
      <p:pic>
        <p:nvPicPr>
          <p:cNvPr id="14" name="Picture 13" descr="A qr code with black squares&#10;&#10;Description automatically generated">
            <a:extLst>
              <a:ext uri="{FF2B5EF4-FFF2-40B4-BE49-F238E27FC236}">
                <a16:creationId xmlns:a16="http://schemas.microsoft.com/office/drawing/2014/main" id="{1ADEE3C0-B144-F0FC-6139-674B805AA8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055" y="5068829"/>
            <a:ext cx="1536546" cy="153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388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2579298" y="3666329"/>
            <a:ext cx="3466135" cy="2977323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62" y="1890178"/>
            <a:ext cx="5854978" cy="839577"/>
          </a:xfrm>
        </p:spPr>
        <p:txBody>
          <a:bodyPr/>
          <a:lstStyle/>
          <a:p>
            <a:r>
              <a:rPr lang="nb-NO" sz="4800" dirty="0"/>
              <a:t>Studierelevant jobb?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>
          <a:xfrm>
            <a:off x="330160" y="5043251"/>
            <a:ext cx="3565972" cy="664797"/>
          </a:xfrm>
        </p:spPr>
        <p:txBody>
          <a:bodyPr/>
          <a:lstStyle/>
          <a:p>
            <a:r>
              <a:rPr lang="nb-NO" sz="2400" dirty="0"/>
              <a:t>Skann QR-koden</a:t>
            </a:r>
            <a:br>
              <a:rPr lang="nb-NO" sz="2400" dirty="0"/>
            </a:br>
            <a:r>
              <a:rPr lang="nb-NO" sz="2400" dirty="0"/>
              <a:t>for å se annonsen.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226372"/>
            <a:ext cx="2578490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Jobb med IT på UiO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667" y="-1"/>
            <a:ext cx="4910334" cy="4636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085" y="5232233"/>
            <a:ext cx="1539604" cy="1539604"/>
          </a:xfrm>
          <a:prstGeom prst="rect">
            <a:avLst/>
          </a:prstGeom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7281667" y="4844446"/>
            <a:ext cx="839495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Les mer: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402468" cy="697696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615" y="4777686"/>
            <a:ext cx="1799903" cy="1814718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44F654D-1E52-560D-9E62-8586A9D7D049}"/>
              </a:ext>
            </a:extLst>
          </p:cNvPr>
          <p:cNvSpPr txBox="1">
            <a:spLocks/>
          </p:cNvSpPr>
          <p:nvPr/>
        </p:nvSpPr>
        <p:spPr>
          <a:xfrm>
            <a:off x="2925589" y="1007899"/>
            <a:ext cx="3969490" cy="436946"/>
          </a:xfrm>
          <a:prstGeom prst="rect">
            <a:avLst/>
          </a:prstGeom>
          <a:solidFill>
            <a:srgbClr val="FEA11B"/>
          </a:solidFill>
        </p:spPr>
        <p:txBody>
          <a:bodyPr vert="horz" wrap="square" lIns="144000" tIns="79200" rIns="144000" bIns="7920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>
                <a:solidFill>
                  <a:schemeClr val="tx1"/>
                </a:solidFill>
              </a:rPr>
              <a:t>Aktuelt om IT-avdelingen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C2B7E7-F53D-C1F9-556B-717F8062EEB5}"/>
              </a:ext>
            </a:extLst>
          </p:cNvPr>
          <p:cNvSpPr/>
          <p:nvPr/>
        </p:nvSpPr>
        <p:spPr>
          <a:xfrm>
            <a:off x="2925588" y="1433311"/>
            <a:ext cx="8684675" cy="2862322"/>
          </a:xfrm>
          <a:prstGeom prst="rect">
            <a:avLst/>
          </a:prstGeom>
          <a:solidFill>
            <a:schemeClr val="accent6">
              <a:lumMod val="60000"/>
              <a:lumOff val="40000"/>
              <a:alpha val="82000"/>
            </a:schemeClr>
          </a:solidFill>
        </p:spPr>
        <p:txBody>
          <a:bodyPr wrap="square">
            <a:spAutoFit/>
          </a:bodyPr>
          <a:lstStyle/>
          <a:p>
            <a:r>
              <a:rPr lang="nb-NO" sz="6000" b="1" dirty="0">
                <a:solidFill>
                  <a:schemeClr val="bg1"/>
                </a:solidFill>
              </a:rPr>
              <a:t>Husk at kick-</a:t>
            </a:r>
            <a:r>
              <a:rPr lang="nb-NO" sz="6000" b="1" dirty="0" err="1">
                <a:solidFill>
                  <a:schemeClr val="bg1"/>
                </a:solidFill>
              </a:rPr>
              <a:t>off</a:t>
            </a:r>
            <a:r>
              <a:rPr lang="nb-NO" sz="6000" b="1" dirty="0">
                <a:solidFill>
                  <a:schemeClr val="bg1"/>
                </a:solidFill>
              </a:rPr>
              <a:t> er </a:t>
            </a:r>
            <a:br>
              <a:rPr lang="nb-NO" sz="6000" b="1" dirty="0">
                <a:solidFill>
                  <a:schemeClr val="bg1"/>
                </a:solidFill>
              </a:rPr>
            </a:br>
            <a:r>
              <a:rPr lang="nb-NO" sz="6000" b="1" dirty="0">
                <a:solidFill>
                  <a:schemeClr val="bg1"/>
                </a:solidFill>
              </a:rPr>
              <a:t>i  Domus </a:t>
            </a:r>
            <a:r>
              <a:rPr lang="nb-NO" sz="6000" b="1" dirty="0" err="1">
                <a:solidFill>
                  <a:schemeClr val="bg1"/>
                </a:solidFill>
              </a:rPr>
              <a:t>Medica</a:t>
            </a:r>
            <a:r>
              <a:rPr lang="nb-NO" sz="6000" b="1" dirty="0">
                <a:solidFill>
                  <a:schemeClr val="bg1"/>
                </a:solidFill>
              </a:rPr>
              <a:t>. </a:t>
            </a:r>
          </a:p>
          <a:p>
            <a:r>
              <a:rPr lang="nb-NO" sz="6000" b="1" dirty="0">
                <a:solidFill>
                  <a:schemeClr val="bg1"/>
                </a:solidFill>
              </a:rPr>
              <a:t>Ta med paraply!</a:t>
            </a:r>
            <a:endParaRPr lang="nb-NO" sz="4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4593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's foot in a puddle of water&#10;&#10;AI-generated content may be incorrect.">
            <a:extLst>
              <a:ext uri="{FF2B5EF4-FFF2-40B4-BE49-F238E27FC236}">
                <a16:creationId xmlns:a16="http://schemas.microsoft.com/office/drawing/2014/main" id="{46E2D658-BD49-A6F3-113B-1DA4F6B12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" y="0"/>
            <a:ext cx="12191001" cy="6858000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17204DA1-D77A-7139-0245-7051D5DBA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05" y="1183072"/>
            <a:ext cx="6710990" cy="1141839"/>
          </a:xfrm>
          <a:solidFill>
            <a:srgbClr val="FFFF00"/>
          </a:solidFill>
        </p:spPr>
        <p:txBody>
          <a:bodyPr/>
          <a:lstStyle/>
          <a:p>
            <a:r>
              <a:rPr lang="nb-NO" sz="8800" b="1" dirty="0"/>
              <a:t>Litt</a:t>
            </a:r>
            <a:r>
              <a:rPr lang="nb-NO" sz="8800" b="1" dirty="0">
                <a:solidFill>
                  <a:srgbClr val="FFFF00"/>
                </a:solidFill>
              </a:rPr>
              <a:t> </a:t>
            </a:r>
            <a:r>
              <a:rPr lang="nb-NO" sz="8800" b="1" dirty="0"/>
              <a:t>usikker?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10C275A2-3F6F-CC3E-944A-FA349BF21871}"/>
              </a:ext>
            </a:extLst>
          </p:cNvPr>
          <p:cNvSpPr txBox="1">
            <a:spLocks/>
          </p:cNvSpPr>
          <p:nvPr/>
        </p:nvSpPr>
        <p:spPr>
          <a:xfrm>
            <a:off x="9472316" y="3598889"/>
            <a:ext cx="2762982" cy="84329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600" dirty="0">
                <a:solidFill>
                  <a:srgbClr val="FFFF00"/>
                </a:solidFill>
              </a:rPr>
              <a:t>Obligatorisk for ansatte, anbefalt for studenter. </a:t>
            </a:r>
          </a:p>
          <a:p>
            <a:endParaRPr lang="nb-NO" sz="4800" dirty="0">
              <a:solidFill>
                <a:srgbClr val="FFFF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EDDA6D-D5AE-0FEC-227A-016B8976415E}"/>
              </a:ext>
            </a:extLst>
          </p:cNvPr>
          <p:cNvSpPr txBox="1">
            <a:spLocks/>
          </p:cNvSpPr>
          <p:nvPr/>
        </p:nvSpPr>
        <p:spPr>
          <a:xfrm>
            <a:off x="8111836" y="1183072"/>
            <a:ext cx="4167260" cy="84329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600" dirty="0">
                <a:solidFill>
                  <a:srgbClr val="FFFF00"/>
                </a:solidFill>
              </a:rPr>
              <a:t>Ta UiOs </a:t>
            </a:r>
            <a:br>
              <a:rPr lang="nb-NO" sz="3600" dirty="0">
                <a:solidFill>
                  <a:srgbClr val="FFFF00"/>
                </a:solidFill>
              </a:rPr>
            </a:br>
            <a:r>
              <a:rPr lang="nb-NO" sz="3600" dirty="0">
                <a:solidFill>
                  <a:srgbClr val="FFFF00"/>
                </a:solidFill>
              </a:rPr>
              <a:t>e-læringskurs om personvern og </a:t>
            </a:r>
            <a:br>
              <a:rPr lang="nb-NO" sz="3600" dirty="0">
                <a:solidFill>
                  <a:srgbClr val="FFFF00"/>
                </a:solidFill>
              </a:rPr>
            </a:br>
            <a:r>
              <a:rPr lang="nb-NO" sz="3600" dirty="0">
                <a:solidFill>
                  <a:srgbClr val="FFFF00"/>
                </a:solidFill>
              </a:rPr>
              <a:t>IT-sikkerhet. </a:t>
            </a:r>
          </a:p>
          <a:p>
            <a:endParaRPr lang="nb-NO" sz="4800" dirty="0">
              <a:solidFill>
                <a:srgbClr val="FFFF00"/>
              </a:solidFill>
            </a:endParaRPr>
          </a:p>
        </p:txBody>
      </p:sp>
      <p:pic>
        <p:nvPicPr>
          <p:cNvPr id="8" name="Picture 7" descr="A qr code on a yellow background&#10;&#10;AI-generated content may be incorrect.">
            <a:extLst>
              <a:ext uri="{FF2B5EF4-FFF2-40B4-BE49-F238E27FC236}">
                <a16:creationId xmlns:a16="http://schemas.microsoft.com/office/drawing/2014/main" id="{7F039BD1-55D6-7373-8A4B-CF66C3B6A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153" y="3671838"/>
            <a:ext cx="1701365" cy="170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216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51C5062F-32E7-F441-8D6B-75EFB7F41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05468" y="3288613"/>
            <a:ext cx="7111825" cy="2274943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17204DA1-D77A-7139-0245-7051D5DBA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250" y="1004295"/>
            <a:ext cx="11683499" cy="581314"/>
          </a:xfrm>
          <a:solidFill>
            <a:srgbClr val="FFFF00">
              <a:alpha val="38000"/>
            </a:srgbClr>
          </a:solidFill>
        </p:spPr>
        <p:txBody>
          <a:bodyPr/>
          <a:lstStyle/>
          <a:p>
            <a:r>
              <a:rPr lang="nb-NO" sz="3600" dirty="0"/>
              <a:t>Ta UiOs e-læringskurs om personvern og IT-sikkerhet 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10C275A2-3F6F-CC3E-944A-FA349BF21871}"/>
              </a:ext>
            </a:extLst>
          </p:cNvPr>
          <p:cNvSpPr txBox="1">
            <a:spLocks/>
          </p:cNvSpPr>
          <p:nvPr/>
        </p:nvSpPr>
        <p:spPr>
          <a:xfrm>
            <a:off x="330161" y="2237361"/>
            <a:ext cx="7111825" cy="84329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800" dirty="0"/>
              <a:t>Del 1: Personvern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9AE16D-E7D1-B1E8-65C9-454A37C41870}"/>
              </a:ext>
            </a:extLst>
          </p:cNvPr>
          <p:cNvSpPr txBox="1">
            <a:spLocks/>
          </p:cNvSpPr>
          <p:nvPr/>
        </p:nvSpPr>
        <p:spPr>
          <a:xfrm>
            <a:off x="330160" y="3310760"/>
            <a:ext cx="7111825" cy="84329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nb-NO" sz="4000" dirty="0"/>
              <a:t>Hva er personvern?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b-NO" sz="4000" dirty="0"/>
              <a:t>Hvorfor er det viktig for meg?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b-NO" sz="4000" dirty="0"/>
              <a:t>Når må jeg ta valg om personvern?</a:t>
            </a:r>
          </a:p>
          <a:p>
            <a:endParaRPr lang="nb-NO" sz="4800" dirty="0"/>
          </a:p>
        </p:txBody>
      </p:sp>
    </p:spTree>
    <p:extLst>
      <p:ext uri="{BB962C8B-B14F-4D97-AF65-F5344CB8AC3E}">
        <p14:creationId xmlns:p14="http://schemas.microsoft.com/office/powerpoint/2010/main" val="1087682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Cartoon people using a computer&#10;&#10;AI-generated content may be incorrect.">
            <a:extLst>
              <a:ext uri="{FF2B5EF4-FFF2-40B4-BE49-F238E27FC236}">
                <a16:creationId xmlns:a16="http://schemas.microsoft.com/office/drawing/2014/main" id="{51C5062F-32E7-F441-8D6B-75EFB7F41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104" y="2655651"/>
            <a:ext cx="6319896" cy="3959157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17204DA1-D77A-7139-0245-7051D5DBA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250" y="1899906"/>
            <a:ext cx="8043444" cy="843294"/>
          </a:xfrm>
        </p:spPr>
        <p:txBody>
          <a:bodyPr/>
          <a:lstStyle/>
          <a:p>
            <a:r>
              <a:rPr lang="nb-NO" sz="4800" dirty="0"/>
              <a:t>Del 2: Det er skurker der ute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45F7523F-5B75-C992-4018-0AF2D0938B95}"/>
              </a:ext>
            </a:extLst>
          </p:cNvPr>
          <p:cNvSpPr txBox="1">
            <a:spLocks/>
          </p:cNvSpPr>
          <p:nvPr/>
        </p:nvSpPr>
        <p:spPr>
          <a:xfrm>
            <a:off x="254250" y="1004295"/>
            <a:ext cx="11683499" cy="581314"/>
          </a:xfrm>
          <a:prstGeom prst="rect">
            <a:avLst/>
          </a:prstGeom>
          <a:solidFill>
            <a:srgbClr val="FFFF00">
              <a:alpha val="38000"/>
            </a:srgbClr>
          </a:solidFill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600"/>
              <a:t>Ta UiOs e-læringskurs om personvern og IT-sikkerhet </a:t>
            </a:r>
            <a:endParaRPr lang="nb-NO" sz="3600" dirty="0"/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CCACDB4F-9032-44AA-6D51-7DA1E2F9627A}"/>
              </a:ext>
            </a:extLst>
          </p:cNvPr>
          <p:cNvSpPr txBox="1">
            <a:spLocks/>
          </p:cNvSpPr>
          <p:nvPr/>
        </p:nvSpPr>
        <p:spPr>
          <a:xfrm>
            <a:off x="330160" y="3310760"/>
            <a:ext cx="7111825" cy="84329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nb-NO" sz="4000" dirty="0"/>
              <a:t>Hva må jeg passe på?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b-NO" sz="4000" dirty="0"/>
              <a:t>Hvorfor prøver noen å svindle meg og UiO?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b-NO" sz="4000" dirty="0"/>
              <a:t>Hva skjer hvis jeg går </a:t>
            </a:r>
            <a:br>
              <a:rPr lang="nb-NO" sz="4000" dirty="0"/>
            </a:br>
            <a:r>
              <a:rPr lang="nb-NO" sz="4000" dirty="0"/>
              <a:t>på nettsvindel?</a:t>
            </a:r>
          </a:p>
          <a:p>
            <a:endParaRPr lang="nb-NO" sz="4800" dirty="0"/>
          </a:p>
        </p:txBody>
      </p:sp>
    </p:spTree>
    <p:extLst>
      <p:ext uri="{BB962C8B-B14F-4D97-AF65-F5344CB8AC3E}">
        <p14:creationId xmlns:p14="http://schemas.microsoft.com/office/powerpoint/2010/main" val="3611309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's foot in a puddle of water&#10;&#10;AI-generated content may be incorrect.">
            <a:extLst>
              <a:ext uri="{FF2B5EF4-FFF2-40B4-BE49-F238E27FC236}">
                <a16:creationId xmlns:a16="http://schemas.microsoft.com/office/drawing/2014/main" id="{46E2D658-BD49-A6F3-113B-1DA4F6B122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" y="0"/>
            <a:ext cx="12191001" cy="6858000"/>
          </a:xfrm>
          <a:prstGeom prst="rect">
            <a:avLst/>
          </a:prstGeom>
        </p:spPr>
      </p:pic>
      <p:sp>
        <p:nvSpPr>
          <p:cNvPr id="29" name="Title 1">
            <a:extLst>
              <a:ext uri="{FF2B5EF4-FFF2-40B4-BE49-F238E27FC236}">
                <a16:creationId xmlns:a16="http://schemas.microsoft.com/office/drawing/2014/main" id="{17204DA1-D77A-7139-0245-7051D5DBA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05" y="1183072"/>
            <a:ext cx="6710990" cy="1141839"/>
          </a:xfrm>
          <a:solidFill>
            <a:srgbClr val="FFFF00"/>
          </a:solidFill>
        </p:spPr>
        <p:txBody>
          <a:bodyPr/>
          <a:lstStyle/>
          <a:p>
            <a:r>
              <a:rPr lang="nb-NO" sz="8800" b="1" dirty="0"/>
              <a:t>Litt</a:t>
            </a:r>
            <a:r>
              <a:rPr lang="nb-NO" sz="8800" b="1" dirty="0">
                <a:solidFill>
                  <a:srgbClr val="FFFF00"/>
                </a:solidFill>
              </a:rPr>
              <a:t> </a:t>
            </a:r>
            <a:r>
              <a:rPr lang="nb-NO" sz="8800" b="1" dirty="0"/>
              <a:t>usikker?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10C275A2-3F6F-CC3E-944A-FA349BF21871}"/>
              </a:ext>
            </a:extLst>
          </p:cNvPr>
          <p:cNvSpPr txBox="1">
            <a:spLocks/>
          </p:cNvSpPr>
          <p:nvPr/>
        </p:nvSpPr>
        <p:spPr>
          <a:xfrm>
            <a:off x="9472316" y="3598889"/>
            <a:ext cx="2762982" cy="84329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600" dirty="0">
                <a:solidFill>
                  <a:srgbClr val="FFFF00"/>
                </a:solidFill>
              </a:rPr>
              <a:t>Obligatorisk for ansatte, anbefalt for studenter. </a:t>
            </a:r>
          </a:p>
          <a:p>
            <a:endParaRPr lang="nb-NO" sz="4800" dirty="0">
              <a:solidFill>
                <a:srgbClr val="FFFF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EDDA6D-D5AE-0FEC-227A-016B8976415E}"/>
              </a:ext>
            </a:extLst>
          </p:cNvPr>
          <p:cNvSpPr txBox="1">
            <a:spLocks/>
          </p:cNvSpPr>
          <p:nvPr/>
        </p:nvSpPr>
        <p:spPr>
          <a:xfrm>
            <a:off x="8111836" y="1183072"/>
            <a:ext cx="4167260" cy="843294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600" dirty="0">
                <a:solidFill>
                  <a:srgbClr val="FFFF00"/>
                </a:solidFill>
              </a:rPr>
              <a:t>Ta UiOs </a:t>
            </a:r>
            <a:br>
              <a:rPr lang="nb-NO" sz="3600" dirty="0">
                <a:solidFill>
                  <a:srgbClr val="FFFF00"/>
                </a:solidFill>
              </a:rPr>
            </a:br>
            <a:r>
              <a:rPr lang="nb-NO" sz="3600" dirty="0">
                <a:solidFill>
                  <a:srgbClr val="FFFF00"/>
                </a:solidFill>
              </a:rPr>
              <a:t>e-læringskurs om personvern og </a:t>
            </a:r>
            <a:br>
              <a:rPr lang="nb-NO" sz="3600" dirty="0">
                <a:solidFill>
                  <a:srgbClr val="FFFF00"/>
                </a:solidFill>
              </a:rPr>
            </a:br>
            <a:r>
              <a:rPr lang="nb-NO" sz="3600" dirty="0">
                <a:solidFill>
                  <a:srgbClr val="FFFF00"/>
                </a:solidFill>
              </a:rPr>
              <a:t>IT-sikkerhet. </a:t>
            </a:r>
          </a:p>
          <a:p>
            <a:endParaRPr lang="nb-NO" sz="4800" dirty="0">
              <a:solidFill>
                <a:srgbClr val="FFFF00"/>
              </a:solidFill>
            </a:endParaRPr>
          </a:p>
        </p:txBody>
      </p:sp>
      <p:pic>
        <p:nvPicPr>
          <p:cNvPr id="8" name="Picture 7" descr="A qr code on a yellow background&#10;&#10;AI-generated content may be incorrect.">
            <a:extLst>
              <a:ext uri="{FF2B5EF4-FFF2-40B4-BE49-F238E27FC236}">
                <a16:creationId xmlns:a16="http://schemas.microsoft.com/office/drawing/2014/main" id="{7F039BD1-55D6-7373-8A4B-CF66C3B6A7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153" y="3671838"/>
            <a:ext cx="1701365" cy="170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783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2579298" y="3666329"/>
            <a:ext cx="3466135" cy="2977323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62" y="1890178"/>
            <a:ext cx="5854978" cy="839577"/>
          </a:xfrm>
        </p:spPr>
        <p:txBody>
          <a:bodyPr/>
          <a:lstStyle/>
          <a:p>
            <a:r>
              <a:rPr lang="nb-NO" sz="4800" dirty="0"/>
              <a:t>Studierelevant jobb?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>
          <a:xfrm>
            <a:off x="330160" y="5043251"/>
            <a:ext cx="3565972" cy="664797"/>
          </a:xfrm>
        </p:spPr>
        <p:txBody>
          <a:bodyPr/>
          <a:lstStyle/>
          <a:p>
            <a:r>
              <a:rPr lang="nb-NO" sz="2400" dirty="0"/>
              <a:t>Skann QR-koden</a:t>
            </a:r>
            <a:br>
              <a:rPr lang="nb-NO" sz="2400" dirty="0"/>
            </a:br>
            <a:r>
              <a:rPr lang="nb-NO" sz="2400" dirty="0"/>
              <a:t>for å se annonsen.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226372"/>
            <a:ext cx="2578490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Jobb med IT på UiO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085" y="5232233"/>
            <a:ext cx="1539604" cy="1539604"/>
          </a:xfrm>
          <a:prstGeom prst="rect">
            <a:avLst/>
          </a:prstGeom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7281667" y="4844446"/>
            <a:ext cx="839495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Les mer: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44F654D-1E52-560D-9E62-8586A9D7D049}"/>
              </a:ext>
            </a:extLst>
          </p:cNvPr>
          <p:cNvSpPr txBox="1">
            <a:spLocks/>
          </p:cNvSpPr>
          <p:nvPr/>
        </p:nvSpPr>
        <p:spPr>
          <a:xfrm>
            <a:off x="2925589" y="1007899"/>
            <a:ext cx="3969490" cy="436946"/>
          </a:xfrm>
          <a:prstGeom prst="rect">
            <a:avLst/>
          </a:prstGeom>
          <a:solidFill>
            <a:srgbClr val="FEA11B"/>
          </a:solidFill>
        </p:spPr>
        <p:txBody>
          <a:bodyPr vert="horz" wrap="square" lIns="144000" tIns="79200" rIns="144000" bIns="7920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>
                <a:solidFill>
                  <a:schemeClr val="tx1"/>
                </a:solidFill>
              </a:rPr>
              <a:t>Aktuelt om IT-avdelingen</a:t>
            </a:r>
          </a:p>
        </p:txBody>
      </p:sp>
      <p:pic>
        <p:nvPicPr>
          <p:cNvPr id="16" name="Picture 1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10A02B3-BC43-CD27-64D9-7C6C5DC25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" y="0"/>
            <a:ext cx="12191001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7C2B7E7-F53D-C1F9-556B-717F8062EEB5}"/>
              </a:ext>
            </a:extLst>
          </p:cNvPr>
          <p:cNvSpPr/>
          <p:nvPr/>
        </p:nvSpPr>
        <p:spPr>
          <a:xfrm>
            <a:off x="455793" y="97034"/>
            <a:ext cx="2825289" cy="728027"/>
          </a:xfrm>
          <a:prstGeom prst="rect">
            <a:avLst/>
          </a:prstGeom>
          <a:solidFill>
            <a:srgbClr val="2CEA1F">
              <a:alpha val="82000"/>
            </a:srgbClr>
          </a:solidFill>
        </p:spPr>
        <p:txBody>
          <a:bodyPr wrap="square">
            <a:spAutoFit/>
          </a:bodyPr>
          <a:lstStyle/>
          <a:p>
            <a:r>
              <a:rPr lang="nb-NO" sz="4000" b="1" dirty="0"/>
              <a:t>Bli med på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E2B3FF2-1226-C804-E533-5DC4BF177E25}"/>
              </a:ext>
            </a:extLst>
          </p:cNvPr>
          <p:cNvSpPr/>
          <p:nvPr/>
        </p:nvSpPr>
        <p:spPr>
          <a:xfrm>
            <a:off x="7429617" y="825061"/>
            <a:ext cx="3969490" cy="3539430"/>
          </a:xfrm>
          <a:prstGeom prst="rect">
            <a:avLst/>
          </a:prstGeom>
          <a:solidFill>
            <a:srgbClr val="2CEA1F"/>
          </a:solidFill>
        </p:spPr>
        <p:txBody>
          <a:bodyPr wrap="square">
            <a:spAutoFit/>
          </a:bodyPr>
          <a:lstStyle/>
          <a:p>
            <a:r>
              <a:rPr lang="nb-NO" sz="2800" b="0" i="0" dirty="0">
                <a:effectLst/>
                <a:latin typeface="Helvetica" panose="020B0604020202020204" pitchFamily="34" charset="0"/>
              </a:rPr>
              <a:t>Gratis konferanse!</a:t>
            </a:r>
          </a:p>
          <a:p>
            <a:endParaRPr lang="nb-NO" sz="2800" dirty="0">
              <a:latin typeface="Helvetica" panose="020B0604020202020204" pitchFamily="34" charset="0"/>
            </a:endParaRPr>
          </a:p>
          <a:p>
            <a:r>
              <a:rPr lang="nb-NO" sz="2800" b="0" i="0" dirty="0">
                <a:effectLst/>
                <a:latin typeface="Helvetica" panose="020B0604020202020204" pitchFamily="34" charset="0"/>
              </a:rPr>
              <a:t>Dette er brukermøtet for alle som bruker, eller ønsker å bruke, UiOs Nettskjema og TSD (Tjenester for sensitive data). </a:t>
            </a:r>
            <a:endParaRPr lang="nb-NO" sz="2800" dirty="0">
              <a:latin typeface="Helvetica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E4EDC0-9505-373D-D6B7-D6F3E22CF82F}"/>
              </a:ext>
            </a:extLst>
          </p:cNvPr>
          <p:cNvSpPr/>
          <p:nvPr/>
        </p:nvSpPr>
        <p:spPr>
          <a:xfrm>
            <a:off x="2643493" y="4447993"/>
            <a:ext cx="2829460" cy="1077218"/>
          </a:xfrm>
          <a:prstGeom prst="rect">
            <a:avLst/>
          </a:prstGeom>
          <a:solidFill>
            <a:srgbClr val="2CEA1F"/>
          </a:solidFill>
        </p:spPr>
        <p:txBody>
          <a:bodyPr wrap="square">
            <a:spAutoFit/>
          </a:bodyPr>
          <a:lstStyle/>
          <a:p>
            <a:r>
              <a:rPr lang="nb-NO" sz="3200" b="1" dirty="0"/>
              <a:t>10. juni i OJD eller digitalt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BBE7448-03EC-39BC-DE29-63FA13FB4DE1}"/>
              </a:ext>
            </a:extLst>
          </p:cNvPr>
          <p:cNvSpPr txBox="1"/>
          <p:nvPr/>
        </p:nvSpPr>
        <p:spPr>
          <a:xfrm>
            <a:off x="7359477" y="5133996"/>
            <a:ext cx="19747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 b="0" i="0" dirty="0">
                <a:effectLst/>
                <a:latin typeface="Helvetica" panose="020B0604020202020204" pitchFamily="34" charset="0"/>
              </a:rPr>
              <a:t>Se programmet, og meld deg på:</a:t>
            </a:r>
            <a:endParaRPr lang="nb-NO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8F4D2E4-E9CF-D57C-5FD0-305670CA960E}"/>
              </a:ext>
            </a:extLst>
          </p:cNvPr>
          <p:cNvSpPr/>
          <p:nvPr/>
        </p:nvSpPr>
        <p:spPr>
          <a:xfrm>
            <a:off x="9381952" y="4663350"/>
            <a:ext cx="2017155" cy="2002088"/>
          </a:xfrm>
          <a:prstGeom prst="rect">
            <a:avLst/>
          </a:prstGeom>
          <a:solidFill>
            <a:srgbClr val="2CEA1F"/>
          </a:solidFill>
        </p:spPr>
        <p:txBody>
          <a:bodyPr wrap="square">
            <a:spAutoFit/>
          </a:bodyPr>
          <a:lstStyle/>
          <a:p>
            <a:endParaRPr lang="nb-NO" sz="2800" dirty="0">
              <a:latin typeface="Helvetica" panose="020B0604020202020204" pitchFamily="34" charset="0"/>
            </a:endParaRPr>
          </a:p>
        </p:txBody>
      </p:sp>
      <p:pic>
        <p:nvPicPr>
          <p:cNvPr id="27" name="Picture 26" descr="A black background with white lines&#10;&#10;AI-generated content may be incorrect.">
            <a:extLst>
              <a:ext uri="{FF2B5EF4-FFF2-40B4-BE49-F238E27FC236}">
                <a16:creationId xmlns:a16="http://schemas.microsoft.com/office/drawing/2014/main" id="{CED182A3-18C7-0CAF-AC2B-779C86B8FC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07" y="4842261"/>
            <a:ext cx="1671719" cy="16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6526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2579298" y="3666329"/>
            <a:ext cx="3466135" cy="2977323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62" y="1890178"/>
            <a:ext cx="5854978" cy="839577"/>
          </a:xfrm>
        </p:spPr>
        <p:txBody>
          <a:bodyPr/>
          <a:lstStyle/>
          <a:p>
            <a:r>
              <a:rPr lang="nb-NO" sz="4800" dirty="0"/>
              <a:t>Studierelevant jobb?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>
          <a:xfrm>
            <a:off x="330160" y="5043251"/>
            <a:ext cx="3565972" cy="664797"/>
          </a:xfrm>
        </p:spPr>
        <p:txBody>
          <a:bodyPr/>
          <a:lstStyle/>
          <a:p>
            <a:r>
              <a:rPr lang="nb-NO" sz="2400" dirty="0"/>
              <a:t>Skann QR-koden</a:t>
            </a:r>
            <a:br>
              <a:rPr lang="nb-NO" sz="2400" dirty="0"/>
            </a:br>
            <a:r>
              <a:rPr lang="nb-NO" sz="2400" dirty="0"/>
              <a:t>for å se annonsen.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226372"/>
            <a:ext cx="2578490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Jobb med IT på UiO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667" y="-1"/>
            <a:ext cx="4910334" cy="4636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085" y="5232233"/>
            <a:ext cx="1539604" cy="1539604"/>
          </a:xfrm>
          <a:prstGeom prst="rect">
            <a:avLst/>
          </a:prstGeom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7281667" y="4844446"/>
            <a:ext cx="839495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Les mer: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5F6790-C414-6D7B-DCF5-BB4554DF04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-2"/>
            <a:ext cx="12527974" cy="7241407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44F654D-1E52-560D-9E62-8586A9D7D049}"/>
              </a:ext>
            </a:extLst>
          </p:cNvPr>
          <p:cNvSpPr txBox="1">
            <a:spLocks/>
          </p:cNvSpPr>
          <p:nvPr/>
        </p:nvSpPr>
        <p:spPr>
          <a:xfrm>
            <a:off x="5940824" y="3212198"/>
            <a:ext cx="3969490" cy="436946"/>
          </a:xfrm>
          <a:prstGeom prst="rect">
            <a:avLst/>
          </a:prstGeom>
          <a:solidFill>
            <a:srgbClr val="FEA11B"/>
          </a:solidFill>
        </p:spPr>
        <p:txBody>
          <a:bodyPr vert="horz" wrap="square" lIns="144000" tIns="79200" rIns="144000" bIns="7920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>
                <a:solidFill>
                  <a:schemeClr val="tx1"/>
                </a:solidFill>
              </a:rPr>
              <a:t>Aktuelt om IT-avdelingen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C2B7E7-F53D-C1F9-556B-717F8062EEB5}"/>
              </a:ext>
            </a:extLst>
          </p:cNvPr>
          <p:cNvSpPr/>
          <p:nvPr/>
        </p:nvSpPr>
        <p:spPr>
          <a:xfrm>
            <a:off x="5937730" y="3644344"/>
            <a:ext cx="8684675" cy="286232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nb-NO" sz="6000" b="1" dirty="0">
                <a:solidFill>
                  <a:schemeClr val="bg1"/>
                </a:solidFill>
              </a:rPr>
              <a:t>Husk å stemme </a:t>
            </a:r>
          </a:p>
          <a:p>
            <a:r>
              <a:rPr lang="nb-NO" sz="6000" b="1" dirty="0">
                <a:solidFill>
                  <a:schemeClr val="bg1"/>
                </a:solidFill>
              </a:rPr>
              <a:t>på </a:t>
            </a:r>
            <a:r>
              <a:rPr lang="nb-NO" sz="6000" b="1">
                <a:solidFill>
                  <a:schemeClr val="bg1"/>
                </a:solidFill>
              </a:rPr>
              <a:t>verneombud </a:t>
            </a:r>
            <a:br>
              <a:rPr lang="nb-NO" sz="6000" b="1">
                <a:solidFill>
                  <a:schemeClr val="bg1"/>
                </a:solidFill>
              </a:rPr>
            </a:br>
            <a:r>
              <a:rPr lang="nb-NO" sz="6000" b="1">
                <a:solidFill>
                  <a:schemeClr val="bg1"/>
                </a:solidFill>
              </a:rPr>
              <a:t>før </a:t>
            </a:r>
            <a:r>
              <a:rPr lang="nb-NO" sz="6000" b="1" dirty="0">
                <a:solidFill>
                  <a:schemeClr val="bg1"/>
                </a:solidFill>
              </a:rPr>
              <a:t>9. desember!</a:t>
            </a:r>
            <a:endParaRPr lang="nb-NO" sz="4400" b="1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06227" y="4879295"/>
            <a:ext cx="1783960" cy="181471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AD2236B-95F7-0F6D-5228-C03FFE81B98F}"/>
              </a:ext>
            </a:extLst>
          </p:cNvPr>
          <p:cNvSpPr/>
          <p:nvPr/>
        </p:nvSpPr>
        <p:spPr>
          <a:xfrm>
            <a:off x="2075924" y="5212491"/>
            <a:ext cx="12490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Skann for </a:t>
            </a:r>
          </a:p>
          <a:p>
            <a:r>
              <a:rPr lang="nb-NO" dirty="0"/>
              <a:t>å lese </a:t>
            </a:r>
          </a:p>
          <a:p>
            <a:r>
              <a:rPr lang="nb-NO" dirty="0"/>
              <a:t>om valget.</a:t>
            </a:r>
          </a:p>
        </p:txBody>
      </p:sp>
    </p:spTree>
    <p:extLst>
      <p:ext uri="{BB962C8B-B14F-4D97-AF65-F5344CB8AC3E}">
        <p14:creationId xmlns:p14="http://schemas.microsoft.com/office/powerpoint/2010/main" val="1338843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2579298" y="3666329"/>
            <a:ext cx="3466135" cy="2977323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62" y="1890178"/>
            <a:ext cx="5854978" cy="839577"/>
          </a:xfrm>
        </p:spPr>
        <p:txBody>
          <a:bodyPr/>
          <a:lstStyle/>
          <a:p>
            <a:r>
              <a:rPr lang="nb-NO" sz="4800" dirty="0"/>
              <a:t>Studierelevant jobb?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>
          <a:xfrm>
            <a:off x="330160" y="5043251"/>
            <a:ext cx="3565972" cy="664797"/>
          </a:xfrm>
        </p:spPr>
        <p:txBody>
          <a:bodyPr/>
          <a:lstStyle/>
          <a:p>
            <a:r>
              <a:rPr lang="nb-NO" sz="2400" dirty="0"/>
              <a:t>Skann QR-koden</a:t>
            </a:r>
            <a:br>
              <a:rPr lang="nb-NO" sz="2400" dirty="0"/>
            </a:br>
            <a:r>
              <a:rPr lang="nb-NO" sz="2400" dirty="0"/>
              <a:t>for å se annonsen.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226372"/>
            <a:ext cx="2578490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Jobb med IT på UiO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667" y="-1"/>
            <a:ext cx="4910334" cy="4636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085" y="5232233"/>
            <a:ext cx="1539604" cy="1539604"/>
          </a:xfrm>
          <a:prstGeom prst="rect">
            <a:avLst/>
          </a:prstGeom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7281667" y="4844446"/>
            <a:ext cx="839495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Les mer: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5F6790-C414-6D7B-DCF5-BB4554DF04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67987" y="-189562"/>
            <a:ext cx="12527974" cy="7047562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44F654D-1E52-560D-9E62-8586A9D7D049}"/>
              </a:ext>
            </a:extLst>
          </p:cNvPr>
          <p:cNvSpPr txBox="1">
            <a:spLocks/>
          </p:cNvSpPr>
          <p:nvPr/>
        </p:nvSpPr>
        <p:spPr>
          <a:xfrm>
            <a:off x="437166" y="3064270"/>
            <a:ext cx="3576623" cy="436946"/>
          </a:xfrm>
          <a:prstGeom prst="rect">
            <a:avLst/>
          </a:prstGeom>
          <a:solidFill>
            <a:srgbClr val="FEA11B"/>
          </a:solidFill>
        </p:spPr>
        <p:txBody>
          <a:bodyPr vert="horz" wrap="square" lIns="144000" tIns="79200" rIns="144000" bIns="7920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>
                <a:solidFill>
                  <a:schemeClr val="tx1"/>
                </a:solidFill>
              </a:rPr>
              <a:t>Aktuelt om IT-avdelingen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7C2B7E7-F53D-C1F9-556B-717F8062EEB5}"/>
              </a:ext>
            </a:extLst>
          </p:cNvPr>
          <p:cNvSpPr/>
          <p:nvPr/>
        </p:nvSpPr>
        <p:spPr>
          <a:xfrm>
            <a:off x="441868" y="3501216"/>
            <a:ext cx="6776120" cy="175432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nb-NO" sz="5400" b="1" dirty="0"/>
              <a:t>IT-avdelingen til Holmenkollstafetten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AB24E4-8FB5-E2F0-77C2-8056E47F0ECD}"/>
              </a:ext>
            </a:extLst>
          </p:cNvPr>
          <p:cNvSpPr/>
          <p:nvPr/>
        </p:nvSpPr>
        <p:spPr>
          <a:xfrm>
            <a:off x="7429098" y="-189562"/>
            <a:ext cx="4910334" cy="70475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3F62AD-8BDF-6337-7801-81CEE9CF7B4F}"/>
              </a:ext>
            </a:extLst>
          </p:cNvPr>
          <p:cNvSpPr txBox="1"/>
          <p:nvPr/>
        </p:nvSpPr>
        <p:spPr>
          <a:xfrm>
            <a:off x="7750837" y="407014"/>
            <a:ext cx="4308545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>
                <a:effectLst/>
                <a:ea typeface="Times New Roman" panose="02020603050405020304" pitchFamily="18" charset="0"/>
              </a:rPr>
              <a:t>Bli med </a:t>
            </a:r>
            <a:r>
              <a:rPr lang="nb-NO" sz="3200" b="1">
                <a:ea typeface="Times New Roman" panose="02020603050405020304" pitchFamily="18" charset="0"/>
              </a:rPr>
              <a:t>på Holmenkollstafetten!</a:t>
            </a:r>
            <a:endParaRPr lang="nb-NO" sz="3200" b="1" dirty="0">
              <a:ea typeface="Times New Roman" panose="02020603050405020304" pitchFamily="18" charset="0"/>
            </a:endParaRPr>
          </a:p>
          <a:p>
            <a:r>
              <a:rPr lang="nb-NO" sz="2800" b="1" dirty="0">
                <a:ea typeface="Times New Roman" panose="02020603050405020304" pitchFamily="18" charset="0"/>
              </a:rPr>
              <a:t> </a:t>
            </a:r>
          </a:p>
          <a:p>
            <a:r>
              <a:rPr lang="nb-NO" sz="1800" dirty="0">
                <a:effectLst/>
                <a:ea typeface="Times New Roman" panose="02020603050405020304" pitchFamily="18" charset="0"/>
              </a:rPr>
              <a:t>I fjor stilte IT-avdelingen med hele </a:t>
            </a:r>
            <a:br>
              <a:rPr lang="nb-NO" sz="1800" dirty="0">
                <a:effectLst/>
                <a:ea typeface="Times New Roman" panose="02020603050405020304" pitchFamily="18" charset="0"/>
              </a:rPr>
            </a:br>
            <a:r>
              <a:rPr lang="nb-NO" sz="1800" dirty="0">
                <a:effectLst/>
                <a:ea typeface="Times New Roman" panose="02020603050405020304" pitchFamily="18" charset="0"/>
              </a:rPr>
              <a:t>TRE lag! Det var utrolig gøy, og vi </a:t>
            </a:r>
            <a:br>
              <a:rPr lang="nb-NO" sz="1800" dirty="0">
                <a:effectLst/>
                <a:ea typeface="Times New Roman" panose="02020603050405020304" pitchFamily="18" charset="0"/>
              </a:rPr>
            </a:br>
            <a:r>
              <a:rPr lang="nb-NO" sz="1800" dirty="0">
                <a:effectLst/>
                <a:ea typeface="Times New Roman" panose="02020603050405020304" pitchFamily="18" charset="0"/>
              </a:rPr>
              <a:t>håper å gjenta dette i år.</a:t>
            </a:r>
            <a:endParaRPr lang="nb-NO" sz="1800" dirty="0">
              <a:effectLst/>
              <a:ea typeface="Calibri" panose="020F0502020204030204" pitchFamily="34" charset="0"/>
            </a:endParaRPr>
          </a:p>
          <a:p>
            <a:r>
              <a:rPr lang="nb-NO" sz="1800" dirty="0">
                <a:effectLst/>
                <a:ea typeface="Times New Roman" panose="02020603050405020304" pitchFamily="18" charset="0"/>
              </a:rPr>
              <a:t> </a:t>
            </a:r>
            <a:endParaRPr lang="nb-NO" sz="1800" dirty="0">
              <a:effectLst/>
              <a:ea typeface="Calibri" panose="020F0502020204030204" pitchFamily="34" charset="0"/>
            </a:endParaRPr>
          </a:p>
          <a:p>
            <a:r>
              <a:rPr lang="nb-NO" sz="1800" dirty="0">
                <a:effectLst/>
                <a:ea typeface="Times New Roman" panose="02020603050405020304" pitchFamily="18" charset="0"/>
              </a:rPr>
              <a:t>Vil du være med? Du trenger ikke </a:t>
            </a:r>
            <a:br>
              <a:rPr lang="nb-NO" sz="1800" dirty="0">
                <a:effectLst/>
                <a:ea typeface="Times New Roman" panose="02020603050405020304" pitchFamily="18" charset="0"/>
              </a:rPr>
            </a:br>
            <a:r>
              <a:rPr lang="nb-NO" sz="1800" dirty="0">
                <a:effectLst/>
                <a:ea typeface="Times New Roman" panose="02020603050405020304" pitchFamily="18" charset="0"/>
              </a:rPr>
              <a:t>å være løpeproff eller i topp form. Det viktigste er at vi har det gøy sammen, før løpet, i løpet og etter løpet.</a:t>
            </a:r>
            <a:endParaRPr lang="nb-NO" sz="1800" dirty="0"/>
          </a:p>
          <a:p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8742" y="4655303"/>
            <a:ext cx="1783960" cy="17766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5A27200-EB9D-B091-1505-0A671583152C}"/>
              </a:ext>
            </a:extLst>
          </p:cNvPr>
          <p:cNvSpPr txBox="1"/>
          <p:nvPr/>
        </p:nvSpPr>
        <p:spPr>
          <a:xfrm>
            <a:off x="9676381" y="5027334"/>
            <a:ext cx="12259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>
                <a:effectLst/>
                <a:ea typeface="Times New Roman" panose="02020603050405020304" pitchFamily="18" charset="0"/>
              </a:rPr>
              <a:t>Skann for å melde deg på.</a:t>
            </a: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62173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60" y="3225432"/>
            <a:ext cx="5317604" cy="2977657"/>
          </a:xfrm>
        </p:spPr>
        <p:txBody>
          <a:bodyPr/>
          <a:lstStyle/>
          <a:p>
            <a:r>
              <a:rPr lang="nb-NO" sz="4800" dirty="0"/>
              <a:t>Mine studier</a:t>
            </a:r>
            <a:br>
              <a:rPr lang="nb-NO" sz="4800" dirty="0"/>
            </a:br>
            <a:r>
              <a:rPr lang="nb-NO" sz="4800" dirty="0"/>
              <a:t>blir stadig </a:t>
            </a:r>
            <a:br>
              <a:rPr lang="nb-NO" sz="4800" dirty="0"/>
            </a:br>
            <a:r>
              <a:rPr lang="nb-NO" sz="4800" dirty="0"/>
              <a:t>bedre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844934"/>
            <a:ext cx="2341054" cy="436946"/>
          </a:xfrm>
          <a:solidFill>
            <a:srgbClr val="2EC483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i Mine studier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276" y="5055143"/>
            <a:ext cx="2543934" cy="255629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672" y="0"/>
            <a:ext cx="84061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049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137250" y="4552971"/>
            <a:ext cx="2398330" cy="23050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3921156" y="1226372"/>
            <a:ext cx="3712359" cy="283429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5241068" y="4430657"/>
            <a:ext cx="2563101" cy="2201639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115" y="1403310"/>
            <a:ext cx="2651623" cy="815455"/>
          </a:xfrm>
        </p:spPr>
        <p:txBody>
          <a:bodyPr/>
          <a:lstStyle/>
          <a:p>
            <a:r>
              <a:rPr lang="nb-NO" sz="3600" dirty="0"/>
              <a:t>Jobb med IT på UiO du også!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>
          <a:xfrm>
            <a:off x="213340" y="5561857"/>
            <a:ext cx="4219261" cy="443198"/>
          </a:xfrm>
        </p:spPr>
        <p:txBody>
          <a:bodyPr/>
          <a:lstStyle/>
          <a:p>
            <a:r>
              <a:rPr lang="nb-NO" sz="3200" dirty="0"/>
              <a:t>eller skann: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250" y="1205"/>
            <a:ext cx="5142596" cy="685679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61440" y="4565115"/>
            <a:ext cx="129780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000" dirty="0"/>
              <a:t>Gå til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276" y="5055143"/>
            <a:ext cx="2543934" cy="255629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33565" y="734065"/>
            <a:ext cx="5392270" cy="304698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>
            <a:spAutoFit/>
          </a:bodyPr>
          <a:lstStyle/>
          <a:p>
            <a:r>
              <a:rPr lang="nb-NO" sz="3200" i="1" dirty="0"/>
              <a:t>Jeg jobber med IT på </a:t>
            </a:r>
            <a:br>
              <a:rPr lang="nb-NO" sz="3200" i="1" dirty="0"/>
            </a:br>
            <a:r>
              <a:rPr lang="nb-NO" sz="3200" i="1" dirty="0"/>
              <a:t>UiO og har vært med på utvikling av flere </a:t>
            </a:r>
            <a:r>
              <a:rPr lang="nb-NO" sz="3200" i="1" dirty="0" err="1"/>
              <a:t>mobilapper</a:t>
            </a:r>
            <a:r>
              <a:rPr lang="nb-NO" sz="3200" i="1" dirty="0"/>
              <a:t> som i dag brukes til viktig helseforskning.</a:t>
            </a:r>
          </a:p>
          <a:p>
            <a:r>
              <a:rPr lang="nb-NO" sz="3200" dirty="0"/>
              <a:t>– </a:t>
            </a:r>
            <a:r>
              <a:rPr lang="nb-NO" sz="3200" dirty="0" err="1"/>
              <a:t>Huyen</a:t>
            </a:r>
            <a:r>
              <a:rPr lang="nb-NO" sz="3200" dirty="0"/>
              <a:t>, </a:t>
            </a:r>
            <a:r>
              <a:rPr lang="nb-NO" sz="3200" dirty="0" err="1"/>
              <a:t>Apputviklingsteam</a:t>
            </a:r>
            <a:endParaRPr lang="nb-NO" sz="3200" dirty="0"/>
          </a:p>
        </p:txBody>
      </p:sp>
      <p:sp>
        <p:nvSpPr>
          <p:cNvPr id="16" name="Rectangle 15"/>
          <p:cNvSpPr/>
          <p:nvPr/>
        </p:nvSpPr>
        <p:spPr>
          <a:xfrm>
            <a:off x="191115" y="5055143"/>
            <a:ext cx="29569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200" dirty="0"/>
              <a:t>nettskjema.no/a/</a:t>
            </a:r>
            <a:r>
              <a:rPr lang="nb-NO" sz="2200" dirty="0" err="1"/>
              <a:t>open</a:t>
            </a:r>
            <a:endParaRPr lang="nb-NO" sz="2200" dirty="0"/>
          </a:p>
        </p:txBody>
      </p:sp>
      <p:sp>
        <p:nvSpPr>
          <p:cNvPr id="8" name="Rectangle 7"/>
          <p:cNvSpPr/>
          <p:nvPr/>
        </p:nvSpPr>
        <p:spPr>
          <a:xfrm>
            <a:off x="3182850" y="4710268"/>
            <a:ext cx="2145715" cy="217705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348" y="4833492"/>
            <a:ext cx="1970720" cy="1970720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216367" y="3580875"/>
            <a:ext cx="3053981" cy="81545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dirty="0"/>
              <a:t>Send inn en åpen søknad.</a:t>
            </a:r>
          </a:p>
        </p:txBody>
      </p:sp>
    </p:spTree>
    <p:extLst>
      <p:ext uri="{BB962C8B-B14F-4D97-AF65-F5344CB8AC3E}">
        <p14:creationId xmlns:p14="http://schemas.microsoft.com/office/powerpoint/2010/main" val="1502511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137250" y="4552971"/>
            <a:ext cx="2398330" cy="23050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3921156" y="1226372"/>
            <a:ext cx="3712359" cy="283429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5241068" y="4430657"/>
            <a:ext cx="2563101" cy="2201639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24754" y="1559951"/>
            <a:ext cx="2651623" cy="815455"/>
          </a:xfrm>
        </p:spPr>
        <p:txBody>
          <a:bodyPr/>
          <a:lstStyle/>
          <a:p>
            <a:r>
              <a:rPr lang="nb-NO" sz="3600" dirty="0"/>
              <a:t>Jobb med IT på UiO du også!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>
          <a:xfrm>
            <a:off x="213340" y="5561857"/>
            <a:ext cx="4219261" cy="443198"/>
          </a:xfrm>
        </p:spPr>
        <p:txBody>
          <a:bodyPr/>
          <a:lstStyle/>
          <a:p>
            <a:r>
              <a:rPr lang="nb-NO" sz="3200" dirty="0"/>
              <a:t>eller skann: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250" y="1205"/>
            <a:ext cx="5142596" cy="685679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61440" y="4565115"/>
            <a:ext cx="129780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000" dirty="0"/>
              <a:t>Gå til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276" y="5055143"/>
            <a:ext cx="2543934" cy="255629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6034" y="1023386"/>
            <a:ext cx="5582071" cy="2554545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>
            <a:spAutoFit/>
          </a:bodyPr>
          <a:lstStyle/>
          <a:p>
            <a:r>
              <a:rPr lang="nb-NO" sz="3200" i="1" dirty="0"/>
              <a:t>Jeg setter opp de nye nettsidene til </a:t>
            </a:r>
            <a:r>
              <a:rPr lang="nb-NO" sz="3200" i="1" dirty="0" err="1"/>
              <a:t>Circle</a:t>
            </a:r>
            <a:r>
              <a:rPr lang="nb-NO" sz="3200" i="1" dirty="0"/>
              <a:t> U, som mobiliserer kunnskap for å gjøre verden til et bedre sted.</a:t>
            </a:r>
          </a:p>
          <a:p>
            <a:r>
              <a:rPr lang="nb-NO" sz="3200" dirty="0"/>
              <a:t>– Hans, </a:t>
            </a:r>
            <a:r>
              <a:rPr lang="nb-NO" sz="3200" dirty="0" err="1"/>
              <a:t>Designteam</a:t>
            </a:r>
            <a:endParaRPr lang="nb-NO" sz="3200" dirty="0"/>
          </a:p>
        </p:txBody>
      </p:sp>
      <p:sp>
        <p:nvSpPr>
          <p:cNvPr id="16" name="Rectangle 15"/>
          <p:cNvSpPr/>
          <p:nvPr/>
        </p:nvSpPr>
        <p:spPr>
          <a:xfrm>
            <a:off x="191115" y="5055143"/>
            <a:ext cx="29569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200" dirty="0"/>
              <a:t>nettskjema.no/a/</a:t>
            </a:r>
            <a:r>
              <a:rPr lang="nb-NO" sz="2200" dirty="0" err="1"/>
              <a:t>open</a:t>
            </a:r>
            <a:endParaRPr lang="nb-NO" sz="2200" dirty="0"/>
          </a:p>
        </p:txBody>
      </p:sp>
      <p:sp>
        <p:nvSpPr>
          <p:cNvPr id="8" name="Rectangle 7"/>
          <p:cNvSpPr/>
          <p:nvPr/>
        </p:nvSpPr>
        <p:spPr>
          <a:xfrm>
            <a:off x="3182850" y="4710268"/>
            <a:ext cx="2145715" cy="217705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348" y="4833492"/>
            <a:ext cx="1970720" cy="1970720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8950006" y="3737516"/>
            <a:ext cx="3053981" cy="81545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dirty="0"/>
              <a:t>Send inn en åpen søknad.</a:t>
            </a:r>
          </a:p>
        </p:txBody>
      </p:sp>
    </p:spTree>
    <p:extLst>
      <p:ext uri="{BB962C8B-B14F-4D97-AF65-F5344CB8AC3E}">
        <p14:creationId xmlns:p14="http://schemas.microsoft.com/office/powerpoint/2010/main" val="1681025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921156" y="1226372"/>
            <a:ext cx="3712359" cy="283429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5241068" y="4430657"/>
            <a:ext cx="2563101" cy="2201639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115" y="1403310"/>
            <a:ext cx="2651623" cy="815455"/>
          </a:xfrm>
        </p:spPr>
        <p:txBody>
          <a:bodyPr/>
          <a:lstStyle/>
          <a:p>
            <a:r>
              <a:rPr lang="nb-NO" sz="3600" dirty="0"/>
              <a:t>Jobb med IT på UiO du også!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>
          <a:xfrm>
            <a:off x="213340" y="5561857"/>
            <a:ext cx="4219261" cy="443198"/>
          </a:xfrm>
        </p:spPr>
        <p:txBody>
          <a:bodyPr/>
          <a:lstStyle/>
          <a:p>
            <a:r>
              <a:rPr lang="nb-NO" sz="3200" dirty="0"/>
              <a:t>eller skann: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0381" y="423"/>
            <a:ext cx="5142596" cy="685679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61440" y="4565115"/>
            <a:ext cx="129780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000" dirty="0"/>
              <a:t>Gå til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276" y="5055143"/>
            <a:ext cx="2543934" cy="255629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02208" y="1663280"/>
            <a:ext cx="4773706" cy="3046988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>
            <a:spAutoFit/>
          </a:bodyPr>
          <a:lstStyle/>
          <a:p>
            <a:r>
              <a:rPr lang="nb-NO" sz="3200" i="1" dirty="0"/>
              <a:t>Jeg utvikler løsninger som gir bedre informasjon til studentene. En nyttig jobb jeg trives i.</a:t>
            </a:r>
          </a:p>
          <a:p>
            <a:r>
              <a:rPr lang="nb-NO" sz="3200" dirty="0"/>
              <a:t>– Gyrd, Utviklingsteam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1115" y="5055143"/>
            <a:ext cx="29569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200" dirty="0"/>
              <a:t>nettskjema.no/a/</a:t>
            </a:r>
            <a:r>
              <a:rPr lang="nb-NO" sz="2200" dirty="0" err="1"/>
              <a:t>open</a:t>
            </a:r>
            <a:endParaRPr lang="nb-NO" sz="2200" dirty="0"/>
          </a:p>
        </p:txBody>
      </p:sp>
      <p:sp>
        <p:nvSpPr>
          <p:cNvPr id="8" name="Rectangle 7"/>
          <p:cNvSpPr/>
          <p:nvPr/>
        </p:nvSpPr>
        <p:spPr>
          <a:xfrm>
            <a:off x="3182850" y="4683374"/>
            <a:ext cx="2145715" cy="217705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348" y="4806598"/>
            <a:ext cx="1970720" cy="1970720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216367" y="3580875"/>
            <a:ext cx="3053981" cy="81545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dirty="0"/>
              <a:t>Send inn en åpen søknad.</a:t>
            </a:r>
          </a:p>
        </p:txBody>
      </p:sp>
    </p:spTree>
    <p:extLst>
      <p:ext uri="{BB962C8B-B14F-4D97-AF65-F5344CB8AC3E}">
        <p14:creationId xmlns:p14="http://schemas.microsoft.com/office/powerpoint/2010/main" val="5516608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137250" y="4552971"/>
            <a:ext cx="2398330" cy="23050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3921156" y="1226372"/>
            <a:ext cx="3712359" cy="283429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5241068" y="4430657"/>
            <a:ext cx="2563101" cy="2201639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115" y="1403310"/>
            <a:ext cx="2651623" cy="815455"/>
          </a:xfrm>
        </p:spPr>
        <p:txBody>
          <a:bodyPr/>
          <a:lstStyle/>
          <a:p>
            <a:r>
              <a:rPr lang="nb-NO" sz="3600" dirty="0"/>
              <a:t>Jobb med IT på UiO du også!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>
          <a:xfrm>
            <a:off x="213340" y="5561857"/>
            <a:ext cx="4219261" cy="443198"/>
          </a:xfrm>
        </p:spPr>
        <p:txBody>
          <a:bodyPr/>
          <a:lstStyle/>
          <a:p>
            <a:r>
              <a:rPr lang="nb-NO" sz="3200" dirty="0"/>
              <a:t>eller skann: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7250" y="1205"/>
            <a:ext cx="5142596" cy="685679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61440" y="4565115"/>
            <a:ext cx="129780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000" dirty="0"/>
              <a:t>Gå til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276" y="5055143"/>
            <a:ext cx="2543934" cy="255629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666885" y="719311"/>
            <a:ext cx="5244353" cy="3539430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>
            <a:spAutoFit/>
          </a:bodyPr>
          <a:lstStyle/>
          <a:p>
            <a:r>
              <a:rPr lang="nb-NO" sz="3200" i="1" dirty="0"/>
              <a:t>Jeg er interaksjonsdesigner for nettskjema.no</a:t>
            </a:r>
            <a:r>
              <a:rPr lang="nb-NO" sz="3200" dirty="0"/>
              <a:t>. </a:t>
            </a:r>
            <a:r>
              <a:rPr lang="nb-NO" sz="3200" i="1" dirty="0"/>
              <a:t>Nettskjema er viktig for innhenting av forsknings-data, og jeg er stolt av jobben min.</a:t>
            </a:r>
          </a:p>
          <a:p>
            <a:r>
              <a:rPr lang="nb-NO" sz="3200" dirty="0"/>
              <a:t>– Mette, Utviklingsteam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1115" y="5055143"/>
            <a:ext cx="295699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200" dirty="0"/>
              <a:t>nettskjema.no/a/</a:t>
            </a:r>
            <a:r>
              <a:rPr lang="nb-NO" sz="2200" dirty="0" err="1"/>
              <a:t>open</a:t>
            </a:r>
            <a:endParaRPr lang="nb-NO" sz="2200" dirty="0"/>
          </a:p>
        </p:txBody>
      </p:sp>
      <p:sp>
        <p:nvSpPr>
          <p:cNvPr id="8" name="Rectangle 7"/>
          <p:cNvSpPr/>
          <p:nvPr/>
        </p:nvSpPr>
        <p:spPr>
          <a:xfrm>
            <a:off x="3182850" y="4710268"/>
            <a:ext cx="2145715" cy="217705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348" y="4833492"/>
            <a:ext cx="1970720" cy="1970720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216367" y="3580875"/>
            <a:ext cx="3053981" cy="81545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dirty="0"/>
              <a:t>Send inn en åpen søknad.</a:t>
            </a:r>
          </a:p>
        </p:txBody>
      </p:sp>
    </p:spTree>
    <p:extLst>
      <p:ext uri="{BB962C8B-B14F-4D97-AF65-F5344CB8AC3E}">
        <p14:creationId xmlns:p14="http://schemas.microsoft.com/office/powerpoint/2010/main" val="1303664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137250" y="4552971"/>
            <a:ext cx="2398330" cy="23050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3921156" y="1226372"/>
            <a:ext cx="3712359" cy="283429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5241068" y="4430657"/>
            <a:ext cx="2563101" cy="2201639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>
          <a:xfrm>
            <a:off x="213340" y="5561857"/>
            <a:ext cx="4219261" cy="443198"/>
          </a:xfrm>
        </p:spPr>
        <p:txBody>
          <a:bodyPr/>
          <a:lstStyle/>
          <a:p>
            <a:r>
              <a:rPr lang="nb-NO" sz="3200" dirty="0"/>
              <a:t>eller skann: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0"/>
            <a:ext cx="9233647" cy="692523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276" y="5055143"/>
            <a:ext cx="2543934" cy="255629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061554" y="370041"/>
            <a:ext cx="5030097" cy="2554545"/>
          </a:xfrm>
          <a:prstGeom prst="rect">
            <a:avLst/>
          </a:prstGeom>
          <a:solidFill>
            <a:schemeClr val="bg1">
              <a:alpha val="63000"/>
            </a:schemeClr>
          </a:solidFill>
        </p:spPr>
        <p:txBody>
          <a:bodyPr wrap="square">
            <a:spAutoFit/>
          </a:bodyPr>
          <a:lstStyle/>
          <a:p>
            <a:r>
              <a:rPr lang="nb-NO" sz="3200" i="1" dirty="0"/>
              <a:t>Vi jobber med Mine studier-</a:t>
            </a:r>
            <a:r>
              <a:rPr lang="nb-NO" sz="3200" i="1" dirty="0" err="1"/>
              <a:t>appen</a:t>
            </a:r>
            <a:r>
              <a:rPr lang="nb-NO" sz="3200" i="1" dirty="0"/>
              <a:t> som gir tusenvis av studenter en enklere hverdag.</a:t>
            </a:r>
          </a:p>
          <a:p>
            <a:r>
              <a:rPr lang="nb-NO" sz="3200" dirty="0"/>
              <a:t>– Lars og Håvard, IT UiO</a:t>
            </a:r>
          </a:p>
        </p:txBody>
      </p:sp>
      <p:sp>
        <p:nvSpPr>
          <p:cNvPr id="8" name="Rectangle 7"/>
          <p:cNvSpPr/>
          <p:nvPr/>
        </p:nvSpPr>
        <p:spPr>
          <a:xfrm>
            <a:off x="7841480" y="4680947"/>
            <a:ext cx="2145715" cy="217705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978" y="4804171"/>
            <a:ext cx="1970720" cy="1970720"/>
          </a:xfrm>
          <a:prstGeom prst="rect">
            <a:avLst/>
          </a:prstGeom>
        </p:spPr>
      </p:pic>
      <p:sp>
        <p:nvSpPr>
          <p:cNvPr id="18" name="Title 1"/>
          <p:cNvSpPr txBox="1">
            <a:spLocks/>
          </p:cNvSpPr>
          <p:nvPr/>
        </p:nvSpPr>
        <p:spPr>
          <a:xfrm>
            <a:off x="7036322" y="3711378"/>
            <a:ext cx="3053981" cy="815455"/>
          </a:xfrm>
          <a:prstGeom prst="rect">
            <a:avLst/>
          </a:prstGeom>
          <a:solidFill>
            <a:schemeClr val="bg1">
              <a:alpha val="71000"/>
            </a:schemeClr>
          </a:solidFill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dirty="0"/>
              <a:t>Send inn en åpen søknad:</a:t>
            </a:r>
          </a:p>
        </p:txBody>
      </p:sp>
    </p:spTree>
    <p:extLst>
      <p:ext uri="{BB962C8B-B14F-4D97-AF65-F5344CB8AC3E}">
        <p14:creationId xmlns:p14="http://schemas.microsoft.com/office/powerpoint/2010/main" val="3431713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890" y="4539727"/>
            <a:ext cx="2311845" cy="23199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62" y="2516809"/>
            <a:ext cx="5317604" cy="839577"/>
          </a:xfrm>
        </p:spPr>
        <p:txBody>
          <a:bodyPr/>
          <a:lstStyle/>
          <a:p>
            <a:r>
              <a:rPr lang="nb-NO" dirty="0" err="1"/>
              <a:t>Check</a:t>
            </a:r>
            <a:r>
              <a:rPr lang="nb-NO" dirty="0"/>
              <a:t> IT at UiO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373469" y="3551038"/>
            <a:ext cx="5317606" cy="1478498"/>
          </a:xfrm>
        </p:spPr>
        <p:txBody>
          <a:bodyPr>
            <a:noAutofit/>
          </a:bodyPr>
          <a:lstStyle/>
          <a:p>
            <a:r>
              <a:rPr lang="nb-NO" sz="3200" dirty="0" err="1"/>
              <a:t>Free</a:t>
            </a:r>
            <a:r>
              <a:rPr lang="nb-NO" sz="3200" dirty="0"/>
              <a:t> MS365, </a:t>
            </a:r>
            <a:r>
              <a:rPr lang="nb-NO" sz="3200" dirty="0" err="1"/>
              <a:t>free</a:t>
            </a:r>
            <a:r>
              <a:rPr lang="nb-NO" sz="3200" dirty="0"/>
              <a:t> </a:t>
            </a:r>
            <a:r>
              <a:rPr lang="nb-NO" sz="3200" dirty="0" err="1"/>
              <a:t>Wifi</a:t>
            </a:r>
            <a:r>
              <a:rPr lang="nb-NO" sz="3200" dirty="0"/>
              <a:t>, </a:t>
            </a:r>
            <a:r>
              <a:rPr lang="nb-NO" sz="3200" dirty="0" err="1"/>
              <a:t>your</a:t>
            </a:r>
            <a:r>
              <a:rPr lang="nb-NO" sz="3200" dirty="0"/>
              <a:t> </a:t>
            </a:r>
            <a:r>
              <a:rPr lang="nb-NO" sz="3200" dirty="0" err="1"/>
              <a:t>own</a:t>
            </a:r>
            <a:r>
              <a:rPr lang="nb-NO" sz="3200" dirty="0"/>
              <a:t> UiO e-mail, </a:t>
            </a:r>
            <a:r>
              <a:rPr lang="nb-NO" sz="3200" dirty="0" err="1"/>
              <a:t>how</a:t>
            </a:r>
            <a:r>
              <a:rPr lang="nb-NO" sz="3200" dirty="0"/>
              <a:t> to </a:t>
            </a:r>
            <a:r>
              <a:rPr lang="nb-NO" sz="3200" dirty="0" err="1"/>
              <a:t>print</a:t>
            </a:r>
            <a:r>
              <a:rPr lang="nb-NO" sz="3200" dirty="0"/>
              <a:t>, and more.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nb-NO" dirty="0"/>
              <a:t>uio.no/</a:t>
            </a:r>
            <a:r>
              <a:rPr lang="nb-NO" dirty="0" err="1"/>
              <a:t>english</a:t>
            </a:r>
            <a:r>
              <a:rPr lang="nb-NO" dirty="0"/>
              <a:t>/services/it/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785768"/>
            <a:ext cx="1858549" cy="436946"/>
          </a:xfrm>
          <a:solidFill>
            <a:srgbClr val="2EC483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New student?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667" y="-1"/>
            <a:ext cx="4910334" cy="4636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085" y="5232233"/>
            <a:ext cx="1539604" cy="1539604"/>
          </a:xfrm>
          <a:prstGeom prst="rect">
            <a:avLst/>
          </a:prstGeom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7281667" y="4844446"/>
            <a:ext cx="839495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Les mer: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549" y="0"/>
            <a:ext cx="6383451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551" y="5173471"/>
            <a:ext cx="1332075" cy="133207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54926" y="5792069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Read more </a:t>
            </a:r>
            <a:r>
              <a:rPr lang="nb-NO" dirty="0" err="1"/>
              <a:t>on</a:t>
            </a:r>
            <a:endParaRPr lang="nb-NO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36" y="275505"/>
            <a:ext cx="2726954" cy="65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267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890" y="4539727"/>
            <a:ext cx="2311845" cy="23199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62" y="2516809"/>
            <a:ext cx="5317604" cy="839577"/>
          </a:xfrm>
        </p:spPr>
        <p:txBody>
          <a:bodyPr/>
          <a:lstStyle/>
          <a:p>
            <a:r>
              <a:rPr lang="nb-NO" dirty="0"/>
              <a:t>Sjekk IT på UiO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373469" y="3551038"/>
            <a:ext cx="5317606" cy="1478498"/>
          </a:xfrm>
        </p:spPr>
        <p:txBody>
          <a:bodyPr>
            <a:noAutofit/>
          </a:bodyPr>
          <a:lstStyle/>
          <a:p>
            <a:r>
              <a:rPr lang="nb-NO" sz="3200" dirty="0"/>
              <a:t>Gratis MS365, gratis </a:t>
            </a:r>
            <a:r>
              <a:rPr lang="nb-NO" sz="3200" dirty="0" err="1"/>
              <a:t>Wifi</a:t>
            </a:r>
            <a:r>
              <a:rPr lang="nb-NO" sz="3200" dirty="0"/>
              <a:t>, egen </a:t>
            </a:r>
            <a:r>
              <a:rPr lang="nb-NO" sz="3200" dirty="0" err="1"/>
              <a:t>uio</a:t>
            </a:r>
            <a:r>
              <a:rPr lang="nb-NO" sz="3200" dirty="0"/>
              <a:t>-e-post</a:t>
            </a:r>
            <a:r>
              <a:rPr lang="nb-NO" sz="3200"/>
              <a:t>, hvordan </a:t>
            </a:r>
            <a:r>
              <a:rPr lang="nb-NO" sz="3200" dirty="0"/>
              <a:t>skrive ut, og mer.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nb-NO" dirty="0"/>
              <a:t>uio.no/tjenester/it/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785768"/>
            <a:ext cx="1658175" cy="436946"/>
          </a:xfrm>
          <a:solidFill>
            <a:srgbClr val="2EC483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 student?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667" y="-1"/>
            <a:ext cx="4910334" cy="4636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085" y="5232233"/>
            <a:ext cx="1539604" cy="1539604"/>
          </a:xfrm>
          <a:prstGeom prst="rect">
            <a:avLst/>
          </a:prstGeom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7281667" y="4844446"/>
            <a:ext cx="839495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Les mer: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549" y="0"/>
            <a:ext cx="6383451" cy="6858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7551" y="5173471"/>
            <a:ext cx="1332075" cy="133207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54926" y="5792069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Les mer på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36" y="275505"/>
            <a:ext cx="2726954" cy="65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572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890" y="4539727"/>
            <a:ext cx="2311845" cy="23199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62" y="2516809"/>
            <a:ext cx="5317604" cy="839577"/>
          </a:xfrm>
        </p:spPr>
        <p:txBody>
          <a:bodyPr/>
          <a:lstStyle/>
          <a:p>
            <a:r>
              <a:rPr lang="nb-NO" dirty="0" err="1"/>
              <a:t>Check</a:t>
            </a:r>
            <a:r>
              <a:rPr lang="nb-NO" dirty="0"/>
              <a:t> IT at UiO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373469" y="3551038"/>
            <a:ext cx="5317606" cy="1478498"/>
          </a:xfrm>
        </p:spPr>
        <p:txBody>
          <a:bodyPr>
            <a:noAutofit/>
          </a:bodyPr>
          <a:lstStyle/>
          <a:p>
            <a:r>
              <a:rPr lang="nb-NO" sz="3200" dirty="0" err="1"/>
              <a:t>Free</a:t>
            </a:r>
            <a:r>
              <a:rPr lang="nb-NO" sz="3200" dirty="0"/>
              <a:t> MS Office, </a:t>
            </a:r>
            <a:r>
              <a:rPr lang="nb-NO" sz="3200" dirty="0" err="1"/>
              <a:t>free</a:t>
            </a:r>
            <a:r>
              <a:rPr lang="nb-NO" sz="3200" dirty="0"/>
              <a:t> </a:t>
            </a:r>
            <a:r>
              <a:rPr lang="nb-NO" sz="3200" dirty="0" err="1"/>
              <a:t>Wifi</a:t>
            </a:r>
            <a:r>
              <a:rPr lang="nb-NO" sz="3200" dirty="0"/>
              <a:t>, </a:t>
            </a:r>
            <a:r>
              <a:rPr lang="nb-NO" sz="3200" dirty="0" err="1"/>
              <a:t>your</a:t>
            </a:r>
            <a:r>
              <a:rPr lang="nb-NO" sz="3200" dirty="0"/>
              <a:t> </a:t>
            </a:r>
            <a:r>
              <a:rPr lang="nb-NO" sz="3200" dirty="0" err="1"/>
              <a:t>own</a:t>
            </a:r>
            <a:r>
              <a:rPr lang="nb-NO" sz="3200" dirty="0"/>
              <a:t> UiO e-mail, </a:t>
            </a:r>
            <a:r>
              <a:rPr lang="nb-NO" sz="3200" dirty="0" err="1"/>
              <a:t>how</a:t>
            </a:r>
            <a:r>
              <a:rPr lang="nb-NO" sz="3200" dirty="0"/>
              <a:t> to </a:t>
            </a:r>
            <a:r>
              <a:rPr lang="nb-NO" sz="3200" dirty="0" err="1"/>
              <a:t>print</a:t>
            </a:r>
            <a:r>
              <a:rPr lang="nb-NO" sz="3200" dirty="0"/>
              <a:t>, and more.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nb-NO" dirty="0"/>
              <a:t>uio.no/</a:t>
            </a:r>
            <a:r>
              <a:rPr lang="nb-NO" dirty="0" err="1"/>
              <a:t>english</a:t>
            </a:r>
            <a:r>
              <a:rPr lang="nb-NO" dirty="0"/>
              <a:t>/services/it/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785768"/>
            <a:ext cx="1858549" cy="436946"/>
          </a:xfrm>
          <a:solidFill>
            <a:srgbClr val="2EC483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New student?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667" y="-1"/>
            <a:ext cx="4910334" cy="4636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085" y="5232233"/>
            <a:ext cx="1539604" cy="1539604"/>
          </a:xfrm>
          <a:prstGeom prst="rect">
            <a:avLst/>
          </a:prstGeom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7281667" y="4844446"/>
            <a:ext cx="839495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Les mer: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7551" y="5173471"/>
            <a:ext cx="1332075" cy="133207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54926" y="5792069"/>
            <a:ext cx="16466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Read more </a:t>
            </a:r>
            <a:r>
              <a:rPr lang="nb-NO" dirty="0" err="1"/>
              <a:t>on</a:t>
            </a:r>
            <a:endParaRPr lang="nb-NO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936" y="275505"/>
            <a:ext cx="2726954" cy="65251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833" y="-1"/>
            <a:ext cx="609600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4538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62" y="2516809"/>
            <a:ext cx="5317604" cy="839577"/>
          </a:xfrm>
        </p:spPr>
        <p:txBody>
          <a:bodyPr/>
          <a:lstStyle/>
          <a:p>
            <a:r>
              <a:rPr lang="nb-NO" sz="4000" dirty="0"/>
              <a:t>30.09.22: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373469" y="3551038"/>
            <a:ext cx="5317606" cy="1478498"/>
          </a:xfrm>
        </p:spPr>
        <p:txBody>
          <a:bodyPr>
            <a:noAutofit/>
          </a:bodyPr>
          <a:lstStyle/>
          <a:p>
            <a:r>
              <a:rPr lang="nb-NO" sz="4800" dirty="0"/>
              <a:t>Selv etter det nylige regnet, må </a:t>
            </a:r>
            <a:br>
              <a:rPr lang="nb-NO" sz="4800" dirty="0"/>
            </a:br>
            <a:r>
              <a:rPr lang="nb-NO" sz="4800" dirty="0"/>
              <a:t>vi fortsatt spare på vannet.</a:t>
            </a: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7281667" y="4844446"/>
            <a:ext cx="839495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Les mer: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075" y="275505"/>
            <a:ext cx="6383451" cy="6383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821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0074488" y="5085614"/>
            <a:ext cx="2009266" cy="17091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516828"/>
            <a:ext cx="3112354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Aktuelt om IT-avdelingen</a:t>
            </a: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7281667" y="4844446"/>
            <a:ext cx="839495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Les mer: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284086" y="4580545"/>
            <a:ext cx="2411135" cy="2071103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17" name="Text Placeholder 3"/>
          <p:cNvSpPr txBox="1">
            <a:spLocks/>
          </p:cNvSpPr>
          <p:nvPr/>
        </p:nvSpPr>
        <p:spPr>
          <a:xfrm>
            <a:off x="330160" y="4284731"/>
            <a:ext cx="2760832" cy="33239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400" dirty="0"/>
              <a:t>Skann QR-koden: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103" y="1516828"/>
            <a:ext cx="8804884" cy="521651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90" y="4844446"/>
            <a:ext cx="1579886" cy="1579886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5966586" y="706670"/>
            <a:ext cx="3700329" cy="1617251"/>
          </a:xfrm>
          <a:prstGeom prst="ellipse">
            <a:avLst/>
          </a:prstGeom>
          <a:solidFill>
            <a:srgbClr val="FFFF00"/>
          </a:solidFill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6469166" y="2120565"/>
            <a:ext cx="897959" cy="148143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62" y="2180634"/>
            <a:ext cx="5317604" cy="839577"/>
          </a:xfrm>
        </p:spPr>
        <p:txBody>
          <a:bodyPr/>
          <a:lstStyle/>
          <a:p>
            <a:r>
              <a:rPr lang="nb-NO" sz="4800" dirty="0"/>
              <a:t>Følg oss på</a:t>
            </a:r>
            <a:br>
              <a:rPr lang="nb-NO" sz="4800" dirty="0"/>
            </a:br>
            <a:r>
              <a:rPr lang="nb-NO" sz="4800" dirty="0" err="1"/>
              <a:t>LinkedIn</a:t>
            </a:r>
            <a:r>
              <a:rPr lang="nb-NO" sz="4800" dirty="0"/>
              <a:t> du </a:t>
            </a:r>
            <a:br>
              <a:rPr lang="nb-NO" sz="4800" dirty="0"/>
            </a:br>
            <a:r>
              <a:rPr lang="nb-NO" sz="4800" dirty="0"/>
              <a:t>også!</a:t>
            </a:r>
          </a:p>
        </p:txBody>
      </p:sp>
      <p:sp>
        <p:nvSpPr>
          <p:cNvPr id="14" name="Text Placeholder 3"/>
          <p:cNvSpPr txBox="1">
            <a:spLocks/>
          </p:cNvSpPr>
          <p:nvPr/>
        </p:nvSpPr>
        <p:spPr>
          <a:xfrm>
            <a:off x="6226001" y="1131163"/>
            <a:ext cx="3353498" cy="9971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3600" dirty="0"/>
              <a:t>Flere enn 1500 </a:t>
            </a:r>
            <a:r>
              <a:rPr lang="nb-NO" sz="3600" dirty="0" err="1"/>
              <a:t>følgere</a:t>
            </a:r>
            <a:r>
              <a:rPr lang="nb-NO" sz="36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999411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5360078"/>
              </p:ext>
            </p:extLst>
          </p:nvPr>
        </p:nvGraphicFramePr>
        <p:xfrm>
          <a:off x="5810250" y="0"/>
          <a:ext cx="638175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381720" imgH="6857280" progId="">
                  <p:embed/>
                </p:oleObj>
              </mc:Choice>
              <mc:Fallback>
                <p:oleObj r:id="rId2" imgW="6381720" imgH="68572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810250" y="0"/>
                        <a:ext cx="638175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3106271" y="4961965"/>
            <a:ext cx="2097741" cy="1801906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62" y="2180634"/>
            <a:ext cx="5317604" cy="839577"/>
          </a:xfrm>
        </p:spPr>
        <p:txBody>
          <a:bodyPr/>
          <a:lstStyle/>
          <a:p>
            <a:r>
              <a:rPr lang="nb-NO" sz="4800" dirty="0"/>
              <a:t>Gi oss din mening om IT på UiO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330160" y="3673144"/>
            <a:ext cx="5525599" cy="1041213"/>
          </a:xfrm>
        </p:spPr>
        <p:txBody>
          <a:bodyPr>
            <a:noAutofit/>
          </a:bodyPr>
          <a:lstStyle/>
          <a:p>
            <a:r>
              <a:rPr lang="nb-NO" sz="3200" dirty="0"/>
              <a:t>Alle på UiO oppfordres </a:t>
            </a:r>
            <a:br>
              <a:rPr lang="nb-NO" sz="3200" dirty="0"/>
            </a:br>
            <a:r>
              <a:rPr lang="nb-NO" sz="3200" dirty="0"/>
              <a:t>til å svare:</a:t>
            </a:r>
            <a:br>
              <a:rPr lang="nb-NO" sz="3200" dirty="0"/>
            </a:br>
            <a:endParaRPr lang="nb-NO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>
          <a:xfrm>
            <a:off x="319300" y="5181257"/>
            <a:ext cx="2760832" cy="249299"/>
          </a:xfrm>
        </p:spPr>
        <p:txBody>
          <a:bodyPr/>
          <a:lstStyle/>
          <a:p>
            <a:r>
              <a:rPr lang="nb-NO" dirty="0"/>
              <a:t>eller skann QR-koden: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516828"/>
            <a:ext cx="2685699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Spørreundersøkelse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35" y="5205187"/>
            <a:ext cx="1402477" cy="140247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06410" y="4653389"/>
            <a:ext cx="4134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https://nettskjema.no/a/it-undersokelse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14" y="5535178"/>
            <a:ext cx="1194334" cy="109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6722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5810250" y="0"/>
          <a:ext cx="638175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381720" imgH="6857280" progId="">
                  <p:embed/>
                </p:oleObj>
              </mc:Choice>
              <mc:Fallback>
                <p:oleObj r:id="rId2" imgW="6381720" imgH="6857280" progId="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810250" y="0"/>
                        <a:ext cx="638175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3106271" y="4961965"/>
            <a:ext cx="2097741" cy="1801906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62" y="2180634"/>
            <a:ext cx="5317604" cy="839577"/>
          </a:xfrm>
        </p:spPr>
        <p:txBody>
          <a:bodyPr/>
          <a:lstStyle/>
          <a:p>
            <a:r>
              <a:rPr lang="nb-NO" sz="4800" dirty="0"/>
              <a:t>Gi oss din mening om IT på UiO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330160" y="3673144"/>
            <a:ext cx="5525599" cy="1041213"/>
          </a:xfrm>
        </p:spPr>
        <p:txBody>
          <a:bodyPr>
            <a:noAutofit/>
          </a:bodyPr>
          <a:lstStyle/>
          <a:p>
            <a:r>
              <a:rPr lang="nb-NO" sz="3200" dirty="0"/>
              <a:t>Alle på UiO oppfordres </a:t>
            </a:r>
            <a:br>
              <a:rPr lang="nb-NO" sz="3200" dirty="0"/>
            </a:br>
            <a:r>
              <a:rPr lang="nb-NO" sz="3200" dirty="0"/>
              <a:t>til å svare:</a:t>
            </a:r>
            <a:br>
              <a:rPr lang="nb-NO" sz="3200" dirty="0"/>
            </a:br>
            <a:endParaRPr lang="nb-NO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>
          <a:xfrm>
            <a:off x="319300" y="5181257"/>
            <a:ext cx="2760832" cy="249299"/>
          </a:xfrm>
        </p:spPr>
        <p:txBody>
          <a:bodyPr/>
          <a:lstStyle/>
          <a:p>
            <a:r>
              <a:rPr lang="nb-NO" dirty="0"/>
              <a:t>eller skann QR-koden: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516828"/>
            <a:ext cx="2685699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Spørreundersøkelse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735" y="5205187"/>
            <a:ext cx="1402477" cy="140247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06410" y="4653389"/>
            <a:ext cx="41344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https://nettskjema.no/a/it-undersokelse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14" y="5535178"/>
            <a:ext cx="1194334" cy="1097623"/>
          </a:xfrm>
          <a:prstGeom prst="rect">
            <a:avLst/>
          </a:prstGeom>
        </p:spPr>
      </p:pic>
      <p:pic>
        <p:nvPicPr>
          <p:cNvPr id="7" name="Picture 6" descr="A group of soda bottles&#10;&#10;Description automatically generated">
            <a:extLst>
              <a:ext uri="{FF2B5EF4-FFF2-40B4-BE49-F238E27FC236}">
                <a16:creationId xmlns:a16="http://schemas.microsoft.com/office/drawing/2014/main" id="{1FDB9012-5228-CEF8-C0AC-A5ADDA777F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016"/>
            <a:ext cx="12192000" cy="6986016"/>
          </a:xfrm>
          <a:prstGeom prst="rect">
            <a:avLst/>
          </a:prstGeom>
        </p:spPr>
      </p:pic>
      <p:pic>
        <p:nvPicPr>
          <p:cNvPr id="12" name="Picture 11" descr="A group of bottles and cans of soda&#10;&#10;Description automatically generated">
            <a:extLst>
              <a:ext uri="{FF2B5EF4-FFF2-40B4-BE49-F238E27FC236}">
                <a16:creationId xmlns:a16="http://schemas.microsoft.com/office/drawing/2014/main" id="{BD0F405C-21E7-2282-302D-39F8C3939A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89857"/>
            <a:ext cx="12290759" cy="9143999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6FC65D37-810E-DDFD-242F-6A8F782A3965}"/>
              </a:ext>
            </a:extLst>
          </p:cNvPr>
          <p:cNvSpPr txBox="1">
            <a:spLocks/>
          </p:cNvSpPr>
          <p:nvPr/>
        </p:nvSpPr>
        <p:spPr>
          <a:xfrm>
            <a:off x="433174" y="1501801"/>
            <a:ext cx="1902087" cy="436946"/>
          </a:xfrm>
          <a:custGeom>
            <a:avLst/>
            <a:gdLst>
              <a:gd name="connsiteX0" fmla="*/ 0 w 1902087"/>
              <a:gd name="connsiteY0" fmla="*/ 0 h 436946"/>
              <a:gd name="connsiteX1" fmla="*/ 418459 w 1902087"/>
              <a:gd name="connsiteY1" fmla="*/ 0 h 436946"/>
              <a:gd name="connsiteX2" fmla="*/ 893981 w 1902087"/>
              <a:gd name="connsiteY2" fmla="*/ 0 h 436946"/>
              <a:gd name="connsiteX3" fmla="*/ 1331461 w 1902087"/>
              <a:gd name="connsiteY3" fmla="*/ 0 h 436946"/>
              <a:gd name="connsiteX4" fmla="*/ 1902087 w 1902087"/>
              <a:gd name="connsiteY4" fmla="*/ 0 h 436946"/>
              <a:gd name="connsiteX5" fmla="*/ 1902087 w 1902087"/>
              <a:gd name="connsiteY5" fmla="*/ 436946 h 436946"/>
              <a:gd name="connsiteX6" fmla="*/ 1445586 w 1902087"/>
              <a:gd name="connsiteY6" fmla="*/ 436946 h 436946"/>
              <a:gd name="connsiteX7" fmla="*/ 1008106 w 1902087"/>
              <a:gd name="connsiteY7" fmla="*/ 436946 h 436946"/>
              <a:gd name="connsiteX8" fmla="*/ 513563 w 1902087"/>
              <a:gd name="connsiteY8" fmla="*/ 436946 h 436946"/>
              <a:gd name="connsiteX9" fmla="*/ 0 w 1902087"/>
              <a:gd name="connsiteY9" fmla="*/ 436946 h 436946"/>
              <a:gd name="connsiteX10" fmla="*/ 0 w 1902087"/>
              <a:gd name="connsiteY10" fmla="*/ 0 h 436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902087" h="436946" fill="none" extrusionOk="0">
                <a:moveTo>
                  <a:pt x="0" y="0"/>
                </a:moveTo>
                <a:cubicBezTo>
                  <a:pt x="187064" y="-46874"/>
                  <a:pt x="282571" y="13852"/>
                  <a:pt x="418459" y="0"/>
                </a:cubicBezTo>
                <a:cubicBezTo>
                  <a:pt x="554347" y="-13852"/>
                  <a:pt x="721401" y="52813"/>
                  <a:pt x="893981" y="0"/>
                </a:cubicBezTo>
                <a:cubicBezTo>
                  <a:pt x="1066561" y="-52813"/>
                  <a:pt x="1233017" y="26924"/>
                  <a:pt x="1331461" y="0"/>
                </a:cubicBezTo>
                <a:cubicBezTo>
                  <a:pt x="1429905" y="-26924"/>
                  <a:pt x="1644536" y="32440"/>
                  <a:pt x="1902087" y="0"/>
                </a:cubicBezTo>
                <a:cubicBezTo>
                  <a:pt x="1923491" y="123493"/>
                  <a:pt x="1866901" y="303402"/>
                  <a:pt x="1902087" y="436946"/>
                </a:cubicBezTo>
                <a:cubicBezTo>
                  <a:pt x="1766320" y="482226"/>
                  <a:pt x="1576045" y="416434"/>
                  <a:pt x="1445586" y="436946"/>
                </a:cubicBezTo>
                <a:cubicBezTo>
                  <a:pt x="1315127" y="457458"/>
                  <a:pt x="1121319" y="435558"/>
                  <a:pt x="1008106" y="436946"/>
                </a:cubicBezTo>
                <a:cubicBezTo>
                  <a:pt x="894893" y="438334"/>
                  <a:pt x="646312" y="427447"/>
                  <a:pt x="513563" y="436946"/>
                </a:cubicBezTo>
                <a:cubicBezTo>
                  <a:pt x="380814" y="446445"/>
                  <a:pt x="247150" y="408400"/>
                  <a:pt x="0" y="436946"/>
                </a:cubicBezTo>
                <a:cubicBezTo>
                  <a:pt x="-16220" y="224423"/>
                  <a:pt x="24019" y="181600"/>
                  <a:pt x="0" y="0"/>
                </a:cubicBezTo>
                <a:close/>
              </a:path>
              <a:path w="1902087" h="436946" stroke="0" extrusionOk="0">
                <a:moveTo>
                  <a:pt x="0" y="0"/>
                </a:moveTo>
                <a:cubicBezTo>
                  <a:pt x="135282" y="-53157"/>
                  <a:pt x="292741" y="43552"/>
                  <a:pt x="513563" y="0"/>
                </a:cubicBezTo>
                <a:cubicBezTo>
                  <a:pt x="734385" y="-43552"/>
                  <a:pt x="818439" y="34111"/>
                  <a:pt x="1008106" y="0"/>
                </a:cubicBezTo>
                <a:cubicBezTo>
                  <a:pt x="1197773" y="-34111"/>
                  <a:pt x="1333664" y="37250"/>
                  <a:pt x="1483628" y="0"/>
                </a:cubicBezTo>
                <a:cubicBezTo>
                  <a:pt x="1633592" y="-37250"/>
                  <a:pt x="1798743" y="27049"/>
                  <a:pt x="1902087" y="0"/>
                </a:cubicBezTo>
                <a:cubicBezTo>
                  <a:pt x="1943569" y="189495"/>
                  <a:pt x="1876900" y="340056"/>
                  <a:pt x="1902087" y="436946"/>
                </a:cubicBezTo>
                <a:cubicBezTo>
                  <a:pt x="1811951" y="473103"/>
                  <a:pt x="1643126" y="391808"/>
                  <a:pt x="1483628" y="436946"/>
                </a:cubicBezTo>
                <a:cubicBezTo>
                  <a:pt x="1324130" y="482084"/>
                  <a:pt x="1165988" y="411396"/>
                  <a:pt x="1046148" y="436946"/>
                </a:cubicBezTo>
                <a:cubicBezTo>
                  <a:pt x="926308" y="462496"/>
                  <a:pt x="740486" y="407316"/>
                  <a:pt x="608668" y="436946"/>
                </a:cubicBezTo>
                <a:cubicBezTo>
                  <a:pt x="476850" y="466576"/>
                  <a:pt x="130658" y="388894"/>
                  <a:pt x="0" y="436946"/>
                </a:cubicBezTo>
                <a:cubicBezTo>
                  <a:pt x="-25394" y="319827"/>
                  <a:pt x="18855" y="161767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381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5418529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wrap="none" lIns="144000" tIns="79200" rIns="144000" bIns="7920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>
                <a:solidFill>
                  <a:schemeClr val="tx1"/>
                </a:solidFill>
              </a:rPr>
              <a:t>IT-avdelingen: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E25B444-CB05-7D13-F988-D13930B99885}"/>
              </a:ext>
            </a:extLst>
          </p:cNvPr>
          <p:cNvSpPr txBox="1">
            <a:spLocks/>
          </p:cNvSpPr>
          <p:nvPr/>
        </p:nvSpPr>
        <p:spPr>
          <a:xfrm>
            <a:off x="1497646" y="3673120"/>
            <a:ext cx="6149258" cy="1655741"/>
          </a:xfrm>
          <a:custGeom>
            <a:avLst/>
            <a:gdLst>
              <a:gd name="connsiteX0" fmla="*/ 0 w 6149258"/>
              <a:gd name="connsiteY0" fmla="*/ 0 h 1655741"/>
              <a:gd name="connsiteX1" fmla="*/ 682009 w 6149258"/>
              <a:gd name="connsiteY1" fmla="*/ 0 h 1655741"/>
              <a:gd name="connsiteX2" fmla="*/ 1179539 w 6149258"/>
              <a:gd name="connsiteY2" fmla="*/ 0 h 1655741"/>
              <a:gd name="connsiteX3" fmla="*/ 1677070 w 6149258"/>
              <a:gd name="connsiteY3" fmla="*/ 0 h 1655741"/>
              <a:gd name="connsiteX4" fmla="*/ 2297586 w 6149258"/>
              <a:gd name="connsiteY4" fmla="*/ 0 h 1655741"/>
              <a:gd name="connsiteX5" fmla="*/ 2672132 w 6149258"/>
              <a:gd name="connsiteY5" fmla="*/ 0 h 1655741"/>
              <a:gd name="connsiteX6" fmla="*/ 3231156 w 6149258"/>
              <a:gd name="connsiteY6" fmla="*/ 0 h 1655741"/>
              <a:gd name="connsiteX7" fmla="*/ 3851672 w 6149258"/>
              <a:gd name="connsiteY7" fmla="*/ 0 h 1655741"/>
              <a:gd name="connsiteX8" fmla="*/ 4472188 w 6149258"/>
              <a:gd name="connsiteY8" fmla="*/ 0 h 1655741"/>
              <a:gd name="connsiteX9" fmla="*/ 4908226 w 6149258"/>
              <a:gd name="connsiteY9" fmla="*/ 0 h 1655741"/>
              <a:gd name="connsiteX10" fmla="*/ 5467249 w 6149258"/>
              <a:gd name="connsiteY10" fmla="*/ 0 h 1655741"/>
              <a:gd name="connsiteX11" fmla="*/ 6149258 w 6149258"/>
              <a:gd name="connsiteY11" fmla="*/ 0 h 1655741"/>
              <a:gd name="connsiteX12" fmla="*/ 6149258 w 6149258"/>
              <a:gd name="connsiteY12" fmla="*/ 502241 h 1655741"/>
              <a:gd name="connsiteX13" fmla="*/ 6149258 w 6149258"/>
              <a:gd name="connsiteY13" fmla="*/ 1004483 h 1655741"/>
              <a:gd name="connsiteX14" fmla="*/ 6149258 w 6149258"/>
              <a:gd name="connsiteY14" fmla="*/ 1655741 h 1655741"/>
              <a:gd name="connsiteX15" fmla="*/ 5467249 w 6149258"/>
              <a:gd name="connsiteY15" fmla="*/ 1655741 h 1655741"/>
              <a:gd name="connsiteX16" fmla="*/ 5031211 w 6149258"/>
              <a:gd name="connsiteY16" fmla="*/ 1655741 h 1655741"/>
              <a:gd name="connsiteX17" fmla="*/ 4472188 w 6149258"/>
              <a:gd name="connsiteY17" fmla="*/ 1655741 h 1655741"/>
              <a:gd name="connsiteX18" fmla="*/ 3913164 w 6149258"/>
              <a:gd name="connsiteY18" fmla="*/ 1655741 h 1655741"/>
              <a:gd name="connsiteX19" fmla="*/ 3231156 w 6149258"/>
              <a:gd name="connsiteY19" fmla="*/ 1655741 h 1655741"/>
              <a:gd name="connsiteX20" fmla="*/ 2610640 w 6149258"/>
              <a:gd name="connsiteY20" fmla="*/ 1655741 h 1655741"/>
              <a:gd name="connsiteX21" fmla="*/ 2236094 w 6149258"/>
              <a:gd name="connsiteY21" fmla="*/ 1655741 h 1655741"/>
              <a:gd name="connsiteX22" fmla="*/ 1615578 w 6149258"/>
              <a:gd name="connsiteY22" fmla="*/ 1655741 h 1655741"/>
              <a:gd name="connsiteX23" fmla="*/ 1118047 w 6149258"/>
              <a:gd name="connsiteY23" fmla="*/ 1655741 h 1655741"/>
              <a:gd name="connsiteX24" fmla="*/ 0 w 6149258"/>
              <a:gd name="connsiteY24" fmla="*/ 1655741 h 1655741"/>
              <a:gd name="connsiteX25" fmla="*/ 0 w 6149258"/>
              <a:gd name="connsiteY25" fmla="*/ 1087270 h 1655741"/>
              <a:gd name="connsiteX26" fmla="*/ 0 w 6149258"/>
              <a:gd name="connsiteY26" fmla="*/ 551914 h 1655741"/>
              <a:gd name="connsiteX27" fmla="*/ 0 w 6149258"/>
              <a:gd name="connsiteY27" fmla="*/ 0 h 1655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149258" h="1655741" fill="none" extrusionOk="0">
                <a:moveTo>
                  <a:pt x="0" y="0"/>
                </a:moveTo>
                <a:cubicBezTo>
                  <a:pt x="317987" y="-41957"/>
                  <a:pt x="351952" y="53244"/>
                  <a:pt x="682009" y="0"/>
                </a:cubicBezTo>
                <a:cubicBezTo>
                  <a:pt x="1012066" y="-53244"/>
                  <a:pt x="950137" y="17258"/>
                  <a:pt x="1179539" y="0"/>
                </a:cubicBezTo>
                <a:cubicBezTo>
                  <a:pt x="1408941" y="-17258"/>
                  <a:pt x="1557538" y="22335"/>
                  <a:pt x="1677070" y="0"/>
                </a:cubicBezTo>
                <a:cubicBezTo>
                  <a:pt x="1796602" y="-22335"/>
                  <a:pt x="2045927" y="48679"/>
                  <a:pt x="2297586" y="0"/>
                </a:cubicBezTo>
                <a:cubicBezTo>
                  <a:pt x="2549245" y="-48679"/>
                  <a:pt x="2558491" y="35068"/>
                  <a:pt x="2672132" y="0"/>
                </a:cubicBezTo>
                <a:cubicBezTo>
                  <a:pt x="2785773" y="-35068"/>
                  <a:pt x="3023314" y="38715"/>
                  <a:pt x="3231156" y="0"/>
                </a:cubicBezTo>
                <a:cubicBezTo>
                  <a:pt x="3438998" y="-38715"/>
                  <a:pt x="3700553" y="45640"/>
                  <a:pt x="3851672" y="0"/>
                </a:cubicBezTo>
                <a:cubicBezTo>
                  <a:pt x="4002791" y="-45640"/>
                  <a:pt x="4341483" y="39343"/>
                  <a:pt x="4472188" y="0"/>
                </a:cubicBezTo>
                <a:cubicBezTo>
                  <a:pt x="4602893" y="-39343"/>
                  <a:pt x="4750665" y="49743"/>
                  <a:pt x="4908226" y="0"/>
                </a:cubicBezTo>
                <a:cubicBezTo>
                  <a:pt x="5065787" y="-49743"/>
                  <a:pt x="5206393" y="4109"/>
                  <a:pt x="5467249" y="0"/>
                </a:cubicBezTo>
                <a:cubicBezTo>
                  <a:pt x="5728105" y="-4109"/>
                  <a:pt x="5949605" y="31071"/>
                  <a:pt x="6149258" y="0"/>
                </a:cubicBezTo>
                <a:cubicBezTo>
                  <a:pt x="6152394" y="188139"/>
                  <a:pt x="6112224" y="302745"/>
                  <a:pt x="6149258" y="502241"/>
                </a:cubicBezTo>
                <a:cubicBezTo>
                  <a:pt x="6186292" y="701737"/>
                  <a:pt x="6133435" y="819908"/>
                  <a:pt x="6149258" y="1004483"/>
                </a:cubicBezTo>
                <a:cubicBezTo>
                  <a:pt x="6165081" y="1189058"/>
                  <a:pt x="6116233" y="1499830"/>
                  <a:pt x="6149258" y="1655741"/>
                </a:cubicBezTo>
                <a:cubicBezTo>
                  <a:pt x="5906946" y="1703228"/>
                  <a:pt x="5750710" y="1620728"/>
                  <a:pt x="5467249" y="1655741"/>
                </a:cubicBezTo>
                <a:cubicBezTo>
                  <a:pt x="5183788" y="1690754"/>
                  <a:pt x="5121420" y="1648862"/>
                  <a:pt x="5031211" y="1655741"/>
                </a:cubicBezTo>
                <a:cubicBezTo>
                  <a:pt x="4941002" y="1662620"/>
                  <a:pt x="4627273" y="1594216"/>
                  <a:pt x="4472188" y="1655741"/>
                </a:cubicBezTo>
                <a:cubicBezTo>
                  <a:pt x="4317103" y="1717266"/>
                  <a:pt x="4025657" y="1600564"/>
                  <a:pt x="3913164" y="1655741"/>
                </a:cubicBezTo>
                <a:cubicBezTo>
                  <a:pt x="3800671" y="1710918"/>
                  <a:pt x="3569612" y="1618740"/>
                  <a:pt x="3231156" y="1655741"/>
                </a:cubicBezTo>
                <a:cubicBezTo>
                  <a:pt x="2892700" y="1692742"/>
                  <a:pt x="2864434" y="1654139"/>
                  <a:pt x="2610640" y="1655741"/>
                </a:cubicBezTo>
                <a:cubicBezTo>
                  <a:pt x="2356846" y="1657343"/>
                  <a:pt x="2385469" y="1614258"/>
                  <a:pt x="2236094" y="1655741"/>
                </a:cubicBezTo>
                <a:cubicBezTo>
                  <a:pt x="2086719" y="1697224"/>
                  <a:pt x="1881245" y="1645954"/>
                  <a:pt x="1615578" y="1655741"/>
                </a:cubicBezTo>
                <a:cubicBezTo>
                  <a:pt x="1349911" y="1665528"/>
                  <a:pt x="1280047" y="1600035"/>
                  <a:pt x="1118047" y="1655741"/>
                </a:cubicBezTo>
                <a:cubicBezTo>
                  <a:pt x="956047" y="1711447"/>
                  <a:pt x="253623" y="1647820"/>
                  <a:pt x="0" y="1655741"/>
                </a:cubicBezTo>
                <a:cubicBezTo>
                  <a:pt x="-28191" y="1429352"/>
                  <a:pt x="14066" y="1208695"/>
                  <a:pt x="0" y="1087270"/>
                </a:cubicBezTo>
                <a:cubicBezTo>
                  <a:pt x="-14066" y="965845"/>
                  <a:pt x="13876" y="776990"/>
                  <a:pt x="0" y="551914"/>
                </a:cubicBezTo>
                <a:cubicBezTo>
                  <a:pt x="-13876" y="326838"/>
                  <a:pt x="43010" y="223857"/>
                  <a:pt x="0" y="0"/>
                </a:cubicBezTo>
                <a:close/>
              </a:path>
              <a:path w="6149258" h="1655741" stroke="0" extrusionOk="0">
                <a:moveTo>
                  <a:pt x="0" y="0"/>
                </a:moveTo>
                <a:cubicBezTo>
                  <a:pt x="242297" y="-39782"/>
                  <a:pt x="284922" y="34982"/>
                  <a:pt x="497531" y="0"/>
                </a:cubicBezTo>
                <a:cubicBezTo>
                  <a:pt x="710140" y="-34982"/>
                  <a:pt x="780230" y="18689"/>
                  <a:pt x="872077" y="0"/>
                </a:cubicBezTo>
                <a:cubicBezTo>
                  <a:pt x="963924" y="-18689"/>
                  <a:pt x="1070559" y="31569"/>
                  <a:pt x="1246622" y="0"/>
                </a:cubicBezTo>
                <a:cubicBezTo>
                  <a:pt x="1422685" y="-31569"/>
                  <a:pt x="1550302" y="9428"/>
                  <a:pt x="1744153" y="0"/>
                </a:cubicBezTo>
                <a:cubicBezTo>
                  <a:pt x="1938004" y="-9428"/>
                  <a:pt x="2120830" y="79081"/>
                  <a:pt x="2426162" y="0"/>
                </a:cubicBezTo>
                <a:cubicBezTo>
                  <a:pt x="2731494" y="-79081"/>
                  <a:pt x="2659743" y="149"/>
                  <a:pt x="2862200" y="0"/>
                </a:cubicBezTo>
                <a:cubicBezTo>
                  <a:pt x="3064657" y="-149"/>
                  <a:pt x="3156095" y="53708"/>
                  <a:pt x="3359731" y="0"/>
                </a:cubicBezTo>
                <a:cubicBezTo>
                  <a:pt x="3563367" y="-53708"/>
                  <a:pt x="3594192" y="34318"/>
                  <a:pt x="3734277" y="0"/>
                </a:cubicBezTo>
                <a:cubicBezTo>
                  <a:pt x="3874362" y="-34318"/>
                  <a:pt x="3986976" y="40400"/>
                  <a:pt x="4231808" y="0"/>
                </a:cubicBezTo>
                <a:cubicBezTo>
                  <a:pt x="4476640" y="-40400"/>
                  <a:pt x="4570841" y="14478"/>
                  <a:pt x="4729338" y="0"/>
                </a:cubicBezTo>
                <a:cubicBezTo>
                  <a:pt x="4887835" y="-14478"/>
                  <a:pt x="4924908" y="36552"/>
                  <a:pt x="5103884" y="0"/>
                </a:cubicBezTo>
                <a:cubicBezTo>
                  <a:pt x="5282860" y="-36552"/>
                  <a:pt x="5873713" y="36226"/>
                  <a:pt x="6149258" y="0"/>
                </a:cubicBezTo>
                <a:cubicBezTo>
                  <a:pt x="6198710" y="206965"/>
                  <a:pt x="6096413" y="307517"/>
                  <a:pt x="6149258" y="568471"/>
                </a:cubicBezTo>
                <a:cubicBezTo>
                  <a:pt x="6202103" y="829425"/>
                  <a:pt x="6136212" y="1021626"/>
                  <a:pt x="6149258" y="1153500"/>
                </a:cubicBezTo>
                <a:cubicBezTo>
                  <a:pt x="6162304" y="1285374"/>
                  <a:pt x="6115318" y="1551358"/>
                  <a:pt x="6149258" y="1655741"/>
                </a:cubicBezTo>
                <a:cubicBezTo>
                  <a:pt x="5973388" y="1672056"/>
                  <a:pt x="5808014" y="1606176"/>
                  <a:pt x="5590235" y="1655741"/>
                </a:cubicBezTo>
                <a:cubicBezTo>
                  <a:pt x="5372456" y="1705306"/>
                  <a:pt x="5251339" y="1620379"/>
                  <a:pt x="4969719" y="1655741"/>
                </a:cubicBezTo>
                <a:cubicBezTo>
                  <a:pt x="4688099" y="1691103"/>
                  <a:pt x="4452464" y="1579908"/>
                  <a:pt x="4287710" y="1655741"/>
                </a:cubicBezTo>
                <a:cubicBezTo>
                  <a:pt x="4122956" y="1731574"/>
                  <a:pt x="3866609" y="1632487"/>
                  <a:pt x="3728686" y="1655741"/>
                </a:cubicBezTo>
                <a:cubicBezTo>
                  <a:pt x="3590763" y="1678995"/>
                  <a:pt x="3363162" y="1611601"/>
                  <a:pt x="3231156" y="1655741"/>
                </a:cubicBezTo>
                <a:cubicBezTo>
                  <a:pt x="3099150" y="1699881"/>
                  <a:pt x="2984029" y="1606925"/>
                  <a:pt x="2795117" y="1655741"/>
                </a:cubicBezTo>
                <a:cubicBezTo>
                  <a:pt x="2606205" y="1704557"/>
                  <a:pt x="2517738" y="1619241"/>
                  <a:pt x="2420572" y="1655741"/>
                </a:cubicBezTo>
                <a:cubicBezTo>
                  <a:pt x="2323407" y="1692241"/>
                  <a:pt x="2127521" y="1617765"/>
                  <a:pt x="2046026" y="1655741"/>
                </a:cubicBezTo>
                <a:cubicBezTo>
                  <a:pt x="1964531" y="1693717"/>
                  <a:pt x="1753614" y="1638787"/>
                  <a:pt x="1671480" y="1655741"/>
                </a:cubicBezTo>
                <a:cubicBezTo>
                  <a:pt x="1589346" y="1672695"/>
                  <a:pt x="1389235" y="1592612"/>
                  <a:pt x="1112457" y="1655741"/>
                </a:cubicBezTo>
                <a:cubicBezTo>
                  <a:pt x="835679" y="1718870"/>
                  <a:pt x="794497" y="1619838"/>
                  <a:pt x="676418" y="1655741"/>
                </a:cubicBezTo>
                <a:cubicBezTo>
                  <a:pt x="558339" y="1691644"/>
                  <a:pt x="294787" y="1606118"/>
                  <a:pt x="0" y="1655741"/>
                </a:cubicBezTo>
                <a:cubicBezTo>
                  <a:pt x="-1542" y="1371333"/>
                  <a:pt x="11832" y="1332944"/>
                  <a:pt x="0" y="1070713"/>
                </a:cubicBezTo>
                <a:cubicBezTo>
                  <a:pt x="-11832" y="808482"/>
                  <a:pt x="1631" y="728638"/>
                  <a:pt x="0" y="551914"/>
                </a:cubicBezTo>
                <a:cubicBezTo>
                  <a:pt x="-1631" y="375190"/>
                  <a:pt x="1189" y="202136"/>
                  <a:pt x="0" y="0"/>
                </a:cubicBezTo>
                <a:close/>
              </a:path>
            </a:pathLst>
          </a:custGeom>
          <a:solidFill>
            <a:srgbClr val="FF0000"/>
          </a:solidFill>
          <a:ln w="5715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270678618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vert="horz" wrap="square" lIns="144000" tIns="79200" rIns="144000" bIns="7920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3600" dirty="0">
                <a:solidFill>
                  <a:schemeClr val="tx1"/>
                </a:solidFill>
              </a:rPr>
              <a:t>Husk julebrussmaking </a:t>
            </a:r>
            <a:br>
              <a:rPr lang="nb-NO" sz="3600" dirty="0">
                <a:solidFill>
                  <a:schemeClr val="tx1"/>
                </a:solidFill>
              </a:rPr>
            </a:br>
            <a:r>
              <a:rPr lang="nb-NO" sz="3600" dirty="0">
                <a:solidFill>
                  <a:schemeClr val="tx1"/>
                </a:solidFill>
              </a:rPr>
              <a:t>11. desember fra kl. 14 </a:t>
            </a:r>
            <a:br>
              <a:rPr lang="nb-NO" sz="3600" dirty="0">
                <a:solidFill>
                  <a:schemeClr val="tx1"/>
                </a:solidFill>
              </a:rPr>
            </a:br>
            <a:r>
              <a:rPr lang="nb-NO" sz="3600" dirty="0">
                <a:solidFill>
                  <a:schemeClr val="tx1"/>
                </a:solidFill>
              </a:rPr>
              <a:t>i Danskebåten</a:t>
            </a:r>
          </a:p>
        </p:txBody>
      </p:sp>
    </p:spTree>
    <p:extLst>
      <p:ext uri="{BB962C8B-B14F-4D97-AF65-F5344CB8AC3E}">
        <p14:creationId xmlns:p14="http://schemas.microsoft.com/office/powerpoint/2010/main" val="9028391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7049107"/>
              </p:ext>
            </p:extLst>
          </p:nvPr>
        </p:nvGraphicFramePr>
        <p:xfrm>
          <a:off x="5810250" y="0"/>
          <a:ext cx="638175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381720" imgH="6857280" progId="">
                  <p:embed/>
                </p:oleObj>
              </mc:Choice>
              <mc:Fallback>
                <p:oleObj r:id="rId2" imgW="6381720" imgH="6857280" progId="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810250" y="0"/>
                        <a:ext cx="638175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3382496" y="4961965"/>
            <a:ext cx="2097741" cy="1801906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62" y="2180634"/>
            <a:ext cx="5317604" cy="839577"/>
          </a:xfrm>
        </p:spPr>
        <p:txBody>
          <a:bodyPr/>
          <a:lstStyle/>
          <a:p>
            <a:r>
              <a:rPr lang="nb-NO" sz="4800" dirty="0"/>
              <a:t>IT-avdelingen bidrar i viktig </a:t>
            </a:r>
            <a:br>
              <a:rPr lang="nb-NO" sz="4800" dirty="0"/>
            </a:br>
            <a:r>
              <a:rPr lang="nb-NO" sz="4800" dirty="0"/>
              <a:t>KI-prosjekt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330160" y="4268678"/>
            <a:ext cx="5525599" cy="1041213"/>
          </a:xfrm>
        </p:spPr>
        <p:txBody>
          <a:bodyPr>
            <a:noAutofit/>
          </a:bodyPr>
          <a:lstStyle/>
          <a:p>
            <a:r>
              <a:rPr lang="nb-NO" sz="3200" dirty="0"/>
              <a:t>AI-</a:t>
            </a:r>
            <a:r>
              <a:rPr lang="nb-NO" sz="3200" dirty="0" err="1"/>
              <a:t>Mind</a:t>
            </a:r>
            <a:r>
              <a:rPr lang="nb-NO" sz="3200" dirty="0"/>
              <a:t> er tema for innlegg </a:t>
            </a:r>
            <a:br>
              <a:rPr lang="nb-NO" sz="3200" dirty="0"/>
            </a:br>
            <a:r>
              <a:rPr lang="nb-NO" sz="3200" dirty="0"/>
              <a:t>i Dagens Medisin</a:t>
            </a:r>
            <a:br>
              <a:rPr lang="nb-NO" sz="3200" dirty="0"/>
            </a:br>
            <a:endParaRPr lang="nb-NO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>
          <a:xfrm>
            <a:off x="315045" y="5855722"/>
            <a:ext cx="2760832" cy="249299"/>
          </a:xfrm>
        </p:spPr>
        <p:txBody>
          <a:bodyPr/>
          <a:lstStyle/>
          <a:p>
            <a:r>
              <a:rPr lang="nb-NO" dirty="0"/>
              <a:t>eller skann QR-koden: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516828"/>
            <a:ext cx="2783739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om IT-avdelingen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6960" y="5195662"/>
            <a:ext cx="1402477" cy="140247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14" y="5535178"/>
            <a:ext cx="1194334" cy="1097623"/>
          </a:xfrm>
          <a:prstGeom prst="rect">
            <a:avLst/>
          </a:prstGeom>
        </p:spPr>
      </p:pic>
      <p:pic>
        <p:nvPicPr>
          <p:cNvPr id="7" name="Picture 6" descr="Hands holding a piece of puzzle&#10;&#10;Description automatically generated">
            <a:extLst>
              <a:ext uri="{FF2B5EF4-FFF2-40B4-BE49-F238E27FC236}">
                <a16:creationId xmlns:a16="http://schemas.microsoft.com/office/drawing/2014/main" id="{CDAEB112-BA06-6314-FE46-F0D2BEC198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065" y="786"/>
            <a:ext cx="6381404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8D7F41F-19E9-958A-5232-4B4344FC2C66}"/>
              </a:ext>
            </a:extLst>
          </p:cNvPr>
          <p:cNvSpPr/>
          <p:nvPr/>
        </p:nvSpPr>
        <p:spPr>
          <a:xfrm>
            <a:off x="245012" y="5441434"/>
            <a:ext cx="1992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Les på usit.uio.no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1FB76F-4585-E46E-44B3-1D02A8B6ECFA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214" y="4990036"/>
            <a:ext cx="2308799" cy="232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4282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5810250" y="0"/>
          <a:ext cx="638175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381720" imgH="6857280" progId="">
                  <p:embed/>
                </p:oleObj>
              </mc:Choice>
              <mc:Fallback>
                <p:oleObj r:id="rId2" imgW="6381720" imgH="6857280" progId="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810250" y="0"/>
                        <a:ext cx="638175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3382496" y="4961965"/>
            <a:ext cx="2097741" cy="1801906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62" y="2180634"/>
            <a:ext cx="5317604" cy="839577"/>
          </a:xfrm>
        </p:spPr>
        <p:txBody>
          <a:bodyPr/>
          <a:lstStyle/>
          <a:p>
            <a:r>
              <a:rPr lang="nb-NO" sz="4800" dirty="0"/>
              <a:t>IT-avdelingen bidrar i viktig </a:t>
            </a:r>
            <a:br>
              <a:rPr lang="nb-NO" sz="4800" dirty="0"/>
            </a:br>
            <a:r>
              <a:rPr lang="nb-NO" sz="4800" dirty="0"/>
              <a:t>KI-prosjekt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330160" y="4268678"/>
            <a:ext cx="5525599" cy="1041213"/>
          </a:xfrm>
        </p:spPr>
        <p:txBody>
          <a:bodyPr>
            <a:noAutofit/>
          </a:bodyPr>
          <a:lstStyle/>
          <a:p>
            <a:r>
              <a:rPr lang="nb-NO" sz="3200" dirty="0"/>
              <a:t>AI-</a:t>
            </a:r>
            <a:r>
              <a:rPr lang="nb-NO" sz="3200" dirty="0" err="1"/>
              <a:t>Mind</a:t>
            </a:r>
            <a:r>
              <a:rPr lang="nb-NO" sz="3200" dirty="0"/>
              <a:t> er tema for innlegg </a:t>
            </a:r>
            <a:br>
              <a:rPr lang="nb-NO" sz="3200" dirty="0"/>
            </a:br>
            <a:r>
              <a:rPr lang="nb-NO" sz="3200" dirty="0"/>
              <a:t>i Dagens Medisin</a:t>
            </a:r>
            <a:br>
              <a:rPr lang="nb-NO" sz="3200" dirty="0"/>
            </a:br>
            <a:endParaRPr lang="nb-NO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>
          <a:xfrm>
            <a:off x="315045" y="5855722"/>
            <a:ext cx="2760832" cy="249299"/>
          </a:xfrm>
        </p:spPr>
        <p:txBody>
          <a:bodyPr/>
          <a:lstStyle/>
          <a:p>
            <a:r>
              <a:rPr lang="nb-NO" dirty="0"/>
              <a:t>eller skann QR-koden: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516828"/>
            <a:ext cx="2783739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om IT-avdelingen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6960" y="5195662"/>
            <a:ext cx="1402477" cy="140247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14" y="5535178"/>
            <a:ext cx="1194334" cy="1097623"/>
          </a:xfrm>
          <a:prstGeom prst="rect">
            <a:avLst/>
          </a:prstGeom>
        </p:spPr>
      </p:pic>
      <p:pic>
        <p:nvPicPr>
          <p:cNvPr id="7" name="Picture 6" descr="Hands holding a piece of puzzle&#10;&#10;Description automatically generated">
            <a:extLst>
              <a:ext uri="{FF2B5EF4-FFF2-40B4-BE49-F238E27FC236}">
                <a16:creationId xmlns:a16="http://schemas.microsoft.com/office/drawing/2014/main" id="{CDAEB112-BA06-6314-FE46-F0D2BEC198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065" y="786"/>
            <a:ext cx="6381404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8D7F41F-19E9-958A-5232-4B4344FC2C66}"/>
              </a:ext>
            </a:extLst>
          </p:cNvPr>
          <p:cNvSpPr/>
          <p:nvPr/>
        </p:nvSpPr>
        <p:spPr>
          <a:xfrm>
            <a:off x="245012" y="5441434"/>
            <a:ext cx="1992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Les på usit.uio.no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1FB76F-4585-E46E-44B3-1D02A8B6ECFA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214" y="4990036"/>
            <a:ext cx="2308799" cy="2320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7145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3387101" y="4863861"/>
            <a:ext cx="2097741" cy="1801906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298" y="2133759"/>
            <a:ext cx="5283238" cy="1642373"/>
          </a:xfrm>
        </p:spPr>
        <p:txBody>
          <a:bodyPr/>
          <a:lstStyle/>
          <a:p>
            <a:r>
              <a:rPr lang="nb-NO" sz="4800" dirty="0"/>
              <a:t>Lærling i IT-utviklerfaget bestod med glans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>
          <a:xfrm>
            <a:off x="406784" y="5613619"/>
            <a:ext cx="2760832" cy="249299"/>
          </a:xfrm>
        </p:spPr>
        <p:txBody>
          <a:bodyPr/>
          <a:lstStyle/>
          <a:p>
            <a:r>
              <a:rPr lang="nb-NO" dirty="0"/>
              <a:t>eller skann QR-koden: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516828"/>
            <a:ext cx="2783739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om IT-avdelingen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5997" y="5087831"/>
            <a:ext cx="1379947" cy="140247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30160" y="5156506"/>
            <a:ext cx="1992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Les på usit.uio.no</a:t>
            </a:r>
          </a:p>
        </p:txBody>
      </p:sp>
      <p:pic>
        <p:nvPicPr>
          <p:cNvPr id="7" name="Picture 6" descr="A hand holding a diploma&#10;&#10;Description automatically generated">
            <a:extLst>
              <a:ext uri="{FF2B5EF4-FFF2-40B4-BE49-F238E27FC236}">
                <a16:creationId xmlns:a16="http://schemas.microsoft.com/office/drawing/2014/main" id="{A8869724-ED8A-34A2-9316-5A33130D98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052" y="0"/>
            <a:ext cx="4571999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AABECA4-430C-7278-0790-CC8AD396DF75}"/>
              </a:ext>
            </a:extLst>
          </p:cNvPr>
          <p:cNvSpPr/>
          <p:nvPr/>
        </p:nvSpPr>
        <p:spPr>
          <a:xfrm>
            <a:off x="11281449" y="5613619"/>
            <a:ext cx="1007533" cy="9453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812" y="5613619"/>
            <a:ext cx="1145133" cy="1052406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9B9A6A2-3024-49A5-87E0-BAC228800E4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30160" y="4363243"/>
            <a:ext cx="5350973" cy="1001237"/>
          </a:xfrm>
        </p:spPr>
        <p:txBody>
          <a:bodyPr>
            <a:noAutofit/>
          </a:bodyPr>
          <a:lstStyle/>
          <a:p>
            <a:r>
              <a:rPr lang="nb-NO" sz="3200" dirty="0"/>
              <a:t>Hele IT-avdelingen gratulerer!</a:t>
            </a:r>
          </a:p>
        </p:txBody>
      </p:sp>
    </p:spTree>
    <p:extLst>
      <p:ext uri="{BB962C8B-B14F-4D97-AF65-F5344CB8AC3E}">
        <p14:creationId xmlns:p14="http://schemas.microsoft.com/office/powerpoint/2010/main" val="19042010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60" y="2720841"/>
            <a:ext cx="5317604" cy="839577"/>
          </a:xfrm>
        </p:spPr>
        <p:txBody>
          <a:bodyPr/>
          <a:lstStyle/>
          <a:p>
            <a:r>
              <a:rPr lang="nb-NO" sz="4800" dirty="0"/>
              <a:t>Ikke bruk </a:t>
            </a:r>
            <a:br>
              <a:rPr lang="nb-NO" sz="4800" dirty="0"/>
            </a:br>
            <a:r>
              <a:rPr lang="nb-NO" sz="4800" dirty="0"/>
              <a:t>brodder inne!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330160" y="4327486"/>
            <a:ext cx="5525599" cy="1041213"/>
          </a:xfrm>
        </p:spPr>
        <p:txBody>
          <a:bodyPr>
            <a:noAutofit/>
          </a:bodyPr>
          <a:lstStyle/>
          <a:p>
            <a:r>
              <a:rPr lang="nb-NO" sz="3200" dirty="0"/>
              <a:t>Ta av broddene før du kommer inn, ellers ødelegger du gulvet.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516828"/>
            <a:ext cx="4452208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Informasjon fra Eiendomsavdelingen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453" y="-199015"/>
            <a:ext cx="4128550" cy="4128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729" y="3501705"/>
            <a:ext cx="3356295" cy="335629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2368" y="1115735"/>
            <a:ext cx="3708635" cy="370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7999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137250" y="4552971"/>
            <a:ext cx="2398330" cy="23050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5241068" y="4430657"/>
            <a:ext cx="2563101" cy="2201639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>
          <a:xfrm>
            <a:off x="213340" y="5561857"/>
            <a:ext cx="4219261" cy="443198"/>
          </a:xfrm>
        </p:spPr>
        <p:txBody>
          <a:bodyPr/>
          <a:lstStyle/>
          <a:p>
            <a:r>
              <a:rPr lang="nb-NO" sz="3200" dirty="0"/>
              <a:t>eller skann: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977" y="5063689"/>
            <a:ext cx="2543934" cy="255629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841480" y="4680947"/>
            <a:ext cx="2145715" cy="217705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978" y="4804171"/>
            <a:ext cx="1970720" cy="1970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2283"/>
            <a:ext cx="12192000" cy="5175718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137250" y="512575"/>
            <a:ext cx="7451511" cy="815455"/>
          </a:xfrm>
        </p:spPr>
        <p:txBody>
          <a:bodyPr/>
          <a:lstStyle/>
          <a:p>
            <a:r>
              <a:rPr lang="nb-NO" sz="6000" b="1" dirty="0"/>
              <a:t>GPT UiO er her!</a:t>
            </a:r>
          </a:p>
        </p:txBody>
      </p:sp>
    </p:spTree>
    <p:extLst>
      <p:ext uri="{BB962C8B-B14F-4D97-AF65-F5344CB8AC3E}">
        <p14:creationId xmlns:p14="http://schemas.microsoft.com/office/powerpoint/2010/main" val="30971375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137250" y="4552971"/>
            <a:ext cx="2398330" cy="2305029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5241068" y="4430657"/>
            <a:ext cx="2563101" cy="2201639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>
          <a:xfrm>
            <a:off x="213340" y="5561857"/>
            <a:ext cx="4219261" cy="443198"/>
          </a:xfrm>
        </p:spPr>
        <p:txBody>
          <a:bodyPr/>
          <a:lstStyle/>
          <a:p>
            <a:r>
              <a:rPr lang="nb-NO" sz="3200" dirty="0"/>
              <a:t>eller skann: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8977" y="5063689"/>
            <a:ext cx="2543934" cy="255629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841480" y="4680947"/>
            <a:ext cx="2145715" cy="2177053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978" y="4804171"/>
            <a:ext cx="1970720" cy="1970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682753" y="-4810689"/>
            <a:ext cx="23104380" cy="18482691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041485" y="687264"/>
            <a:ext cx="11831833" cy="815455"/>
          </a:xfrm>
        </p:spPr>
        <p:txBody>
          <a:bodyPr/>
          <a:lstStyle/>
          <a:p>
            <a:r>
              <a:rPr lang="nb-NO" sz="6000" b="1" dirty="0"/>
              <a:t>Åpent </a:t>
            </a:r>
            <a:r>
              <a:rPr lang="nb-NO" sz="6000" b="1" dirty="0" err="1"/>
              <a:t>webinar</a:t>
            </a:r>
            <a:r>
              <a:rPr lang="nb-NO" sz="6000" b="1" dirty="0"/>
              <a:t> om GPT UiO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07996A-7E29-47A6-8C75-76580F003276}"/>
              </a:ext>
            </a:extLst>
          </p:cNvPr>
          <p:cNvSpPr txBox="1">
            <a:spLocks/>
          </p:cNvSpPr>
          <p:nvPr/>
        </p:nvSpPr>
        <p:spPr>
          <a:xfrm>
            <a:off x="7467038" y="2630294"/>
            <a:ext cx="5127812" cy="227942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/>
            <a:r>
              <a:rPr lang="nb-NO" sz="32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Møt teamet bak GPT UiO for en gjennomgang </a:t>
            </a:r>
          </a:p>
          <a:p>
            <a:pPr algn="l" fontAlgn="base"/>
            <a:r>
              <a:rPr lang="nb-NO" sz="32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av nye og spennende funksjoner.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8D8946F-6DD3-87AE-0041-98496E528EDA}"/>
              </a:ext>
            </a:extLst>
          </p:cNvPr>
          <p:cNvSpPr txBox="1">
            <a:spLocks/>
          </p:cNvSpPr>
          <p:nvPr/>
        </p:nvSpPr>
        <p:spPr>
          <a:xfrm>
            <a:off x="1041485" y="1646789"/>
            <a:ext cx="8945710" cy="227942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nb-NO" sz="3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Tid og sted: 15. nov. 2024 10:00 – 11:00, Zoom</a:t>
            </a:r>
            <a:endParaRPr lang="nb-NO" sz="3200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65E0C06-7730-A863-4F1F-C07F936AD7A9}"/>
              </a:ext>
            </a:extLst>
          </p:cNvPr>
          <p:cNvSpPr txBox="1">
            <a:spLocks/>
          </p:cNvSpPr>
          <p:nvPr/>
        </p:nvSpPr>
        <p:spPr>
          <a:xfrm>
            <a:off x="7377146" y="5211211"/>
            <a:ext cx="3074382" cy="227942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base"/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Les mer, og meld deg </a:t>
            </a:r>
          </a:p>
          <a:p>
            <a:pPr algn="l" fontAlgn="base"/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på fra usit.uio.no eller </a:t>
            </a:r>
          </a:p>
          <a:p>
            <a:pPr algn="l" fontAlgn="base"/>
            <a:r>
              <a:rPr lang="nb-NO" sz="2000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ved å bruke QR-koden.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B0AFFB8-5BA6-9974-3D6A-AE787CD4AA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70032" y="4385138"/>
            <a:ext cx="1746450" cy="174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1755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615716"/>
              </p:ext>
            </p:extLst>
          </p:nvPr>
        </p:nvGraphicFramePr>
        <p:xfrm>
          <a:off x="5818847" y="0"/>
          <a:ext cx="638175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381720" imgH="6857280" progId="">
                  <p:embed/>
                </p:oleObj>
              </mc:Choice>
              <mc:Fallback>
                <p:oleObj r:id="rId2" imgW="6381720" imgH="6857280" progId="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818847" y="0"/>
                        <a:ext cx="638175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62" y="2180634"/>
            <a:ext cx="5317604" cy="839577"/>
          </a:xfrm>
        </p:spPr>
        <p:txBody>
          <a:bodyPr/>
          <a:lstStyle/>
          <a:p>
            <a:r>
              <a:rPr lang="nb-NO" sz="4400" dirty="0"/>
              <a:t>Personverntrygg </a:t>
            </a:r>
            <a:br>
              <a:rPr lang="nb-NO" sz="4400" dirty="0"/>
            </a:br>
            <a:r>
              <a:rPr lang="nb-NO" sz="4400" dirty="0"/>
              <a:t>KI-</a:t>
            </a:r>
            <a:r>
              <a:rPr lang="nb-NO" sz="4400" dirty="0" err="1"/>
              <a:t>chat</a:t>
            </a:r>
            <a:r>
              <a:rPr lang="nb-NO" sz="4400" dirty="0"/>
              <a:t> lansert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330160" y="3673144"/>
            <a:ext cx="5525599" cy="1041213"/>
          </a:xfrm>
        </p:spPr>
        <p:txBody>
          <a:bodyPr>
            <a:noAutofit/>
          </a:bodyPr>
          <a:lstStyle/>
          <a:p>
            <a:r>
              <a:rPr lang="nb-NO" sz="3000" dirty="0"/>
              <a:t>IT-avdelingen har utviklet</a:t>
            </a:r>
            <a:br>
              <a:rPr lang="nb-NO" sz="3000" dirty="0"/>
            </a:br>
            <a:r>
              <a:rPr lang="nb-NO" sz="3000" dirty="0"/>
              <a:t>den første KI-chatten </a:t>
            </a:r>
            <a:br>
              <a:rPr lang="nb-NO" sz="3000" dirty="0"/>
            </a:br>
            <a:r>
              <a:rPr lang="nb-NO" sz="3000" dirty="0"/>
              <a:t>som oppfyller lovkravene</a:t>
            </a:r>
            <a:br>
              <a:rPr lang="nb-NO" sz="3000" dirty="0"/>
            </a:br>
            <a:r>
              <a:rPr lang="nb-NO" sz="3000" dirty="0"/>
              <a:t>om personvern.</a:t>
            </a:r>
            <a:br>
              <a:rPr lang="nb-NO" sz="3200" dirty="0"/>
            </a:br>
            <a:endParaRPr lang="nb-NO" sz="32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4"/>
          </p:nvPr>
        </p:nvSpPr>
        <p:spPr>
          <a:xfrm>
            <a:off x="765302" y="5939047"/>
            <a:ext cx="2760832" cy="249299"/>
          </a:xfrm>
        </p:spPr>
        <p:txBody>
          <a:bodyPr/>
          <a:lstStyle/>
          <a:p>
            <a:r>
              <a:rPr lang="nb-NO" dirty="0"/>
              <a:t>eller skann QR-koden: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516828"/>
            <a:ext cx="1728963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 IT-</a:t>
            </a:r>
            <a:r>
              <a:rPr lang="nb-NO" sz="2000" dirty="0" err="1">
                <a:solidFill>
                  <a:schemeClr val="tx1"/>
                </a:solidFill>
              </a:rPr>
              <a:t>tjenste</a:t>
            </a:r>
            <a:endParaRPr lang="nb-NO" sz="20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1794" y="5535178"/>
            <a:ext cx="2454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Les mer på usit.uio.no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1714" y="5535178"/>
            <a:ext cx="1194334" cy="10976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082" y="1"/>
            <a:ext cx="7549516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861" y="4993969"/>
            <a:ext cx="1715792" cy="172348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295" y="5152715"/>
            <a:ext cx="1425064" cy="1442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7079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15211" r="3826" b="7118"/>
          <a:stretch/>
        </p:blipFill>
        <p:spPr>
          <a:xfrm>
            <a:off x="3106271" y="4770653"/>
            <a:ext cx="2097741" cy="1801906"/>
          </a:xfrm>
          <a:prstGeom prst="rect">
            <a:avLst/>
          </a:prstGeom>
          <a:solidFill>
            <a:srgbClr val="FEA11B"/>
          </a:solidFill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0162" y="2180634"/>
            <a:ext cx="5317604" cy="839577"/>
          </a:xfrm>
        </p:spPr>
        <p:txBody>
          <a:bodyPr/>
          <a:lstStyle/>
          <a:p>
            <a:r>
              <a:rPr lang="nb-NO" sz="4800" dirty="0" err="1"/>
              <a:t>Hackathon</a:t>
            </a:r>
            <a:r>
              <a:rPr lang="nb-NO" sz="4800" dirty="0"/>
              <a:t> på </a:t>
            </a:r>
            <a:br>
              <a:rPr lang="nb-NO" sz="4800" dirty="0"/>
            </a:br>
            <a:r>
              <a:rPr lang="nb-NO" sz="4800" dirty="0"/>
              <a:t>IT-avdelingen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516828"/>
            <a:ext cx="2783739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om IT-avdelingen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6741" y="4989823"/>
            <a:ext cx="1396798" cy="140247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695" y="5666248"/>
            <a:ext cx="1194334" cy="1097623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idx="14"/>
          </p:nvPr>
        </p:nvSpPr>
        <p:spPr>
          <a:xfrm>
            <a:off x="364319" y="5162507"/>
            <a:ext cx="2785518" cy="830997"/>
          </a:xfrm>
        </p:spPr>
        <p:txBody>
          <a:bodyPr/>
          <a:lstStyle/>
          <a:p>
            <a:r>
              <a:rPr lang="nb-NO" sz="2000" dirty="0"/>
              <a:t>Finn artikkelen </a:t>
            </a:r>
            <a:br>
              <a:rPr lang="nb-NO" sz="2000" dirty="0"/>
            </a:br>
            <a:r>
              <a:rPr lang="nb-NO" sz="2000" dirty="0"/>
              <a:t>på usit.uio.no, eller skann QR-koden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7910" y="0"/>
            <a:ext cx="6490220" cy="6858000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B54C5CB-C81A-E7B2-EF44-DA28C81A813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330160" y="3716222"/>
            <a:ext cx="5525599" cy="1041213"/>
          </a:xfrm>
        </p:spPr>
        <p:txBody>
          <a:bodyPr>
            <a:noAutofit/>
          </a:bodyPr>
          <a:lstStyle/>
          <a:p>
            <a:r>
              <a:rPr lang="nb-NO" sz="3200" dirty="0"/>
              <a:t>Mange deltakere og </a:t>
            </a:r>
            <a:br>
              <a:rPr lang="nb-NO" sz="3200" dirty="0"/>
            </a:br>
            <a:r>
              <a:rPr lang="nb-NO" sz="3200" dirty="0"/>
              <a:t>stor </a:t>
            </a:r>
            <a:r>
              <a:rPr lang="nb-NO" sz="3200" dirty="0" err="1"/>
              <a:t>sukess</a:t>
            </a:r>
            <a:r>
              <a:rPr lang="nb-NO" sz="3200" dirty="0"/>
              <a:t>!</a:t>
            </a:r>
            <a:br>
              <a:rPr lang="nb-NO" sz="3200" dirty="0"/>
            </a:br>
            <a:endParaRPr lang="nb-NO" sz="3200" dirty="0"/>
          </a:p>
        </p:txBody>
      </p:sp>
      <p:pic>
        <p:nvPicPr>
          <p:cNvPr id="15" name="Picture 14" descr="A couple of women sitting at a table&#10;&#10;Description automatically generated">
            <a:extLst>
              <a:ext uri="{FF2B5EF4-FFF2-40B4-BE49-F238E27FC236}">
                <a16:creationId xmlns:a16="http://schemas.microsoft.com/office/drawing/2014/main" id="{F0FAEC9E-AF96-542D-94DA-AF86A56EBE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1600">
            <a:off x="5713497" y="4732785"/>
            <a:ext cx="3109267" cy="214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9617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902" y="2259677"/>
            <a:ext cx="4326059" cy="839577"/>
          </a:xfrm>
        </p:spPr>
        <p:txBody>
          <a:bodyPr/>
          <a:lstStyle/>
          <a:p>
            <a:r>
              <a:rPr lang="nb-NO" sz="4800" dirty="0"/>
              <a:t>TSD og Nettskjema </a:t>
            </a:r>
            <a:br>
              <a:rPr lang="nb-NO" sz="4800" dirty="0"/>
            </a:br>
            <a:r>
              <a:rPr lang="nb-NO" sz="4800" dirty="0"/>
              <a:t>i livsviktig forskning.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709159" y="5149545"/>
            <a:ext cx="4845255" cy="1041213"/>
          </a:xfrm>
        </p:spPr>
        <p:txBody>
          <a:bodyPr>
            <a:noAutofit/>
          </a:bodyPr>
          <a:lstStyle/>
          <a:p>
            <a:r>
              <a:rPr lang="nb-NO" sz="3000" dirty="0"/>
              <a:t>To forsider allerede</a:t>
            </a:r>
            <a:br>
              <a:rPr lang="nb-NO" sz="3000" dirty="0"/>
            </a:br>
            <a:r>
              <a:rPr lang="nb-NO" sz="3000" dirty="0"/>
              <a:t> i høst.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734902" y="1542294"/>
            <a:ext cx="2042895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Nyhet om USIT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667" y="-1"/>
            <a:ext cx="4910334" cy="4636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085" y="5232233"/>
            <a:ext cx="1539604" cy="1539604"/>
          </a:xfrm>
          <a:prstGeom prst="rect">
            <a:avLst/>
          </a:prstGeom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7281667" y="4844446"/>
            <a:ext cx="839495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Les mer: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572" y="10093"/>
            <a:ext cx="7420428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734902" y="6269559"/>
            <a:ext cx="3396382" cy="332399"/>
          </a:xfrm>
        </p:spPr>
        <p:txBody>
          <a:bodyPr/>
          <a:lstStyle/>
          <a:p>
            <a:r>
              <a:rPr lang="en-US" sz="2400" dirty="0"/>
              <a:t>Les </a:t>
            </a:r>
            <a:r>
              <a:rPr lang="en-US" sz="2400" dirty="0" err="1"/>
              <a:t>mer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usit.uio.no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8571423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4776" y="2282062"/>
            <a:ext cx="4326059" cy="839577"/>
          </a:xfrm>
        </p:spPr>
        <p:txBody>
          <a:bodyPr/>
          <a:lstStyle/>
          <a:p>
            <a:r>
              <a:rPr lang="nb-NO" sz="4800" dirty="0"/>
              <a:t>USIT-ansatt</a:t>
            </a:r>
            <a:br>
              <a:rPr lang="nb-NO" sz="4800" dirty="0"/>
            </a:br>
            <a:r>
              <a:rPr lang="nb-NO" sz="4800" dirty="0"/>
              <a:t>bidrar i viktig</a:t>
            </a:r>
            <a:br>
              <a:rPr lang="nb-NO" sz="4800" dirty="0"/>
            </a:br>
            <a:r>
              <a:rPr lang="nb-NO" sz="4800" dirty="0"/>
              <a:t>kreftforskning.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564777" y="4624089"/>
            <a:ext cx="4155142" cy="1041213"/>
          </a:xfrm>
        </p:spPr>
        <p:txBody>
          <a:bodyPr>
            <a:noAutofit/>
          </a:bodyPr>
          <a:lstStyle/>
          <a:p>
            <a:r>
              <a:rPr lang="nb-NO" sz="3000" dirty="0"/>
              <a:t>Studien er publisert i Tidsskrift for den norske </a:t>
            </a:r>
            <a:br>
              <a:rPr lang="nb-NO" sz="3000" dirty="0"/>
            </a:br>
            <a:r>
              <a:rPr lang="nb-NO" sz="3000" dirty="0"/>
              <a:t>legeforening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599452" y="1542302"/>
            <a:ext cx="2042895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Nyhet om USIT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667" y="-1"/>
            <a:ext cx="4910334" cy="4636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085" y="5232233"/>
            <a:ext cx="1539604" cy="1539604"/>
          </a:xfrm>
          <a:prstGeom prst="rect">
            <a:avLst/>
          </a:prstGeom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7281667" y="4844446"/>
            <a:ext cx="839495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Les mer: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918" y="0"/>
            <a:ext cx="795256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564776" y="6270930"/>
            <a:ext cx="3396382" cy="332399"/>
          </a:xfrm>
        </p:spPr>
        <p:txBody>
          <a:bodyPr/>
          <a:lstStyle/>
          <a:p>
            <a:r>
              <a:rPr lang="en-US" sz="2400" dirty="0"/>
              <a:t>Les </a:t>
            </a:r>
            <a:r>
              <a:rPr lang="en-US" sz="2400" dirty="0" err="1"/>
              <a:t>mer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usit.uio.no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0890135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4902" y="2259677"/>
            <a:ext cx="4326059" cy="839577"/>
          </a:xfrm>
        </p:spPr>
        <p:txBody>
          <a:bodyPr/>
          <a:lstStyle/>
          <a:p>
            <a:r>
              <a:rPr lang="nb-NO" sz="4800" dirty="0"/>
              <a:t>Digital portal</a:t>
            </a:r>
            <a:br>
              <a:rPr lang="nb-NO" sz="4800" dirty="0"/>
            </a:br>
            <a:r>
              <a:rPr lang="nb-NO" sz="4800" dirty="0"/>
              <a:t>til fortiden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734902" y="4052532"/>
            <a:ext cx="4845255" cy="1041213"/>
          </a:xfrm>
        </p:spPr>
        <p:txBody>
          <a:bodyPr>
            <a:noAutofit/>
          </a:bodyPr>
          <a:lstStyle/>
          <a:p>
            <a:r>
              <a:rPr lang="nb-NO" sz="3000" dirty="0"/>
              <a:t>USIT leverer løsningen</a:t>
            </a:r>
            <a:br>
              <a:rPr lang="nb-NO" sz="3000" dirty="0"/>
            </a:br>
            <a:r>
              <a:rPr lang="nb-NO" sz="3000" dirty="0"/>
              <a:t>bak museenes samlingsportal.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734902" y="1542294"/>
            <a:ext cx="2042895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Nyhet om USIT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667" y="-1"/>
            <a:ext cx="4910334" cy="46362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085" y="5232233"/>
            <a:ext cx="1539604" cy="1539604"/>
          </a:xfrm>
          <a:prstGeom prst="rect">
            <a:avLst/>
          </a:prstGeom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7281667" y="4844446"/>
            <a:ext cx="839495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Les mer: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572" y="10093"/>
            <a:ext cx="7420428" cy="6857999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734902" y="5880823"/>
            <a:ext cx="3396382" cy="332399"/>
          </a:xfrm>
        </p:spPr>
        <p:txBody>
          <a:bodyPr/>
          <a:lstStyle/>
          <a:p>
            <a:r>
              <a:rPr lang="en-US" sz="2400" dirty="0"/>
              <a:t>Les </a:t>
            </a:r>
            <a:r>
              <a:rPr lang="en-US" sz="2400" dirty="0" err="1"/>
              <a:t>mer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usit.uio.no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9730440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063" y="2251099"/>
            <a:ext cx="4326059" cy="839577"/>
          </a:xfrm>
        </p:spPr>
        <p:txBody>
          <a:bodyPr/>
          <a:lstStyle/>
          <a:p>
            <a:r>
              <a:rPr lang="nb-NO" sz="4800" dirty="0"/>
              <a:t>Visualisering for C-REX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215009" y="3623523"/>
            <a:ext cx="4845255" cy="1041213"/>
          </a:xfrm>
        </p:spPr>
        <p:txBody>
          <a:bodyPr>
            <a:noAutofit/>
          </a:bodyPr>
          <a:lstStyle/>
          <a:p>
            <a:r>
              <a:rPr lang="nb-NO" sz="2800" dirty="0"/>
              <a:t>Seksjonen </a:t>
            </a:r>
            <a:r>
              <a:rPr lang="nb-NO" sz="2800" i="1" dirty="0"/>
              <a:t>Datahåndtering</a:t>
            </a:r>
            <a:r>
              <a:rPr lang="nb-NO" sz="2800" dirty="0"/>
              <a:t> står bak et spennende </a:t>
            </a:r>
            <a:br>
              <a:rPr lang="nb-NO" sz="2800" dirty="0"/>
            </a:br>
            <a:r>
              <a:rPr lang="nb-NO" sz="2800" dirty="0"/>
              <a:t>verktøy utviklet for forskning på høyreekstremisme.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215009" y="1535923"/>
            <a:ext cx="2998541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Nyhet om IT-avdelingen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147" y="0"/>
            <a:ext cx="7459854" cy="6893283"/>
          </a:xfrm>
          <a:prstGeom prst="rect">
            <a:avLst/>
          </a:prstGeom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7281667" y="4844446"/>
            <a:ext cx="839495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Les mer: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939445" y="5646563"/>
            <a:ext cx="3396382" cy="664797"/>
          </a:xfrm>
        </p:spPr>
        <p:txBody>
          <a:bodyPr/>
          <a:lstStyle/>
          <a:p>
            <a:r>
              <a:rPr lang="en-US" sz="2400" dirty="0"/>
              <a:t>Les </a:t>
            </a:r>
            <a:r>
              <a:rPr lang="en-US" sz="2400" dirty="0" err="1"/>
              <a:t>mer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usit.uio.no</a:t>
            </a:r>
            <a:endParaRPr lang="nb-NO" sz="2400" dirty="0"/>
          </a:p>
        </p:txBody>
      </p:sp>
      <p:sp>
        <p:nvSpPr>
          <p:cNvPr id="13" name="Rectangle 12"/>
          <p:cNvSpPr/>
          <p:nvPr/>
        </p:nvSpPr>
        <p:spPr>
          <a:xfrm>
            <a:off x="2998292" y="5197583"/>
            <a:ext cx="1733855" cy="1660417"/>
          </a:xfrm>
          <a:prstGeom prst="rect">
            <a:avLst/>
          </a:prstGeom>
          <a:solidFill>
            <a:srgbClr val="FEA1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003" y="5272360"/>
            <a:ext cx="1504433" cy="1510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481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642" y="-6287"/>
            <a:ext cx="5167357" cy="69024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2675" y="2839749"/>
            <a:ext cx="8204239" cy="1523494"/>
          </a:xfrm>
        </p:spPr>
        <p:txBody>
          <a:bodyPr/>
          <a:lstStyle/>
          <a:p>
            <a:r>
              <a:rPr lang="nb-NO" dirty="0"/>
              <a:t>Lunsjmøte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472664" y="3997483"/>
            <a:ext cx="6623467" cy="2622392"/>
          </a:xfrm>
        </p:spPr>
        <p:txBody>
          <a:bodyPr>
            <a:normAutofit/>
          </a:bodyPr>
          <a:lstStyle/>
          <a:p>
            <a:r>
              <a:rPr lang="nb-NO" sz="4500" dirty="0"/>
              <a:t>I dag: 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nb-NO" sz="2800" dirty="0"/>
              <a:t>Sjefingeniør Frank Paul Silye forteller om overgang til </a:t>
            </a:r>
            <a:r>
              <a:rPr lang="nb-NO" sz="2800" dirty="0" err="1"/>
              <a:t>ExO</a:t>
            </a:r>
            <a:endParaRPr lang="nb-NO" sz="2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710214"/>
            <a:ext cx="1675872" cy="409246"/>
          </a:xfrm>
        </p:spPr>
        <p:txBody>
          <a:bodyPr/>
          <a:lstStyle/>
          <a:p>
            <a:r>
              <a:rPr lang="nb-NO" dirty="0"/>
              <a:t>IT-avdelingen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115" y="4586337"/>
            <a:ext cx="2944960" cy="295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9562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643" y="-44475"/>
            <a:ext cx="5167357" cy="69024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2675" y="2839749"/>
            <a:ext cx="8204239" cy="1523494"/>
          </a:xfrm>
        </p:spPr>
        <p:txBody>
          <a:bodyPr/>
          <a:lstStyle/>
          <a:p>
            <a:r>
              <a:rPr lang="nb-NO" dirty="0"/>
              <a:t>Lunsjmøte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472664" y="3997483"/>
            <a:ext cx="6623467" cy="2622392"/>
          </a:xfrm>
        </p:spPr>
        <p:txBody>
          <a:bodyPr>
            <a:normAutofit/>
          </a:bodyPr>
          <a:lstStyle/>
          <a:p>
            <a:r>
              <a:rPr lang="nb-NO" sz="4500" dirty="0"/>
              <a:t>I dag: 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nb-NO" sz="2400" dirty="0"/>
              <a:t>Anne Bergsaker </a:t>
            </a:r>
            <a:r>
              <a:rPr lang="nb-NO" sz="2400"/>
              <a:t>forteller om:</a:t>
            </a:r>
            <a:br>
              <a:rPr lang="nb-NO" sz="2400"/>
            </a:br>
            <a:r>
              <a:rPr lang="nb-NO" sz="2400" dirty="0" err="1"/>
              <a:t>Tjenstetilbudet</a:t>
            </a:r>
            <a:r>
              <a:rPr lang="nb-NO" sz="2400" dirty="0"/>
              <a:t> i </a:t>
            </a:r>
            <a:r>
              <a:rPr lang="nb-NO" sz="2400" dirty="0" err="1"/>
              <a:t>Educloud</a:t>
            </a:r>
            <a:endParaRPr lang="nb-NO" sz="2400" dirty="0"/>
          </a:p>
          <a:p>
            <a:r>
              <a:rPr lang="nb-NO" sz="2800" dirty="0"/>
              <a:t>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330160" y="1710214"/>
            <a:ext cx="1675872" cy="409246"/>
          </a:xfrm>
        </p:spPr>
        <p:txBody>
          <a:bodyPr/>
          <a:lstStyle/>
          <a:p>
            <a:r>
              <a:rPr lang="nb-NO" dirty="0"/>
              <a:t>IT-avdelingen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115" y="4586337"/>
            <a:ext cx="2944960" cy="29592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1F862B-40C8-FA2D-4528-403F9E75CB2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9515" y="4738737"/>
            <a:ext cx="2944960" cy="295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628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09" y="2267575"/>
            <a:ext cx="5139425" cy="839577"/>
          </a:xfrm>
        </p:spPr>
        <p:txBody>
          <a:bodyPr/>
          <a:lstStyle/>
          <a:p>
            <a:r>
              <a:rPr lang="nb-NO" sz="5400" dirty="0"/>
              <a:t>NIX fyller 30 år!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215009" y="3216449"/>
            <a:ext cx="5690135" cy="1714473"/>
          </a:xfrm>
        </p:spPr>
        <p:txBody>
          <a:bodyPr>
            <a:noAutofit/>
          </a:bodyPr>
          <a:lstStyle/>
          <a:p>
            <a:r>
              <a:rPr lang="nb-NO" sz="3200" dirty="0"/>
              <a:t>NIX, Norwegian </a:t>
            </a:r>
            <a:r>
              <a:rPr lang="nb-NO" sz="3200" dirty="0" err="1"/>
              <a:t>Internet</a:t>
            </a:r>
            <a:r>
              <a:rPr lang="nb-NO" sz="3200" dirty="0"/>
              <a:t> Exchange, driftes på </a:t>
            </a:r>
            <a:br>
              <a:rPr lang="nb-NO" sz="3200" dirty="0"/>
            </a:br>
            <a:r>
              <a:rPr lang="nb-NO" sz="3200" dirty="0"/>
              <a:t>IT-avdelingen, og er en viktig del av internett i Norge. 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215009" y="1535923"/>
            <a:ext cx="2334834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om IT på UiO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9265" y="2136"/>
            <a:ext cx="10312784" cy="6858000"/>
          </a:xfrm>
          <a:prstGeom prst="rect">
            <a:avLst/>
          </a:prstGeom>
        </p:spPr>
      </p:pic>
      <p:sp>
        <p:nvSpPr>
          <p:cNvPr id="8" name="Text Placeholder 3"/>
          <p:cNvSpPr txBox="1">
            <a:spLocks/>
          </p:cNvSpPr>
          <p:nvPr/>
        </p:nvSpPr>
        <p:spPr>
          <a:xfrm>
            <a:off x="7281667" y="4844446"/>
            <a:ext cx="839495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Les mer: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939445" y="5646563"/>
            <a:ext cx="3396382" cy="664797"/>
          </a:xfrm>
        </p:spPr>
        <p:txBody>
          <a:bodyPr/>
          <a:lstStyle/>
          <a:p>
            <a:r>
              <a:rPr lang="en-US" sz="2400" dirty="0"/>
              <a:t>Les </a:t>
            </a:r>
            <a:r>
              <a:rPr lang="en-US" sz="2400" dirty="0" err="1"/>
              <a:t>mer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usit.uio.no</a:t>
            </a:r>
            <a:endParaRPr lang="nb-NO" sz="2400" dirty="0"/>
          </a:p>
        </p:txBody>
      </p:sp>
      <p:sp>
        <p:nvSpPr>
          <p:cNvPr id="13" name="Rectangle 12"/>
          <p:cNvSpPr/>
          <p:nvPr/>
        </p:nvSpPr>
        <p:spPr>
          <a:xfrm>
            <a:off x="3570866" y="5146307"/>
            <a:ext cx="1733855" cy="1660417"/>
          </a:xfrm>
          <a:prstGeom prst="rect">
            <a:avLst/>
          </a:prstGeom>
          <a:solidFill>
            <a:srgbClr val="FEA1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271" y="5209887"/>
            <a:ext cx="1539592" cy="153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2388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09" y="2267575"/>
            <a:ext cx="5139425" cy="839577"/>
          </a:xfrm>
        </p:spPr>
        <p:txBody>
          <a:bodyPr/>
          <a:lstStyle/>
          <a:p>
            <a:r>
              <a:rPr lang="nb-NO" sz="5400" dirty="0"/>
              <a:t>Student?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215008" y="3867825"/>
            <a:ext cx="5690135" cy="1714473"/>
          </a:xfrm>
        </p:spPr>
        <p:txBody>
          <a:bodyPr>
            <a:noAutofit/>
          </a:bodyPr>
          <a:lstStyle/>
          <a:p>
            <a:r>
              <a:rPr lang="nb-NO" sz="3200" dirty="0"/>
              <a:t>Ny URL til </a:t>
            </a:r>
            <a:r>
              <a:rPr lang="nb-NO" sz="3200" dirty="0" err="1"/>
              <a:t>webmail</a:t>
            </a:r>
            <a:r>
              <a:rPr lang="nb-NO" sz="3200" dirty="0"/>
              <a:t> og innstillinger i e-postprogram. 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215009" y="1535923"/>
            <a:ext cx="2334834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om IT på UiO</a:t>
            </a: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7281667" y="4844446"/>
            <a:ext cx="839495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Les mer: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655442" y="5217342"/>
            <a:ext cx="3396382" cy="1329595"/>
          </a:xfrm>
        </p:spPr>
        <p:txBody>
          <a:bodyPr/>
          <a:lstStyle/>
          <a:p>
            <a:r>
              <a:rPr lang="en-US" sz="2400" dirty="0"/>
              <a:t>Les </a:t>
            </a:r>
            <a:r>
              <a:rPr lang="en-US" sz="2400" dirty="0" err="1"/>
              <a:t>mer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uio.no/</a:t>
            </a:r>
            <a:r>
              <a:rPr lang="en-US" sz="2400" dirty="0" err="1"/>
              <a:t>tjenester</a:t>
            </a:r>
            <a:r>
              <a:rPr lang="en-US" sz="2400" dirty="0"/>
              <a:t>/it/</a:t>
            </a:r>
            <a:br>
              <a:rPr lang="en-US" sz="2400" dirty="0"/>
            </a:br>
            <a:r>
              <a:rPr lang="en-US" sz="2400" dirty="0"/>
              <a:t>e-post-</a:t>
            </a:r>
            <a:r>
              <a:rPr lang="en-US" sz="2400" dirty="0" err="1"/>
              <a:t>kalender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 err="1"/>
              <a:t>eller</a:t>
            </a:r>
            <a:r>
              <a:rPr lang="en-US" sz="2400" dirty="0"/>
              <a:t> </a:t>
            </a:r>
            <a:r>
              <a:rPr lang="en-US" sz="2400" dirty="0" err="1"/>
              <a:t>skann</a:t>
            </a:r>
            <a:r>
              <a:rPr lang="en-US" sz="2400" dirty="0"/>
              <a:t> her:</a:t>
            </a:r>
            <a:endParaRPr lang="nb-NO" sz="2400" dirty="0"/>
          </a:p>
        </p:txBody>
      </p:sp>
      <p:sp>
        <p:nvSpPr>
          <p:cNvPr id="13" name="Rectangle 12"/>
          <p:cNvSpPr/>
          <p:nvPr/>
        </p:nvSpPr>
        <p:spPr>
          <a:xfrm>
            <a:off x="3570866" y="5093745"/>
            <a:ext cx="1733855" cy="1712979"/>
          </a:xfrm>
          <a:prstGeom prst="rect">
            <a:avLst/>
          </a:prstGeom>
          <a:solidFill>
            <a:srgbClr val="FEA1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96750" y="5191957"/>
            <a:ext cx="1514633" cy="1533256"/>
          </a:xfrm>
          <a:prstGeom prst="rect">
            <a:avLst/>
          </a:prstGeom>
        </p:spPr>
      </p:pic>
      <p:pic>
        <p:nvPicPr>
          <p:cNvPr id="14" name="Picture 13" descr="A group of logos with text&#10;&#10;Description automatically generated">
            <a:extLst>
              <a:ext uri="{FF2B5EF4-FFF2-40B4-BE49-F238E27FC236}">
                <a16:creationId xmlns:a16="http://schemas.microsoft.com/office/drawing/2014/main" id="{FCBE4DEA-A5B4-C3AE-2384-472E75E808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992" y="313764"/>
            <a:ext cx="5601007" cy="5100918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086C11DD-F714-B6BF-0C49-6890853316B5}"/>
              </a:ext>
            </a:extLst>
          </p:cNvPr>
          <p:cNvSpPr txBox="1">
            <a:spLocks/>
          </p:cNvSpPr>
          <p:nvPr/>
        </p:nvSpPr>
        <p:spPr>
          <a:xfrm>
            <a:off x="174000" y="3171417"/>
            <a:ext cx="5922000" cy="171447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3400" dirty="0"/>
              <a:t>Nå blir UiO-e-posten din flyttet!</a:t>
            </a:r>
          </a:p>
        </p:txBody>
      </p:sp>
    </p:spTree>
    <p:extLst>
      <p:ext uri="{BB962C8B-B14F-4D97-AF65-F5344CB8AC3E}">
        <p14:creationId xmlns:p14="http://schemas.microsoft.com/office/powerpoint/2010/main" val="249887521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09" y="2267575"/>
            <a:ext cx="5139425" cy="839577"/>
          </a:xfrm>
        </p:spPr>
        <p:txBody>
          <a:bodyPr/>
          <a:lstStyle/>
          <a:p>
            <a:r>
              <a:rPr lang="nb-NO" sz="5400" dirty="0"/>
              <a:t>Student?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215008" y="3867825"/>
            <a:ext cx="6302333" cy="1714473"/>
          </a:xfrm>
        </p:spPr>
        <p:txBody>
          <a:bodyPr>
            <a:noAutofit/>
          </a:bodyPr>
          <a:lstStyle/>
          <a:p>
            <a:r>
              <a:rPr lang="nb-NO" sz="3200" dirty="0"/>
              <a:t>New URL for </a:t>
            </a:r>
            <a:r>
              <a:rPr lang="nb-NO" sz="3200" dirty="0" err="1"/>
              <a:t>webmail</a:t>
            </a:r>
            <a:r>
              <a:rPr lang="nb-NO" sz="3200" dirty="0"/>
              <a:t> and settings for </a:t>
            </a:r>
            <a:r>
              <a:rPr lang="nb-NO" sz="3200" dirty="0" err="1"/>
              <a:t>your</a:t>
            </a:r>
            <a:r>
              <a:rPr lang="nb-NO" sz="3200" dirty="0"/>
              <a:t> e-mail </a:t>
            </a:r>
            <a:r>
              <a:rPr lang="nb-NO" sz="3200" dirty="0" err="1"/>
              <a:t>application</a:t>
            </a:r>
            <a:r>
              <a:rPr lang="nb-NO" sz="3200" dirty="0"/>
              <a:t>. 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215009" y="1535923"/>
            <a:ext cx="2735584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News </a:t>
            </a:r>
            <a:r>
              <a:rPr lang="nb-NO" sz="2000" dirty="0" err="1">
                <a:solidFill>
                  <a:schemeClr val="tx1"/>
                </a:solidFill>
              </a:rPr>
              <a:t>about</a:t>
            </a:r>
            <a:r>
              <a:rPr lang="nb-NO" sz="2000" dirty="0">
                <a:solidFill>
                  <a:schemeClr val="tx1"/>
                </a:solidFill>
              </a:rPr>
              <a:t> IT at UiO</a:t>
            </a: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7281667" y="4844446"/>
            <a:ext cx="839495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Les mer: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660055" y="4999220"/>
            <a:ext cx="3396382" cy="1661993"/>
          </a:xfrm>
        </p:spPr>
        <p:txBody>
          <a:bodyPr/>
          <a:lstStyle/>
          <a:p>
            <a:r>
              <a:rPr lang="en-US" sz="2400" dirty="0"/>
              <a:t>Read more at </a:t>
            </a:r>
            <a:br>
              <a:rPr lang="en-US" sz="2400" dirty="0"/>
            </a:br>
            <a:r>
              <a:rPr lang="en-US" sz="2400" dirty="0"/>
              <a:t>https://www.uio.no/</a:t>
            </a:r>
            <a:br>
              <a:rPr lang="en-US" sz="2400" dirty="0"/>
            </a:br>
            <a:r>
              <a:rPr lang="en-US" sz="2400" dirty="0" err="1"/>
              <a:t>english</a:t>
            </a:r>
            <a:r>
              <a:rPr lang="en-US" sz="2400" dirty="0"/>
              <a:t>/services/it/</a:t>
            </a:r>
            <a:br>
              <a:rPr lang="en-US" sz="2400" dirty="0"/>
            </a:br>
            <a:r>
              <a:rPr lang="en-US" sz="2400" dirty="0"/>
              <a:t>email-calendar/</a:t>
            </a:r>
            <a:br>
              <a:rPr lang="en-US" sz="2400" dirty="0"/>
            </a:br>
            <a:r>
              <a:rPr lang="en-US" sz="2400" dirty="0"/>
              <a:t>or scan here:</a:t>
            </a:r>
            <a:endParaRPr lang="nb-NO" sz="2400" dirty="0"/>
          </a:p>
        </p:txBody>
      </p:sp>
      <p:sp>
        <p:nvSpPr>
          <p:cNvPr id="13" name="Rectangle 12"/>
          <p:cNvSpPr/>
          <p:nvPr/>
        </p:nvSpPr>
        <p:spPr>
          <a:xfrm>
            <a:off x="3570866" y="5093745"/>
            <a:ext cx="1733855" cy="1712979"/>
          </a:xfrm>
          <a:prstGeom prst="rect">
            <a:avLst/>
          </a:prstGeom>
          <a:solidFill>
            <a:srgbClr val="FEA1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96750" y="5201268"/>
            <a:ext cx="1514633" cy="151463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BE4DEA-A5B4-C3AE-2384-472E75E808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7341" y="313764"/>
            <a:ext cx="5500658" cy="5009530"/>
          </a:xfrm>
          <a:prstGeom prst="rect">
            <a:avLst/>
          </a:prstGeom>
        </p:spPr>
      </p:pic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086C11DD-F714-B6BF-0C49-6890853316B5}"/>
              </a:ext>
            </a:extLst>
          </p:cNvPr>
          <p:cNvSpPr txBox="1">
            <a:spLocks/>
          </p:cNvSpPr>
          <p:nvPr/>
        </p:nvSpPr>
        <p:spPr>
          <a:xfrm>
            <a:off x="174000" y="3171417"/>
            <a:ext cx="5922000" cy="171447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3400" dirty="0"/>
              <a:t>Your email </a:t>
            </a:r>
            <a:r>
              <a:rPr lang="nb-NO" sz="3400" dirty="0" err="1"/>
              <a:t>will</a:t>
            </a:r>
            <a:r>
              <a:rPr lang="nb-NO" sz="3400" dirty="0"/>
              <a:t> be </a:t>
            </a:r>
            <a:r>
              <a:rPr lang="nb-NO" sz="3400" dirty="0" err="1"/>
              <a:t>migreted</a:t>
            </a:r>
            <a:r>
              <a:rPr lang="nb-NO" sz="34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69373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09" y="2267575"/>
            <a:ext cx="5561948" cy="839577"/>
          </a:xfrm>
        </p:spPr>
        <p:txBody>
          <a:bodyPr/>
          <a:lstStyle/>
          <a:p>
            <a:r>
              <a:rPr lang="nb-NO" sz="5400" dirty="0"/>
              <a:t>Mine studier til sektoren!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202154" y="3868509"/>
            <a:ext cx="6198646" cy="1714473"/>
          </a:xfrm>
        </p:spPr>
        <p:txBody>
          <a:bodyPr>
            <a:noAutofit/>
          </a:bodyPr>
          <a:lstStyle/>
          <a:p>
            <a:r>
              <a:rPr lang="nb-NO" sz="3200" dirty="0"/>
              <a:t>Også Universitetet i Agder og Høgskolen i Molde gir studentene en enklere studiehverdag. 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215009" y="1535923"/>
            <a:ext cx="2334834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om IT på UiO</a:t>
            </a: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7281667" y="4844446"/>
            <a:ext cx="8394952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Les mer: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939445" y="5646563"/>
            <a:ext cx="3396382" cy="664797"/>
          </a:xfrm>
        </p:spPr>
        <p:txBody>
          <a:bodyPr/>
          <a:lstStyle/>
          <a:p>
            <a:r>
              <a:rPr lang="en-US" sz="2400" dirty="0"/>
              <a:t>Les </a:t>
            </a:r>
            <a:r>
              <a:rPr lang="en-US" sz="2400" dirty="0" err="1"/>
              <a:t>mer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usit.uio.no</a:t>
            </a:r>
            <a:endParaRPr lang="nb-NO" sz="2400" dirty="0"/>
          </a:p>
        </p:txBody>
      </p:sp>
      <p:sp>
        <p:nvSpPr>
          <p:cNvPr id="13" name="Rectangle 12"/>
          <p:cNvSpPr/>
          <p:nvPr/>
        </p:nvSpPr>
        <p:spPr>
          <a:xfrm>
            <a:off x="3828516" y="5289847"/>
            <a:ext cx="1476205" cy="1516877"/>
          </a:xfrm>
          <a:prstGeom prst="rect">
            <a:avLst/>
          </a:prstGeom>
          <a:solidFill>
            <a:srgbClr val="FEA1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858" y="-784074"/>
            <a:ext cx="5690588" cy="76420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953" y="5382430"/>
            <a:ext cx="1337329" cy="133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1841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09" y="2267575"/>
            <a:ext cx="5139425" cy="839577"/>
          </a:xfrm>
        </p:spPr>
        <p:txBody>
          <a:bodyPr/>
          <a:lstStyle/>
          <a:p>
            <a:r>
              <a:rPr lang="nb-NO" sz="4800" dirty="0" err="1"/>
              <a:t>Educloud</a:t>
            </a:r>
            <a:r>
              <a:rPr lang="nb-NO" sz="4800" dirty="0"/>
              <a:t> presentert på CS3-konferansen</a:t>
            </a:r>
            <a:br>
              <a:rPr lang="nb-NO" dirty="0"/>
            </a:br>
            <a:endParaRPr lang="nb-NO" sz="5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215009" y="1535923"/>
            <a:ext cx="2334834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om IT på UiO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6069" y="0"/>
            <a:ext cx="7035931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939445" y="5646563"/>
            <a:ext cx="3396382" cy="664797"/>
          </a:xfrm>
        </p:spPr>
        <p:txBody>
          <a:bodyPr/>
          <a:lstStyle/>
          <a:p>
            <a:r>
              <a:rPr lang="en-US" sz="2400" dirty="0"/>
              <a:t>Les </a:t>
            </a:r>
            <a:r>
              <a:rPr lang="en-US" sz="2400" dirty="0" err="1"/>
              <a:t>mer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usit.uio.no</a:t>
            </a:r>
            <a:endParaRPr lang="nb-NO" sz="2400" dirty="0"/>
          </a:p>
        </p:txBody>
      </p:sp>
      <p:sp>
        <p:nvSpPr>
          <p:cNvPr id="13" name="Rectangle 12"/>
          <p:cNvSpPr/>
          <p:nvPr/>
        </p:nvSpPr>
        <p:spPr>
          <a:xfrm>
            <a:off x="3012093" y="5148752"/>
            <a:ext cx="1733855" cy="1660417"/>
          </a:xfrm>
          <a:prstGeom prst="rect">
            <a:avLst/>
          </a:prstGeom>
          <a:solidFill>
            <a:srgbClr val="FEA1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586" y="5221542"/>
            <a:ext cx="1526867" cy="1533256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nb-NO" dirty="0"/>
              <a:t>Den egenutviklede løsningen vår ble</a:t>
            </a:r>
            <a:br>
              <a:rPr lang="nb-NO" dirty="0"/>
            </a:br>
            <a:r>
              <a:rPr lang="nb-NO" dirty="0"/>
              <a:t>populært samtaleemne og mange var </a:t>
            </a:r>
            <a:br>
              <a:rPr lang="nb-NO" dirty="0"/>
            </a:br>
            <a:r>
              <a:rPr lang="nb-NO" dirty="0"/>
              <a:t>interessert i finne ut mer.</a:t>
            </a:r>
          </a:p>
        </p:txBody>
      </p:sp>
    </p:spTree>
    <p:extLst>
      <p:ext uri="{BB962C8B-B14F-4D97-AF65-F5344CB8AC3E}">
        <p14:creationId xmlns:p14="http://schemas.microsoft.com/office/powerpoint/2010/main" val="2479103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09" y="2267575"/>
            <a:ext cx="5999811" cy="839577"/>
          </a:xfrm>
        </p:spPr>
        <p:txBody>
          <a:bodyPr/>
          <a:lstStyle/>
          <a:p>
            <a:pPr fontAlgn="base"/>
            <a:r>
              <a:rPr lang="nb-NO" sz="5200" dirty="0"/>
              <a:t>Universitetet i Agder med nye nettsider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215009" y="3860205"/>
            <a:ext cx="5999811" cy="1714473"/>
          </a:xfrm>
        </p:spPr>
        <p:txBody>
          <a:bodyPr>
            <a:noAutofit/>
          </a:bodyPr>
          <a:lstStyle/>
          <a:p>
            <a:r>
              <a:rPr lang="nb-NO" sz="3200" dirty="0" err="1"/>
              <a:t>UiA</a:t>
            </a:r>
            <a:r>
              <a:rPr lang="nb-NO" sz="3200" dirty="0"/>
              <a:t> valgte </a:t>
            </a:r>
            <a:r>
              <a:rPr lang="nb-NO" sz="3200" dirty="0" err="1"/>
              <a:t>Vortex</a:t>
            </a:r>
            <a:r>
              <a:rPr lang="nb-NO" sz="3200" dirty="0"/>
              <a:t> til de nye nettsidene sine, og er nå med i sektorsamarbeidet.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215009" y="1535923"/>
            <a:ext cx="2854271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om IT-avdelingen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273047" y="5424407"/>
            <a:ext cx="3396382" cy="1125436"/>
          </a:xfrm>
        </p:spPr>
        <p:txBody>
          <a:bodyPr/>
          <a:lstStyle/>
          <a:p>
            <a:r>
              <a:rPr lang="en-US" sz="2400" dirty="0"/>
              <a:t>Les </a:t>
            </a:r>
            <a:r>
              <a:rPr lang="en-US" sz="2400" dirty="0" err="1"/>
              <a:t>mer</a:t>
            </a:r>
            <a:r>
              <a:rPr lang="en-US" sz="2400" dirty="0"/>
              <a:t> under </a:t>
            </a:r>
            <a:r>
              <a:rPr lang="en-US" sz="2400" dirty="0" err="1"/>
              <a:t>Aktuelt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br>
              <a:rPr lang="en-US" sz="2400" dirty="0"/>
            </a:br>
            <a:r>
              <a:rPr lang="en-US" sz="2400" dirty="0"/>
              <a:t>usit.uio.no,</a:t>
            </a:r>
          </a:p>
          <a:p>
            <a:r>
              <a:rPr lang="en-US" sz="2400" dirty="0" err="1"/>
              <a:t>eller</a:t>
            </a:r>
            <a:r>
              <a:rPr lang="en-US" sz="2400" dirty="0"/>
              <a:t> </a:t>
            </a:r>
            <a:r>
              <a:rPr lang="en-US" sz="2400" dirty="0" err="1"/>
              <a:t>skann</a:t>
            </a:r>
            <a:r>
              <a:rPr lang="en-US" sz="2400" dirty="0"/>
              <a:t> QR-</a:t>
            </a:r>
            <a:r>
              <a:rPr lang="en-US" sz="2400" dirty="0" err="1"/>
              <a:t>koden</a:t>
            </a:r>
            <a:r>
              <a:rPr lang="en-US" sz="2400" dirty="0"/>
              <a:t>:</a:t>
            </a:r>
            <a:endParaRPr lang="nb-NO" sz="2400" dirty="0"/>
          </a:p>
        </p:txBody>
      </p:sp>
      <p:sp>
        <p:nvSpPr>
          <p:cNvPr id="13" name="Rectangle 12"/>
          <p:cNvSpPr/>
          <p:nvPr/>
        </p:nvSpPr>
        <p:spPr>
          <a:xfrm>
            <a:off x="4009936" y="5424407"/>
            <a:ext cx="1429969" cy="1382317"/>
          </a:xfrm>
          <a:prstGeom prst="rect">
            <a:avLst/>
          </a:prstGeom>
          <a:solidFill>
            <a:srgbClr val="FEA1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8406" y="1001"/>
            <a:ext cx="5893594" cy="69418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4346" y="5497057"/>
            <a:ext cx="1237015" cy="123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6997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09" y="2267575"/>
            <a:ext cx="5139425" cy="839577"/>
          </a:xfrm>
        </p:spPr>
        <p:txBody>
          <a:bodyPr/>
          <a:lstStyle/>
          <a:p>
            <a:pPr fontAlgn="base"/>
            <a:r>
              <a:rPr lang="nb-NO" sz="5200" dirty="0"/>
              <a:t>HL-senteret med nye nettsider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215009" y="3860205"/>
            <a:ext cx="5999811" cy="1714473"/>
          </a:xfrm>
        </p:spPr>
        <p:txBody>
          <a:bodyPr>
            <a:noAutofit/>
          </a:bodyPr>
          <a:lstStyle/>
          <a:p>
            <a:r>
              <a:rPr lang="nb-NO" sz="3200" dirty="0"/>
              <a:t>Senter for studier av Holocaust </a:t>
            </a:r>
            <a:br>
              <a:rPr lang="nb-NO" sz="3200" dirty="0"/>
            </a:br>
            <a:r>
              <a:rPr lang="nb-NO" sz="3200" dirty="0"/>
              <a:t>og livssynsminoriteter valgte </a:t>
            </a:r>
            <a:r>
              <a:rPr lang="nb-NO" sz="3200" dirty="0" err="1"/>
              <a:t>Vortex</a:t>
            </a:r>
            <a:r>
              <a:rPr lang="nb-NO" sz="3200" dirty="0"/>
              <a:t> også til de nye nettsidene.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215009" y="1535923"/>
            <a:ext cx="2334834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om IT på UiO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273047" y="5424407"/>
            <a:ext cx="3396382" cy="1125436"/>
          </a:xfrm>
        </p:spPr>
        <p:txBody>
          <a:bodyPr/>
          <a:lstStyle/>
          <a:p>
            <a:r>
              <a:rPr lang="en-US" sz="2400" dirty="0"/>
              <a:t>Les </a:t>
            </a:r>
            <a:r>
              <a:rPr lang="en-US" sz="2400" dirty="0" err="1"/>
              <a:t>mer</a:t>
            </a:r>
            <a:r>
              <a:rPr lang="en-US" sz="2400" dirty="0"/>
              <a:t> under </a:t>
            </a:r>
            <a:r>
              <a:rPr lang="en-US" sz="2400" dirty="0" err="1"/>
              <a:t>Aktuelt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br>
              <a:rPr lang="en-US" sz="2400" dirty="0"/>
            </a:br>
            <a:r>
              <a:rPr lang="en-US" sz="2400" dirty="0"/>
              <a:t>usit.uio.no,</a:t>
            </a:r>
          </a:p>
          <a:p>
            <a:r>
              <a:rPr lang="en-US" sz="2400" dirty="0" err="1"/>
              <a:t>eller</a:t>
            </a:r>
            <a:r>
              <a:rPr lang="en-US" sz="2400" dirty="0"/>
              <a:t> </a:t>
            </a:r>
            <a:r>
              <a:rPr lang="en-US" sz="2400" dirty="0" err="1"/>
              <a:t>skann</a:t>
            </a:r>
            <a:r>
              <a:rPr lang="en-US" sz="2400" dirty="0"/>
              <a:t> QR-</a:t>
            </a:r>
            <a:r>
              <a:rPr lang="en-US" sz="2400" dirty="0" err="1"/>
              <a:t>koden</a:t>
            </a:r>
            <a:r>
              <a:rPr lang="en-US" sz="2400" dirty="0"/>
              <a:t>:</a:t>
            </a:r>
            <a:endParaRPr lang="nb-NO" sz="2400" dirty="0"/>
          </a:p>
        </p:txBody>
      </p:sp>
      <p:sp>
        <p:nvSpPr>
          <p:cNvPr id="13" name="Rectangle 12"/>
          <p:cNvSpPr/>
          <p:nvPr/>
        </p:nvSpPr>
        <p:spPr>
          <a:xfrm>
            <a:off x="4009936" y="5424407"/>
            <a:ext cx="1429969" cy="1382317"/>
          </a:xfrm>
          <a:prstGeom prst="rect">
            <a:avLst/>
          </a:prstGeom>
          <a:solidFill>
            <a:srgbClr val="FEA1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406" y="0"/>
            <a:ext cx="5893594" cy="69438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346" y="5484486"/>
            <a:ext cx="1237015" cy="126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46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09" y="2267575"/>
            <a:ext cx="5410728" cy="839577"/>
          </a:xfrm>
        </p:spPr>
        <p:txBody>
          <a:bodyPr/>
          <a:lstStyle/>
          <a:p>
            <a:pPr fontAlgn="base"/>
            <a:r>
              <a:rPr lang="nb-NO" sz="5200" dirty="0"/>
              <a:t>Politihøgskolen med nye nettsider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215009" y="4069211"/>
            <a:ext cx="5999811" cy="1714473"/>
          </a:xfrm>
        </p:spPr>
        <p:txBody>
          <a:bodyPr>
            <a:noAutofit/>
          </a:bodyPr>
          <a:lstStyle/>
          <a:p>
            <a:r>
              <a:rPr lang="nb-NO" sz="3200" dirty="0"/>
              <a:t>Vi ønsker PHS velkommen til sektorsamarbeidet </a:t>
            </a:r>
            <a:r>
              <a:rPr lang="nb-NO" sz="3200" dirty="0" err="1"/>
              <a:t>Vortex</a:t>
            </a:r>
            <a:r>
              <a:rPr lang="nb-NO" sz="3200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215009" y="1535923"/>
            <a:ext cx="3652567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om IT-avdelingen på UiO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496389" y="5596975"/>
            <a:ext cx="4943516" cy="793038"/>
          </a:xfrm>
        </p:spPr>
        <p:txBody>
          <a:bodyPr/>
          <a:lstStyle/>
          <a:p>
            <a:r>
              <a:rPr lang="en-US" sz="2400" dirty="0"/>
              <a:t>Les </a:t>
            </a:r>
            <a:r>
              <a:rPr lang="en-US" sz="2400" dirty="0" err="1"/>
              <a:t>mer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usit.uio.no,</a:t>
            </a:r>
          </a:p>
          <a:p>
            <a:r>
              <a:rPr lang="en-US" sz="2400" dirty="0" err="1"/>
              <a:t>eller</a:t>
            </a:r>
            <a:r>
              <a:rPr lang="en-US" sz="2400" dirty="0"/>
              <a:t> </a:t>
            </a:r>
            <a:r>
              <a:rPr lang="en-US" sz="2400" dirty="0" err="1"/>
              <a:t>skann</a:t>
            </a:r>
            <a:r>
              <a:rPr lang="en-US" sz="2400" dirty="0"/>
              <a:t> QR-</a:t>
            </a:r>
            <a:r>
              <a:rPr lang="en-US" sz="2400" dirty="0" err="1"/>
              <a:t>koden</a:t>
            </a:r>
            <a:r>
              <a:rPr lang="en-US" sz="2400" dirty="0"/>
              <a:t>:</a:t>
            </a:r>
            <a:endParaRPr lang="nb-NO" sz="2400" dirty="0"/>
          </a:p>
        </p:txBody>
      </p:sp>
      <p:sp>
        <p:nvSpPr>
          <p:cNvPr id="13" name="Rectangle 12"/>
          <p:cNvSpPr/>
          <p:nvPr/>
        </p:nvSpPr>
        <p:spPr>
          <a:xfrm>
            <a:off x="4009936" y="5424407"/>
            <a:ext cx="1429969" cy="1382317"/>
          </a:xfrm>
          <a:prstGeom prst="rect">
            <a:avLst/>
          </a:prstGeom>
          <a:solidFill>
            <a:srgbClr val="FEA1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9460" y="0"/>
            <a:ext cx="5892540" cy="69438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346" y="5484486"/>
            <a:ext cx="1237015" cy="1262158"/>
          </a:xfrm>
          <a:prstGeom prst="rect">
            <a:avLst/>
          </a:prstGeom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DA189C8A-D5D2-D984-3102-F8995CD186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1737887"/>
              </p:ext>
            </p:extLst>
          </p:nvPr>
        </p:nvGraphicFramePr>
        <p:xfrm>
          <a:off x="4122590" y="5483585"/>
          <a:ext cx="1260827" cy="1262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007830" imgH="3011311" progId="">
                  <p:embed/>
                </p:oleObj>
              </mc:Choice>
              <mc:Fallback>
                <p:oleObj r:id="rId4" imgW="3007830" imgH="3011311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22590" y="5483585"/>
                        <a:ext cx="1260827" cy="12621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37710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omputer and a phone&#10;&#10;AI-generated content may be incorrect.">
            <a:extLst>
              <a:ext uri="{FF2B5EF4-FFF2-40B4-BE49-F238E27FC236}">
                <a16:creationId xmlns:a16="http://schemas.microsoft.com/office/drawing/2014/main" id="{8AD5DCFF-8AED-C3A1-EB81-305992B5E8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563" y="1126391"/>
            <a:ext cx="6211437" cy="36266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09" y="2051277"/>
            <a:ext cx="5168408" cy="3516109"/>
          </a:xfrm>
        </p:spPr>
        <p:txBody>
          <a:bodyPr/>
          <a:lstStyle/>
          <a:p>
            <a:pPr fontAlgn="base"/>
            <a:r>
              <a:rPr lang="nb-NO" sz="5000" dirty="0"/>
              <a:t>Arkitektur- og designhøyskolen med nye nettsider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215009" y="4344441"/>
            <a:ext cx="5168408" cy="1714473"/>
          </a:xfrm>
        </p:spPr>
        <p:txBody>
          <a:bodyPr>
            <a:noAutofit/>
          </a:bodyPr>
          <a:lstStyle/>
          <a:p>
            <a:r>
              <a:rPr lang="nb-NO" sz="3200" dirty="0"/>
              <a:t>Vi ønsker AHO velkommen </a:t>
            </a:r>
            <a:br>
              <a:rPr lang="nb-NO" sz="3200" dirty="0"/>
            </a:br>
            <a:r>
              <a:rPr lang="nb-NO" sz="3200" dirty="0"/>
              <a:t>til sektorsamarbeidet </a:t>
            </a:r>
            <a:r>
              <a:rPr lang="nb-NO" sz="3200" dirty="0" err="1"/>
              <a:t>Vortex</a:t>
            </a:r>
            <a:r>
              <a:rPr lang="nb-NO" sz="3200" dirty="0"/>
              <a:t>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215009" y="1236709"/>
            <a:ext cx="3652567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om IT-avdelingen på UiO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215009" y="5599342"/>
            <a:ext cx="4943516" cy="793038"/>
          </a:xfrm>
        </p:spPr>
        <p:txBody>
          <a:bodyPr/>
          <a:lstStyle/>
          <a:p>
            <a:r>
              <a:rPr lang="en-US" sz="2400" dirty="0"/>
              <a:t>Les </a:t>
            </a:r>
            <a:r>
              <a:rPr lang="en-US" sz="2400" dirty="0" err="1"/>
              <a:t>mer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usit.uio.no,</a:t>
            </a:r>
          </a:p>
          <a:p>
            <a:r>
              <a:rPr lang="en-US" sz="2400" dirty="0" err="1"/>
              <a:t>eller</a:t>
            </a:r>
            <a:r>
              <a:rPr lang="en-US" sz="2400" dirty="0"/>
              <a:t> </a:t>
            </a:r>
            <a:r>
              <a:rPr lang="en-US" sz="2400" dirty="0" err="1"/>
              <a:t>skann</a:t>
            </a:r>
            <a:r>
              <a:rPr lang="en-US" sz="2400" dirty="0"/>
              <a:t> QR-</a:t>
            </a:r>
            <a:r>
              <a:rPr lang="en-US" sz="2400" dirty="0" err="1"/>
              <a:t>koden</a:t>
            </a:r>
            <a:r>
              <a:rPr lang="en-US" sz="2400" dirty="0"/>
              <a:t>:</a:t>
            </a:r>
            <a:endParaRPr lang="nb-NO" sz="2400" dirty="0"/>
          </a:p>
        </p:txBody>
      </p:sp>
      <p:sp>
        <p:nvSpPr>
          <p:cNvPr id="13" name="Rectangle 12"/>
          <p:cNvSpPr/>
          <p:nvPr/>
        </p:nvSpPr>
        <p:spPr>
          <a:xfrm>
            <a:off x="3949262" y="5292436"/>
            <a:ext cx="1434155" cy="1433409"/>
          </a:xfrm>
          <a:prstGeom prst="rect">
            <a:avLst/>
          </a:prstGeom>
          <a:solidFill>
            <a:srgbClr val="FEA1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Picture 14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D6704980-BCC9-93CE-C6D1-5233ADF40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298" y="5406693"/>
            <a:ext cx="1230554" cy="123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954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09" y="2267575"/>
            <a:ext cx="5539839" cy="839577"/>
          </a:xfrm>
        </p:spPr>
        <p:txBody>
          <a:bodyPr/>
          <a:lstStyle/>
          <a:p>
            <a:pPr fontAlgn="base"/>
            <a:r>
              <a:rPr lang="nn-NO" sz="5200" dirty="0" err="1"/>
              <a:t>Vortex</a:t>
            </a:r>
            <a:r>
              <a:rPr lang="nn-NO" sz="5200" dirty="0"/>
              <a:t> for Norges Idrettshøgskole</a:t>
            </a:r>
            <a:endParaRPr lang="nb-NO" sz="5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215009" y="4008174"/>
            <a:ext cx="5999811" cy="1714473"/>
          </a:xfrm>
        </p:spPr>
        <p:txBody>
          <a:bodyPr>
            <a:noAutofit/>
          </a:bodyPr>
          <a:lstStyle/>
          <a:p>
            <a:r>
              <a:rPr lang="nb-NO" sz="3200" dirty="0"/>
              <a:t>NIH går over til å bruke </a:t>
            </a:r>
            <a:r>
              <a:rPr lang="nb-NO" sz="3200" dirty="0" err="1"/>
              <a:t>Vortex</a:t>
            </a:r>
            <a:r>
              <a:rPr lang="nb-NO" sz="3200" dirty="0"/>
              <a:t>. Sjekk de nye nettsidene.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215009" y="1535923"/>
            <a:ext cx="2334834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om IT på UiO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273047" y="5424407"/>
            <a:ext cx="3396382" cy="1125436"/>
          </a:xfrm>
        </p:spPr>
        <p:txBody>
          <a:bodyPr/>
          <a:lstStyle/>
          <a:p>
            <a:r>
              <a:rPr lang="en-US" sz="2400" dirty="0"/>
              <a:t>Les </a:t>
            </a:r>
            <a:r>
              <a:rPr lang="en-US" sz="2400" dirty="0" err="1"/>
              <a:t>mer</a:t>
            </a:r>
            <a:r>
              <a:rPr lang="en-US" sz="2400" dirty="0"/>
              <a:t> under </a:t>
            </a:r>
            <a:r>
              <a:rPr lang="en-US" sz="2400" dirty="0" err="1"/>
              <a:t>Aktuelt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br>
              <a:rPr lang="en-US" sz="2400" dirty="0"/>
            </a:br>
            <a:r>
              <a:rPr lang="en-US" sz="2400" dirty="0"/>
              <a:t>usit.uio.no,</a:t>
            </a:r>
          </a:p>
          <a:p>
            <a:r>
              <a:rPr lang="en-US" sz="2400" dirty="0" err="1"/>
              <a:t>eller</a:t>
            </a:r>
            <a:r>
              <a:rPr lang="en-US" sz="2400" dirty="0"/>
              <a:t> </a:t>
            </a:r>
            <a:r>
              <a:rPr lang="en-US" sz="2400" dirty="0" err="1"/>
              <a:t>skann</a:t>
            </a:r>
            <a:r>
              <a:rPr lang="en-US" sz="2400" dirty="0"/>
              <a:t> QR-</a:t>
            </a:r>
            <a:r>
              <a:rPr lang="en-US" sz="2400" dirty="0" err="1"/>
              <a:t>koden</a:t>
            </a:r>
            <a:r>
              <a:rPr lang="en-US" sz="2400" dirty="0"/>
              <a:t>:</a:t>
            </a:r>
            <a:endParaRPr lang="nb-NO" sz="2400" dirty="0"/>
          </a:p>
        </p:txBody>
      </p:sp>
      <p:sp>
        <p:nvSpPr>
          <p:cNvPr id="13" name="Rectangle 12"/>
          <p:cNvSpPr/>
          <p:nvPr/>
        </p:nvSpPr>
        <p:spPr>
          <a:xfrm>
            <a:off x="4009936" y="5424407"/>
            <a:ext cx="1429969" cy="1382317"/>
          </a:xfrm>
          <a:prstGeom prst="rect">
            <a:avLst/>
          </a:prstGeom>
          <a:solidFill>
            <a:srgbClr val="FEA1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230" y="-1843174"/>
            <a:ext cx="5882770" cy="87011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346" y="5497057"/>
            <a:ext cx="1237015" cy="1237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222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8971" y="2289960"/>
            <a:ext cx="5483029" cy="839577"/>
          </a:xfrm>
        </p:spPr>
        <p:txBody>
          <a:bodyPr/>
          <a:lstStyle/>
          <a:p>
            <a:r>
              <a:rPr lang="nb-NO" sz="4400" dirty="0"/>
              <a:t>Nå kommer GPT UiO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6708971" y="3183940"/>
            <a:ext cx="5690135" cy="1714473"/>
          </a:xfrm>
        </p:spPr>
        <p:txBody>
          <a:bodyPr>
            <a:noAutofit/>
          </a:bodyPr>
          <a:lstStyle/>
          <a:p>
            <a:pPr fontAlgn="base"/>
            <a:r>
              <a:rPr lang="nb-NO" sz="3600" dirty="0"/>
              <a:t>Kunstig intelligens med personvernfokus. Utviklet for UiO av IT-avdelingen.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6639652" y="1431686"/>
            <a:ext cx="2334834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om IT på UiO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4651" y="0"/>
            <a:ext cx="8289984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6831564" y="5285949"/>
            <a:ext cx="3396382" cy="650947"/>
          </a:xfrm>
        </p:spPr>
        <p:txBody>
          <a:bodyPr/>
          <a:lstStyle/>
          <a:p>
            <a:r>
              <a:rPr lang="en-US" sz="2400" dirty="0"/>
              <a:t>Les </a:t>
            </a:r>
            <a:r>
              <a:rPr lang="en-US" sz="2400" dirty="0" err="1"/>
              <a:t>mer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300" dirty="0"/>
              <a:t>uio.no/</a:t>
            </a:r>
            <a:r>
              <a:rPr lang="en-US" sz="2300" dirty="0" err="1"/>
              <a:t>tjenester</a:t>
            </a:r>
            <a:r>
              <a:rPr lang="en-US" sz="2300" dirty="0"/>
              <a:t>/it/</a:t>
            </a:r>
            <a:r>
              <a:rPr lang="en-US" sz="2300" dirty="0" err="1"/>
              <a:t>aktuelt</a:t>
            </a:r>
            <a:endParaRPr lang="nb-NO" sz="2300" dirty="0"/>
          </a:p>
        </p:txBody>
      </p:sp>
      <p:sp>
        <p:nvSpPr>
          <p:cNvPr id="13" name="Rectangle 12"/>
          <p:cNvSpPr/>
          <p:nvPr/>
        </p:nvSpPr>
        <p:spPr>
          <a:xfrm>
            <a:off x="10225855" y="5146307"/>
            <a:ext cx="1733855" cy="1660417"/>
          </a:xfrm>
          <a:prstGeom prst="rect">
            <a:avLst/>
          </a:prstGeom>
          <a:solidFill>
            <a:srgbClr val="FEA1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9375" y="204787"/>
            <a:ext cx="2762250" cy="1000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1309" y="5217663"/>
            <a:ext cx="1524082" cy="153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852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54F5897-F126-D638-20D1-5AE255372A1E}"/>
              </a:ext>
            </a:extLst>
          </p:cNvPr>
          <p:cNvSpPr/>
          <p:nvPr/>
        </p:nvSpPr>
        <p:spPr>
          <a:xfrm>
            <a:off x="11140649" y="5547854"/>
            <a:ext cx="941831" cy="10049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7835" y="2087442"/>
            <a:ext cx="6011947" cy="839577"/>
          </a:xfrm>
        </p:spPr>
        <p:txBody>
          <a:bodyPr/>
          <a:lstStyle/>
          <a:p>
            <a:r>
              <a:rPr lang="nb-NO" sz="4400" dirty="0"/>
              <a:t>Ny versjon av </a:t>
            </a:r>
            <a:br>
              <a:rPr lang="nb-NO" sz="4400" dirty="0"/>
            </a:br>
            <a:r>
              <a:rPr lang="nb-NO" sz="4400" dirty="0"/>
              <a:t>GPT UiO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7447835" y="3490598"/>
            <a:ext cx="5690135" cy="1714473"/>
          </a:xfrm>
        </p:spPr>
        <p:txBody>
          <a:bodyPr>
            <a:noAutofit/>
          </a:bodyPr>
          <a:lstStyle/>
          <a:p>
            <a:pPr fontAlgn="base"/>
            <a:r>
              <a:rPr lang="nb-NO" sz="3600" dirty="0"/>
              <a:t>Nå med filopplasting </a:t>
            </a:r>
            <a:br>
              <a:rPr lang="nb-NO" sz="3600" dirty="0"/>
            </a:br>
            <a:r>
              <a:rPr lang="nb-NO" sz="3600" dirty="0"/>
              <a:t>og dine egne </a:t>
            </a:r>
            <a:br>
              <a:rPr lang="nb-NO" sz="3600" dirty="0"/>
            </a:br>
            <a:r>
              <a:rPr lang="nb-NO" sz="3600" dirty="0"/>
              <a:t>KI-assistenter.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7447835" y="1132775"/>
            <a:ext cx="2334834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om IT på UiO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7448081" y="5630150"/>
            <a:ext cx="3396382" cy="276999"/>
          </a:xfrm>
        </p:spPr>
        <p:txBody>
          <a:bodyPr/>
          <a:lstStyle/>
          <a:p>
            <a:r>
              <a:rPr lang="en-US" sz="2000" dirty="0" err="1"/>
              <a:t>Skann</a:t>
            </a:r>
            <a:r>
              <a:rPr lang="en-US" sz="2000" dirty="0"/>
              <a:t> for å lese </a:t>
            </a:r>
            <a:r>
              <a:rPr lang="en-US" sz="2000" dirty="0" err="1"/>
              <a:t>mer</a:t>
            </a:r>
            <a:r>
              <a:rPr lang="en-US" sz="2000" dirty="0"/>
              <a:t>:</a:t>
            </a:r>
            <a:endParaRPr lang="nb-NO" sz="2000" dirty="0"/>
          </a:p>
        </p:txBody>
      </p:sp>
      <p:sp>
        <p:nvSpPr>
          <p:cNvPr id="13" name="Rectangle 12"/>
          <p:cNvSpPr/>
          <p:nvPr/>
        </p:nvSpPr>
        <p:spPr>
          <a:xfrm>
            <a:off x="10085832" y="5133715"/>
            <a:ext cx="1517262" cy="1501381"/>
          </a:xfrm>
          <a:prstGeom prst="rect">
            <a:avLst/>
          </a:prstGeom>
          <a:solidFill>
            <a:srgbClr val="FEA1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80335" y="5219716"/>
            <a:ext cx="1336727" cy="133672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CECF790-B025-AE41-3D5D-22510C8E8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13" y="2021154"/>
            <a:ext cx="6604651" cy="367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4670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237D3E-C71B-434F-8EDD-31E545033525}"/>
              </a:ext>
            </a:extLst>
          </p:cNvPr>
          <p:cNvSpPr/>
          <p:nvPr/>
        </p:nvSpPr>
        <p:spPr>
          <a:xfrm>
            <a:off x="10213675" y="4701396"/>
            <a:ext cx="1759789" cy="19323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7483" y="2702410"/>
            <a:ext cx="5483029" cy="839577"/>
          </a:xfrm>
        </p:spPr>
        <p:txBody>
          <a:bodyPr/>
          <a:lstStyle/>
          <a:p>
            <a:r>
              <a:rPr lang="nb-NO" sz="4400" dirty="0"/>
              <a:t>Nytt driftssystem på plass på tusenvis av bærbare PCer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6027483" y="1797916"/>
            <a:ext cx="2334834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om IT på UiO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9191"/>
            <a:ext cx="5390205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6109839" y="5217663"/>
            <a:ext cx="3396382" cy="793038"/>
          </a:xfrm>
        </p:spPr>
        <p:txBody>
          <a:bodyPr/>
          <a:lstStyle/>
          <a:p>
            <a:r>
              <a:rPr lang="en-US" sz="2400" dirty="0"/>
              <a:t>Les </a:t>
            </a:r>
            <a:r>
              <a:rPr lang="en-US" sz="2400" dirty="0" err="1"/>
              <a:t>mer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usit.uio.no</a:t>
            </a:r>
          </a:p>
          <a:p>
            <a:r>
              <a:rPr lang="en-US" sz="2400" dirty="0" err="1"/>
              <a:t>eller</a:t>
            </a:r>
            <a:r>
              <a:rPr lang="en-US" sz="2400" dirty="0"/>
              <a:t> </a:t>
            </a:r>
            <a:r>
              <a:rPr lang="en-US" sz="2400" dirty="0" err="1"/>
              <a:t>skann</a:t>
            </a:r>
            <a:r>
              <a:rPr lang="en-US" sz="2400" dirty="0"/>
              <a:t> QR-</a:t>
            </a:r>
            <a:r>
              <a:rPr lang="en-US" sz="2400" dirty="0" err="1"/>
              <a:t>koden</a:t>
            </a:r>
            <a:r>
              <a:rPr lang="en-US" sz="2400" dirty="0"/>
              <a:t>:</a:t>
            </a:r>
            <a:endParaRPr lang="nb-NO" sz="2400" dirty="0"/>
          </a:p>
        </p:txBody>
      </p:sp>
      <p:sp>
        <p:nvSpPr>
          <p:cNvPr id="13" name="Rectangle 12"/>
          <p:cNvSpPr/>
          <p:nvPr/>
        </p:nvSpPr>
        <p:spPr>
          <a:xfrm>
            <a:off x="9944100" y="5014750"/>
            <a:ext cx="1309286" cy="1291806"/>
          </a:xfrm>
          <a:prstGeom prst="rect">
            <a:avLst/>
          </a:prstGeom>
          <a:solidFill>
            <a:srgbClr val="FEA1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934" y="330243"/>
            <a:ext cx="2762250" cy="1000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48916" y="5118332"/>
            <a:ext cx="1081370" cy="1085971"/>
          </a:xfrm>
          <a:prstGeom prst="rect">
            <a:avLst/>
          </a:prstGeom>
        </p:spPr>
      </p:pic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4FA47487-5ACF-8624-2B38-45C2D2250C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91"/>
            <a:ext cx="11889497" cy="6876382"/>
          </a:xfrm>
          <a:prstGeom prst="rect">
            <a:avLst/>
          </a:prstGeom>
        </p:spPr>
      </p:pic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9B964299-642C-610D-4DA9-83A80A3FD707}"/>
              </a:ext>
            </a:extLst>
          </p:cNvPr>
          <p:cNvSpPr txBox="1">
            <a:spLocks/>
          </p:cNvSpPr>
          <p:nvPr/>
        </p:nvSpPr>
        <p:spPr>
          <a:xfrm>
            <a:off x="4299689" y="1232856"/>
            <a:ext cx="2334834" cy="436946"/>
          </a:xfrm>
          <a:prstGeom prst="rect">
            <a:avLst/>
          </a:prstGeom>
          <a:solidFill>
            <a:srgbClr val="FEA11B"/>
          </a:solidFill>
        </p:spPr>
        <p:txBody>
          <a:bodyPr vert="horz" wrap="none" lIns="144000" tIns="79200" rIns="144000" bIns="7920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>
                <a:solidFill>
                  <a:schemeClr val="tx1"/>
                </a:solidFill>
              </a:rPr>
              <a:t>Nytt om IT på UiO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CA7E4614-3422-E080-D2B3-F5FD0CCB26F7}"/>
              </a:ext>
            </a:extLst>
          </p:cNvPr>
          <p:cNvSpPr txBox="1">
            <a:spLocks/>
          </p:cNvSpPr>
          <p:nvPr/>
        </p:nvSpPr>
        <p:spPr>
          <a:xfrm>
            <a:off x="4299688" y="2733930"/>
            <a:ext cx="3606061" cy="713945"/>
          </a:xfrm>
          <a:prstGeom prst="rect">
            <a:avLst/>
          </a:prstGeom>
          <a:solidFill>
            <a:srgbClr val="FEA11B"/>
          </a:solidFill>
        </p:spPr>
        <p:txBody>
          <a:bodyPr vert="horz" wrap="square" lIns="144000" tIns="79200" rIns="144000" bIns="7920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4000" dirty="0">
                <a:solidFill>
                  <a:schemeClr val="tx1"/>
                </a:solidFill>
              </a:rPr>
              <a:t>Nye GPT UiO: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C8EE6FBC-7145-2D30-2FFE-C0B77FE814DF}"/>
              </a:ext>
            </a:extLst>
          </p:cNvPr>
          <p:cNvSpPr txBox="1">
            <a:spLocks/>
          </p:cNvSpPr>
          <p:nvPr/>
        </p:nvSpPr>
        <p:spPr>
          <a:xfrm>
            <a:off x="4288321" y="4066717"/>
            <a:ext cx="3001298" cy="603145"/>
          </a:xfrm>
          <a:prstGeom prst="rect">
            <a:avLst/>
          </a:prstGeom>
          <a:solidFill>
            <a:srgbClr val="FEA11B"/>
          </a:solidFill>
        </p:spPr>
        <p:txBody>
          <a:bodyPr vert="horz" wrap="none" lIns="144000" tIns="79200" rIns="144000" bIns="7920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3200" dirty="0">
                <a:solidFill>
                  <a:schemeClr val="tx1"/>
                </a:solidFill>
              </a:rPr>
              <a:t>– Bruk GPT-4o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86D96F5E-C1ED-57FC-349E-8F0316578E80}"/>
              </a:ext>
            </a:extLst>
          </p:cNvPr>
          <p:cNvSpPr txBox="1">
            <a:spLocks/>
          </p:cNvSpPr>
          <p:nvPr/>
        </p:nvSpPr>
        <p:spPr>
          <a:xfrm>
            <a:off x="4299688" y="3454047"/>
            <a:ext cx="5345081" cy="603145"/>
          </a:xfrm>
          <a:prstGeom prst="rect">
            <a:avLst/>
          </a:prstGeom>
          <a:solidFill>
            <a:srgbClr val="FEA11B"/>
          </a:solidFill>
        </p:spPr>
        <p:txBody>
          <a:bodyPr vert="horz" wrap="none" lIns="144000" tIns="79200" rIns="144000" bIns="7920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3200" dirty="0">
                <a:solidFill>
                  <a:schemeClr val="tx1"/>
                </a:solidFill>
              </a:rPr>
              <a:t>– Lagre og del instruksjoner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94C82A9-65BA-50E1-E000-1DAEE50006B3}"/>
              </a:ext>
            </a:extLst>
          </p:cNvPr>
          <p:cNvSpPr/>
          <p:nvPr/>
        </p:nvSpPr>
        <p:spPr>
          <a:xfrm>
            <a:off x="4186547" y="4669862"/>
            <a:ext cx="614053" cy="1389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25240705-1F87-EF99-31B4-B1F6B16AA3DD}"/>
              </a:ext>
            </a:extLst>
          </p:cNvPr>
          <p:cNvSpPr txBox="1">
            <a:spLocks/>
          </p:cNvSpPr>
          <p:nvPr/>
        </p:nvSpPr>
        <p:spPr>
          <a:xfrm>
            <a:off x="6328779" y="4932013"/>
            <a:ext cx="3396382" cy="7930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Les </a:t>
            </a:r>
            <a:r>
              <a:rPr lang="en-US" sz="2400" dirty="0" err="1"/>
              <a:t>mer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usit.uio.no,</a:t>
            </a:r>
          </a:p>
          <a:p>
            <a:r>
              <a:rPr lang="en-US" sz="2400" dirty="0" err="1"/>
              <a:t>eller</a:t>
            </a:r>
            <a:r>
              <a:rPr lang="en-US" sz="2400" dirty="0"/>
              <a:t> </a:t>
            </a:r>
            <a:r>
              <a:rPr lang="en-US" sz="2400" dirty="0" err="1"/>
              <a:t>skann</a:t>
            </a:r>
            <a:r>
              <a:rPr lang="en-US" sz="2400" dirty="0"/>
              <a:t> QR-</a:t>
            </a:r>
            <a:r>
              <a:rPr lang="en-US" sz="2400" dirty="0" err="1"/>
              <a:t>koden</a:t>
            </a:r>
            <a:r>
              <a:rPr lang="en-US" sz="2400" dirty="0"/>
              <a:t>:</a:t>
            </a:r>
            <a:endParaRPr lang="nb-NO" sz="2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E26BD05-F92A-2EDD-293B-9D66740FD62A}"/>
              </a:ext>
            </a:extLst>
          </p:cNvPr>
          <p:cNvSpPr/>
          <p:nvPr/>
        </p:nvSpPr>
        <p:spPr>
          <a:xfrm>
            <a:off x="9730555" y="4860557"/>
            <a:ext cx="1733855" cy="1660417"/>
          </a:xfrm>
          <a:prstGeom prst="rect">
            <a:avLst/>
          </a:prstGeom>
          <a:solidFill>
            <a:srgbClr val="FEA1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6EB4327C-A219-6F03-01D7-FA24B7763B5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2983631"/>
              </p:ext>
            </p:extLst>
          </p:nvPr>
        </p:nvGraphicFramePr>
        <p:xfrm>
          <a:off x="9842295" y="4946038"/>
          <a:ext cx="1517115" cy="15062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3094865" imgH="3073400" progId="">
                  <p:embed/>
                </p:oleObj>
              </mc:Choice>
              <mc:Fallback>
                <p:oleObj r:id="rId6" imgW="3094865" imgH="30734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842295" y="4946038"/>
                        <a:ext cx="1517115" cy="15062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Arrow: Right 26">
            <a:extLst>
              <a:ext uri="{FF2B5EF4-FFF2-40B4-BE49-F238E27FC236}">
                <a16:creationId xmlns:a16="http://schemas.microsoft.com/office/drawing/2014/main" id="{334308DA-A77B-F434-465A-27A7CCAF6AA8}"/>
              </a:ext>
            </a:extLst>
          </p:cNvPr>
          <p:cNvSpPr/>
          <p:nvPr/>
        </p:nvSpPr>
        <p:spPr>
          <a:xfrm>
            <a:off x="2009775" y="5918653"/>
            <a:ext cx="1504950" cy="285650"/>
          </a:xfrm>
          <a:prstGeom prst="rightArrow">
            <a:avLst/>
          </a:prstGeom>
          <a:solidFill>
            <a:srgbClr val="FEA11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6D5DBC93-642C-3A50-95CB-77A56EAED6DD}"/>
              </a:ext>
            </a:extLst>
          </p:cNvPr>
          <p:cNvSpPr txBox="1">
            <a:spLocks/>
          </p:cNvSpPr>
          <p:nvPr/>
        </p:nvSpPr>
        <p:spPr>
          <a:xfrm>
            <a:off x="774441" y="5792228"/>
            <a:ext cx="1031400" cy="436946"/>
          </a:xfrm>
          <a:prstGeom prst="rect">
            <a:avLst/>
          </a:prstGeom>
          <a:solidFill>
            <a:srgbClr val="FEA11B"/>
          </a:solidFill>
        </p:spPr>
        <p:txBody>
          <a:bodyPr vert="horz" wrap="none" lIns="144000" tIns="79200" rIns="144000" bIns="79200" rtlCol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>
                <a:solidFill>
                  <a:schemeClr val="tx1"/>
                </a:solidFill>
              </a:rPr>
              <a:t>Nyhet!</a:t>
            </a:r>
          </a:p>
        </p:txBody>
      </p:sp>
    </p:spTree>
    <p:extLst>
      <p:ext uri="{BB962C8B-B14F-4D97-AF65-F5344CB8AC3E}">
        <p14:creationId xmlns:p14="http://schemas.microsoft.com/office/powerpoint/2010/main" val="1980910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237D3E-C71B-434F-8EDD-31E545033525}"/>
              </a:ext>
            </a:extLst>
          </p:cNvPr>
          <p:cNvSpPr/>
          <p:nvPr/>
        </p:nvSpPr>
        <p:spPr>
          <a:xfrm>
            <a:off x="10213675" y="4701396"/>
            <a:ext cx="1759789" cy="19323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7483" y="2702410"/>
            <a:ext cx="5483029" cy="839577"/>
          </a:xfrm>
        </p:spPr>
        <p:txBody>
          <a:bodyPr/>
          <a:lstStyle/>
          <a:p>
            <a:r>
              <a:rPr lang="nb-NO" sz="4400" dirty="0"/>
              <a:t>Nytt driftssystem på plass på tusenvis av bærbare PCer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6027483" y="1797916"/>
            <a:ext cx="2334834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om IT på UiO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390205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6109839" y="5217663"/>
            <a:ext cx="3396382" cy="793038"/>
          </a:xfrm>
        </p:spPr>
        <p:txBody>
          <a:bodyPr/>
          <a:lstStyle/>
          <a:p>
            <a:r>
              <a:rPr lang="en-US" sz="2400" dirty="0"/>
              <a:t>Les </a:t>
            </a:r>
            <a:r>
              <a:rPr lang="en-US" sz="2400" dirty="0" err="1"/>
              <a:t>mer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usit.uio.no</a:t>
            </a:r>
          </a:p>
          <a:p>
            <a:r>
              <a:rPr lang="en-US" sz="2400" dirty="0" err="1"/>
              <a:t>eller</a:t>
            </a:r>
            <a:r>
              <a:rPr lang="en-US" sz="2400" dirty="0"/>
              <a:t> </a:t>
            </a:r>
            <a:r>
              <a:rPr lang="en-US" sz="2400" dirty="0" err="1"/>
              <a:t>skann</a:t>
            </a:r>
            <a:r>
              <a:rPr lang="en-US" sz="2400" dirty="0"/>
              <a:t> QR-</a:t>
            </a:r>
            <a:r>
              <a:rPr lang="en-US" sz="2400" dirty="0" err="1"/>
              <a:t>koden</a:t>
            </a:r>
            <a:r>
              <a:rPr lang="en-US" sz="2400" dirty="0"/>
              <a:t>:</a:t>
            </a:r>
            <a:endParaRPr lang="nb-NO" sz="2400" dirty="0"/>
          </a:p>
        </p:txBody>
      </p:sp>
      <p:sp>
        <p:nvSpPr>
          <p:cNvPr id="13" name="Rectangle 12"/>
          <p:cNvSpPr/>
          <p:nvPr/>
        </p:nvSpPr>
        <p:spPr>
          <a:xfrm>
            <a:off x="9944100" y="5014750"/>
            <a:ext cx="1309286" cy="1291806"/>
          </a:xfrm>
          <a:prstGeom prst="rect">
            <a:avLst/>
          </a:prstGeom>
          <a:solidFill>
            <a:srgbClr val="FEA1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934" y="330243"/>
            <a:ext cx="2762250" cy="1000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48916" y="5118332"/>
            <a:ext cx="1081370" cy="108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9992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237D3E-C71B-434F-8EDD-31E545033525}"/>
              </a:ext>
            </a:extLst>
          </p:cNvPr>
          <p:cNvSpPr/>
          <p:nvPr/>
        </p:nvSpPr>
        <p:spPr>
          <a:xfrm>
            <a:off x="10213675" y="4701396"/>
            <a:ext cx="1759789" cy="19323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7483" y="2702410"/>
            <a:ext cx="5483029" cy="839577"/>
          </a:xfrm>
        </p:spPr>
        <p:txBody>
          <a:bodyPr/>
          <a:lstStyle/>
          <a:p>
            <a:r>
              <a:rPr lang="nb-NO" sz="4400" dirty="0"/>
              <a:t>Ida fra UX-seksjonen vår er ukens designer i UX Norge!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6027483" y="1797916"/>
            <a:ext cx="2783739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om IT-avdelingen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913333" y="0"/>
            <a:ext cx="6381404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6109839" y="5217663"/>
            <a:ext cx="3396382" cy="793038"/>
          </a:xfrm>
        </p:spPr>
        <p:txBody>
          <a:bodyPr/>
          <a:lstStyle/>
          <a:p>
            <a:r>
              <a:rPr lang="en-US" sz="2400" dirty="0"/>
              <a:t>Les </a:t>
            </a:r>
            <a:r>
              <a:rPr lang="en-US" sz="2400" dirty="0" err="1"/>
              <a:t>mer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UX Norge</a:t>
            </a:r>
          </a:p>
          <a:p>
            <a:r>
              <a:rPr lang="en-US" sz="2400" dirty="0" err="1"/>
              <a:t>eller</a:t>
            </a:r>
            <a:r>
              <a:rPr lang="en-US" sz="2400" dirty="0"/>
              <a:t> </a:t>
            </a:r>
            <a:r>
              <a:rPr lang="en-US" sz="2400" dirty="0" err="1"/>
              <a:t>skann</a:t>
            </a:r>
            <a:r>
              <a:rPr lang="en-US" sz="2400" dirty="0"/>
              <a:t> QR-</a:t>
            </a:r>
            <a:r>
              <a:rPr lang="en-US" sz="2400" dirty="0" err="1"/>
              <a:t>koden</a:t>
            </a:r>
            <a:r>
              <a:rPr lang="en-US" sz="2400" dirty="0"/>
              <a:t>:</a:t>
            </a:r>
            <a:endParaRPr lang="nb-NO" sz="2400" dirty="0"/>
          </a:p>
        </p:txBody>
      </p:sp>
      <p:sp>
        <p:nvSpPr>
          <p:cNvPr id="13" name="Rectangle 12"/>
          <p:cNvSpPr/>
          <p:nvPr/>
        </p:nvSpPr>
        <p:spPr>
          <a:xfrm>
            <a:off x="9944100" y="5014750"/>
            <a:ext cx="1309286" cy="1291806"/>
          </a:xfrm>
          <a:prstGeom prst="rect">
            <a:avLst/>
          </a:prstGeom>
          <a:solidFill>
            <a:srgbClr val="FEA1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934" y="330243"/>
            <a:ext cx="2762250" cy="1000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48916" y="5118370"/>
            <a:ext cx="1081370" cy="1085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1547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A237D3E-C71B-434F-8EDD-31E545033525}"/>
              </a:ext>
            </a:extLst>
          </p:cNvPr>
          <p:cNvSpPr/>
          <p:nvPr/>
        </p:nvSpPr>
        <p:spPr>
          <a:xfrm>
            <a:off x="10213675" y="4701396"/>
            <a:ext cx="1759789" cy="19323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7483" y="2702410"/>
            <a:ext cx="5483029" cy="839577"/>
          </a:xfrm>
        </p:spPr>
        <p:txBody>
          <a:bodyPr/>
          <a:lstStyle/>
          <a:p>
            <a:r>
              <a:rPr lang="nb-NO" sz="4400" dirty="0"/>
              <a:t>IT-avdelingen og UiO på </a:t>
            </a:r>
            <a:r>
              <a:rPr lang="nb-NO" sz="4400" dirty="0" err="1"/>
              <a:t>Customer</a:t>
            </a:r>
            <a:r>
              <a:rPr lang="nb-NO" sz="4400" dirty="0"/>
              <a:t> </a:t>
            </a:r>
            <a:r>
              <a:rPr lang="nb-NO" sz="4400" dirty="0" err="1"/>
              <a:t>Stories</a:t>
            </a:r>
            <a:r>
              <a:rPr lang="nb-NO" sz="4400" dirty="0"/>
              <a:t> hos Microsoft!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6027483" y="1797916"/>
            <a:ext cx="2783739" cy="436946"/>
          </a:xfrm>
          <a:solidFill>
            <a:srgbClr val="FEA11B"/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Nytt om IT-avdelingen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819365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6097263" y="4976961"/>
            <a:ext cx="3396382" cy="1329595"/>
          </a:xfrm>
        </p:spPr>
        <p:txBody>
          <a:bodyPr/>
          <a:lstStyle/>
          <a:p>
            <a:r>
              <a:rPr lang="en-US" sz="2400" dirty="0" err="1"/>
              <a:t>Skann</a:t>
            </a:r>
            <a:r>
              <a:rPr lang="en-US" sz="2400" dirty="0"/>
              <a:t> QR-</a:t>
            </a:r>
            <a:r>
              <a:rPr lang="en-US" sz="2400" dirty="0" err="1"/>
              <a:t>koden</a:t>
            </a:r>
            <a:r>
              <a:rPr lang="en-US" sz="2400" dirty="0"/>
              <a:t> for å lese </a:t>
            </a:r>
            <a:r>
              <a:rPr lang="en-US" sz="2400" dirty="0" err="1"/>
              <a:t>suksesshistorien</a:t>
            </a:r>
            <a:r>
              <a:rPr lang="en-US" sz="2400" dirty="0"/>
              <a:t> om GPT UiO sett </a:t>
            </a:r>
            <a:r>
              <a:rPr lang="en-US" sz="2400" dirty="0" err="1"/>
              <a:t>fra</a:t>
            </a:r>
            <a:r>
              <a:rPr lang="en-US" sz="2400" dirty="0"/>
              <a:t> </a:t>
            </a:r>
            <a:r>
              <a:rPr lang="en-US" sz="2400" dirty="0" err="1"/>
              <a:t>Microsofts</a:t>
            </a:r>
            <a:r>
              <a:rPr lang="en-US" sz="2400" dirty="0"/>
              <a:t> side:</a:t>
            </a:r>
            <a:endParaRPr lang="nb-NO" sz="2400" dirty="0"/>
          </a:p>
        </p:txBody>
      </p:sp>
      <p:sp>
        <p:nvSpPr>
          <p:cNvPr id="13" name="Rectangle 12"/>
          <p:cNvSpPr/>
          <p:nvPr/>
        </p:nvSpPr>
        <p:spPr>
          <a:xfrm>
            <a:off x="9944100" y="5014750"/>
            <a:ext cx="1309286" cy="1291806"/>
          </a:xfrm>
          <a:prstGeom prst="rect">
            <a:avLst/>
          </a:prstGeom>
          <a:solidFill>
            <a:srgbClr val="FEA11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0934" y="330243"/>
            <a:ext cx="2762250" cy="10001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48916" y="5125195"/>
            <a:ext cx="1081370" cy="107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4082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8720" y="2447235"/>
            <a:ext cx="5483029" cy="839577"/>
          </a:xfrm>
        </p:spPr>
        <p:txBody>
          <a:bodyPr/>
          <a:lstStyle/>
          <a:p>
            <a:r>
              <a:rPr lang="nb-NO" dirty="0"/>
              <a:t>Nå skal alle rydde i e-posten</a:t>
            </a:r>
            <a:endParaRPr lang="nb-NO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5788720" y="4246776"/>
            <a:ext cx="6608661" cy="1714473"/>
          </a:xfrm>
        </p:spPr>
        <p:txBody>
          <a:bodyPr>
            <a:noAutofit/>
          </a:bodyPr>
          <a:lstStyle/>
          <a:p>
            <a:pPr fontAlgn="base"/>
            <a:r>
              <a:rPr lang="nb-NO" sz="3000" dirty="0"/>
              <a:t>UiO skal komme i overensstemmelse med GDPR, bruke mindre på unødvendig lagring og minimere klimaavtrykket.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5779195" y="1204912"/>
            <a:ext cx="3381659" cy="436946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Beslutning fra IT-direktøren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714" y="204787"/>
            <a:ext cx="2762250" cy="10001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6502" y="146444"/>
            <a:ext cx="2992948" cy="776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2" y="2183680"/>
            <a:ext cx="5255664" cy="4126192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399846" y="614570"/>
            <a:ext cx="2014732" cy="332399"/>
          </a:xfrm>
        </p:spPr>
        <p:txBody>
          <a:bodyPr/>
          <a:lstStyle/>
          <a:p>
            <a:r>
              <a:rPr lang="en-US" sz="2400" dirty="0" err="1"/>
              <a:t>Skann</a:t>
            </a:r>
            <a:r>
              <a:rPr lang="en-US" sz="2400" dirty="0"/>
              <a:t> her for </a:t>
            </a:r>
            <a:r>
              <a:rPr lang="en-US" sz="2400" dirty="0" err="1"/>
              <a:t>mer</a:t>
            </a:r>
            <a:r>
              <a:rPr lang="en-US" sz="2400" dirty="0"/>
              <a:t> info:</a:t>
            </a:r>
            <a:endParaRPr lang="nb-NO" sz="2300" dirty="0"/>
          </a:p>
        </p:txBody>
      </p:sp>
      <p:sp>
        <p:nvSpPr>
          <p:cNvPr id="13" name="Rectangle 12"/>
          <p:cNvSpPr/>
          <p:nvPr/>
        </p:nvSpPr>
        <p:spPr>
          <a:xfrm>
            <a:off x="2667000" y="309987"/>
            <a:ext cx="1322380" cy="133187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8388834"/>
              </p:ext>
            </p:extLst>
          </p:nvPr>
        </p:nvGraphicFramePr>
        <p:xfrm>
          <a:off x="2727455" y="374493"/>
          <a:ext cx="1204202" cy="1228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047400" imgH="3072960" progId="">
                  <p:embed/>
                </p:oleObj>
              </mc:Choice>
              <mc:Fallback>
                <p:oleObj r:id="rId4" imgW="3047400" imgH="30729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27455" y="374493"/>
                        <a:ext cx="1204202" cy="12289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62495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88720" y="2447235"/>
            <a:ext cx="5483029" cy="839577"/>
          </a:xfrm>
        </p:spPr>
        <p:txBody>
          <a:bodyPr/>
          <a:lstStyle/>
          <a:p>
            <a:r>
              <a:rPr lang="nb-NO" dirty="0"/>
              <a:t>Nå skal alle rydde i e-posten</a:t>
            </a:r>
            <a:endParaRPr lang="nb-NO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>
          <a:xfrm>
            <a:off x="5788720" y="4246776"/>
            <a:ext cx="6608661" cy="1714473"/>
          </a:xfrm>
        </p:spPr>
        <p:txBody>
          <a:bodyPr>
            <a:noAutofit/>
          </a:bodyPr>
          <a:lstStyle/>
          <a:p>
            <a:pPr fontAlgn="base"/>
            <a:r>
              <a:rPr lang="nb-NO" sz="3000" dirty="0"/>
              <a:t>UiO skal komme i overensstemmelse med GDPR, bruke mindre på unødvendig lagring og minimere klimaavtrykket.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>
          <a:xfrm>
            <a:off x="5779195" y="1204912"/>
            <a:ext cx="3381659" cy="436946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nb-NO" sz="2000" dirty="0">
                <a:solidFill>
                  <a:schemeClr val="tx1"/>
                </a:solidFill>
              </a:rPr>
              <a:t>Beslutning fra IT-direktøren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714" y="204787"/>
            <a:ext cx="2762250" cy="10001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6502" y="146444"/>
            <a:ext cx="2992948" cy="7762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02" y="2183680"/>
            <a:ext cx="5255664" cy="4126192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399846" y="614570"/>
            <a:ext cx="2014732" cy="332399"/>
          </a:xfrm>
        </p:spPr>
        <p:txBody>
          <a:bodyPr/>
          <a:lstStyle/>
          <a:p>
            <a:r>
              <a:rPr lang="en-US" sz="2400" dirty="0" err="1"/>
              <a:t>Skann</a:t>
            </a:r>
            <a:r>
              <a:rPr lang="en-US" sz="2400" dirty="0"/>
              <a:t> her for </a:t>
            </a:r>
            <a:r>
              <a:rPr lang="en-US" sz="2400" dirty="0" err="1"/>
              <a:t>mer</a:t>
            </a:r>
            <a:r>
              <a:rPr lang="en-US" sz="2400" dirty="0"/>
              <a:t> info:</a:t>
            </a:r>
            <a:endParaRPr lang="nb-NO" sz="2300" dirty="0"/>
          </a:p>
        </p:txBody>
      </p:sp>
      <p:sp>
        <p:nvSpPr>
          <p:cNvPr id="13" name="Rectangle 12"/>
          <p:cNvSpPr/>
          <p:nvPr/>
        </p:nvSpPr>
        <p:spPr>
          <a:xfrm>
            <a:off x="2667000" y="309987"/>
            <a:ext cx="1322380" cy="133187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/>
        </p:nvGraphicFramePr>
        <p:xfrm>
          <a:off x="2727455" y="374493"/>
          <a:ext cx="1204202" cy="1228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3047400" imgH="3072960" progId="">
                  <p:embed/>
                </p:oleObj>
              </mc:Choice>
              <mc:Fallback>
                <p:oleObj r:id="rId4" imgW="3047400" imgH="3072960" progId="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27455" y="374493"/>
                        <a:ext cx="1204202" cy="12289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589889D7-79B7-FE73-883C-3387061014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7434" y="3346315"/>
            <a:ext cx="3317132" cy="1653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A7BB14E-A7DF-4F08-A721-A062632567FC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683" y="4509048"/>
            <a:ext cx="2656099" cy="2669002"/>
          </a:xfrm>
          <a:prstGeom prst="rect">
            <a:avLst/>
          </a:prstGeom>
        </p:spPr>
      </p:pic>
      <p:pic>
        <p:nvPicPr>
          <p:cNvPr id="19" name="Picture 18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B4C02904-BDBC-6B09-B15B-CE2C7D8F00D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743092" cy="687084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577907E-12B0-E426-2167-46A3045D4E1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192" y="4246776"/>
            <a:ext cx="2789616" cy="280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2547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B49BAEA-41E0-4E8C-E2B8-E7ED9FEDD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9911"/>
            <a:ext cx="12192000" cy="690067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963301" y="5717840"/>
            <a:ext cx="2274086" cy="4907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xt Placeholder 8"/>
          <p:cNvSpPr>
            <a:spLocks noGrp="1"/>
          </p:cNvSpPr>
          <p:nvPr>
            <p:ph type="body" idx="14"/>
          </p:nvPr>
        </p:nvSpPr>
        <p:spPr>
          <a:xfrm>
            <a:off x="2092978" y="5838562"/>
            <a:ext cx="2014732" cy="249299"/>
          </a:xfrm>
        </p:spPr>
        <p:txBody>
          <a:bodyPr/>
          <a:lstStyle/>
          <a:p>
            <a:r>
              <a:rPr lang="en-US" dirty="0"/>
              <a:t>Scan for more info:</a:t>
            </a:r>
            <a:endParaRPr lang="nb-NO" dirty="0"/>
          </a:p>
        </p:txBody>
      </p:sp>
      <p:sp>
        <p:nvSpPr>
          <p:cNvPr id="13" name="Rectangle 12"/>
          <p:cNvSpPr/>
          <p:nvPr/>
        </p:nvSpPr>
        <p:spPr>
          <a:xfrm>
            <a:off x="4611373" y="5375297"/>
            <a:ext cx="1322380" cy="1331871"/>
          </a:xfrm>
          <a:prstGeom prst="rect">
            <a:avLst/>
          </a:prstGeom>
          <a:solidFill>
            <a:srgbClr val="C3EA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67D92A-969F-CE31-B9F8-705EA7F73B26}"/>
              </a:ext>
            </a:extLst>
          </p:cNvPr>
          <p:cNvSpPr/>
          <p:nvPr/>
        </p:nvSpPr>
        <p:spPr>
          <a:xfrm>
            <a:off x="236629" y="816767"/>
            <a:ext cx="5706971" cy="102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Aft>
                <a:spcPts val="3000"/>
              </a:spcAft>
            </a:pPr>
            <a:r>
              <a:rPr lang="en-US" sz="3200" dirty="0" err="1">
                <a:solidFill>
                  <a:srgbClr val="000000"/>
                </a:solidFill>
                <a:latin typeface="Helvetica" panose="020B0604020202020204" pitchFamily="34" charset="0"/>
              </a:rPr>
              <a:t>Integreat</a:t>
            </a:r>
            <a:r>
              <a:rPr lang="en-US" sz="3200" dirty="0">
                <a:solidFill>
                  <a:srgbClr val="000000"/>
                </a:solidFill>
                <a:latin typeface="Helvetica" panose="020B0604020202020204" pitchFamily="34" charset="0"/>
              </a:rPr>
              <a:t> Tuesday seminar: Evading AI systems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5BF55A-1D67-6E0B-9564-801D2C6BB633}"/>
              </a:ext>
            </a:extLst>
          </p:cNvPr>
          <p:cNvSpPr txBox="1"/>
          <p:nvPr/>
        </p:nvSpPr>
        <p:spPr>
          <a:xfrm>
            <a:off x="236629" y="4373906"/>
            <a:ext cx="5706971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Time and place: 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Sep. 30, 2025 2:15 PM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 – </a:t>
            </a:r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3:00 PM</a:t>
            </a:r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, </a:t>
            </a:r>
            <a:br>
              <a:rPr lang="en-US" dirty="0">
                <a:solidFill>
                  <a:srgbClr val="0000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Niels Henrik Abels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hus</a:t>
            </a:r>
            <a:endParaRPr lang="nb-NO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F20AB8E-CFAC-055C-33A1-734E99FCD426}"/>
              </a:ext>
            </a:extLst>
          </p:cNvPr>
          <p:cNvSpPr/>
          <p:nvPr/>
        </p:nvSpPr>
        <p:spPr>
          <a:xfrm>
            <a:off x="7935799" y="5608493"/>
            <a:ext cx="2745172" cy="5630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Aft>
                <a:spcPts val="3000"/>
              </a:spcAft>
            </a:pPr>
            <a:r>
              <a:rPr lang="en-US" sz="3200" dirty="0">
                <a:solidFill>
                  <a:srgbClr val="000000"/>
                </a:solidFill>
                <a:latin typeface="Helvetica" panose="020B0604020202020204" pitchFamily="34" charset="0"/>
              </a:rPr>
              <a:t>Gavin Taylor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A1FE1F4-AF31-3AF3-E6EE-E3E34695622D}"/>
              </a:ext>
            </a:extLst>
          </p:cNvPr>
          <p:cNvSpPr txBox="1"/>
          <p:nvPr/>
        </p:nvSpPr>
        <p:spPr>
          <a:xfrm>
            <a:off x="236629" y="2608819"/>
            <a:ext cx="5706970" cy="14773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AI systems can be vulnerable to simple and difficult-to-detect attacks which allow an attacker to alter the behavior of the system to their own advantage. </a:t>
            </a:r>
            <a:br>
              <a:rPr lang="en-US" b="0" i="0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</a:br>
            <a:endParaRPr lang="en-US" b="0" i="0" dirty="0">
              <a:solidFill>
                <a:srgbClr val="000000"/>
              </a:solidFill>
              <a:effectLst/>
              <a:latin typeface="Helvetica" panose="020B0604020202020204" pitchFamily="34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Learn about </a:t>
            </a:r>
            <a:r>
              <a:rPr lang="en-US" dirty="0" err="1">
                <a:solidFill>
                  <a:srgbClr val="000000"/>
                </a:solidFill>
                <a:latin typeface="Helvetica" panose="020B0604020202020204" pitchFamily="34" charset="0"/>
              </a:rPr>
              <a:t>LowKey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and </a:t>
            </a:r>
            <a:r>
              <a:rPr lang="nb-NO" dirty="0" err="1"/>
              <a:t>Witches</a:t>
            </a:r>
            <a:r>
              <a:rPr lang="nb-NO" dirty="0"/>
              <a:t>’</a:t>
            </a:r>
            <a:r>
              <a:rPr lang="en-US" dirty="0">
                <a:solidFill>
                  <a:srgbClr val="000000"/>
                </a:solidFill>
                <a:latin typeface="Helvetica" panose="020B0604020202020204" pitchFamily="34" charset="0"/>
              </a:rPr>
              <a:t> Brew attacks.</a:t>
            </a:r>
            <a:endParaRPr lang="nb-NO" dirty="0"/>
          </a:p>
        </p:txBody>
      </p:sp>
      <p:pic>
        <p:nvPicPr>
          <p:cNvPr id="28" name="Picture 27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BAAAD1B8-7EAC-17F3-9BB3-25F868F6F3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404" y="5453169"/>
            <a:ext cx="1189981" cy="120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395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L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foskjerm.potx" id="{79F318AA-699F-47B5-A19B-CE5C244228AE}" vid="{86508B9C-8CD8-4462-A1C9-5D148E654139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D7B2C36-2703-4661-B855-DAE1F5BF1C68}">
  <we:reference id="54dc9166-4bfd-495b-8d52-0a80f4c75249" version="1.0.0.3" store="\\DESKTOP-QUU5DHN/Addins" storeType="Filesystem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82FC97A4EB864EBF6B6ADD443A67CC" ma:contentTypeVersion="11" ma:contentTypeDescription="Create a new document." ma:contentTypeScope="" ma:versionID="a30b65eca35bc2875518b791539d3c86">
  <xsd:schema xmlns:xsd="http://www.w3.org/2001/XMLSchema" xmlns:xs="http://www.w3.org/2001/XMLSchema" xmlns:p="http://schemas.microsoft.com/office/2006/metadata/properties" xmlns:ns2="3b00a67f-9791-437e-b702-303a706ea042" targetNamespace="http://schemas.microsoft.com/office/2006/metadata/properties" ma:root="true" ma:fieldsID="3915ecab2cff59e5d3d4d0af5306f32f" ns2:_="">
    <xsd:import namespace="3b00a67f-9791-437e-b702-303a706ea0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0a67f-9791-437e-b702-303a706ea0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761FC6-A111-46B6-9F22-C229A9C1732F}">
  <ds:schemaRefs>
    <ds:schemaRef ds:uri="http://purl.org/dc/elements/1.1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3b00a67f-9791-437e-b702-303a706ea042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79ECC341-0481-4F9C-82F6-B8D06982D4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00a67f-9791-437e-b702-303a706ea0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FC0886A-67DF-4330-80C6-C366DB26B1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infoskjerm (1)</Template>
  <TotalTime>32910</TotalTime>
  <Words>2022</Words>
  <Application>Microsoft Office PowerPoint</Application>
  <PresentationFormat>Widescreen</PresentationFormat>
  <Paragraphs>303</Paragraphs>
  <Slides>56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56</vt:i4>
      </vt:variant>
    </vt:vector>
  </HeadingPairs>
  <TitlesOfParts>
    <vt:vector size="62" baseType="lpstr">
      <vt:lpstr>Arial</vt:lpstr>
      <vt:lpstr>Calibri</vt:lpstr>
      <vt:lpstr>Cordia New</vt:lpstr>
      <vt:lpstr>Helvetica</vt:lpstr>
      <vt:lpstr>Times New Roman</vt:lpstr>
      <vt:lpstr>Office-tema</vt:lpstr>
      <vt:lpstr>Studierelevant jobb?</vt:lpstr>
      <vt:lpstr>Studierelevant jobb?</vt:lpstr>
      <vt:lpstr>Studierelevant jobb?</vt:lpstr>
      <vt:lpstr>Litt usikker?</vt:lpstr>
      <vt:lpstr>Ta UiOs e-læringskurs om personvern og IT-sikkerhet </vt:lpstr>
      <vt:lpstr>Del 2: Det er skurker der ute</vt:lpstr>
      <vt:lpstr>Litt usikker?</vt:lpstr>
      <vt:lpstr>Studierelevant jobb?</vt:lpstr>
      <vt:lpstr>Studierelevant jobb?</vt:lpstr>
      <vt:lpstr>Studierelevant jobb?</vt:lpstr>
      <vt:lpstr>Mine studier blir stadig  bedre</vt:lpstr>
      <vt:lpstr>Jobb med IT på UiO du også!</vt:lpstr>
      <vt:lpstr>Jobb med IT på UiO du også!</vt:lpstr>
      <vt:lpstr>Jobb med IT på UiO du også!</vt:lpstr>
      <vt:lpstr>Jobb med IT på UiO du også!</vt:lpstr>
      <vt:lpstr>PowerPoint Presentation</vt:lpstr>
      <vt:lpstr>Check IT at UiO</vt:lpstr>
      <vt:lpstr>Sjekk IT på UiO</vt:lpstr>
      <vt:lpstr>Check IT at UiO</vt:lpstr>
      <vt:lpstr>30.09.22:</vt:lpstr>
      <vt:lpstr>Følg oss på LinkedIn du  også!</vt:lpstr>
      <vt:lpstr>Gi oss din mening om IT på UiO</vt:lpstr>
      <vt:lpstr>Gi oss din mening om IT på UiO</vt:lpstr>
      <vt:lpstr>IT-avdelingen bidrar i viktig  KI-prosjekt</vt:lpstr>
      <vt:lpstr>IT-avdelingen bidrar i viktig  KI-prosjekt</vt:lpstr>
      <vt:lpstr>Lærling i IT-utviklerfaget bestod med glans</vt:lpstr>
      <vt:lpstr>Ikke bruk  brodder inne!</vt:lpstr>
      <vt:lpstr>GPT UiO er her!</vt:lpstr>
      <vt:lpstr>Åpent webinar om GPT UiO</vt:lpstr>
      <vt:lpstr>Personverntrygg  KI-chat lansert</vt:lpstr>
      <vt:lpstr>Hackathon på  IT-avdelingen</vt:lpstr>
      <vt:lpstr>TSD og Nettskjema  i livsviktig forskning.</vt:lpstr>
      <vt:lpstr>USIT-ansatt bidrar i viktig kreftforskning.</vt:lpstr>
      <vt:lpstr>Digital portal til fortiden</vt:lpstr>
      <vt:lpstr>Visualisering for C-REX</vt:lpstr>
      <vt:lpstr>Lunsjmøte</vt:lpstr>
      <vt:lpstr>Lunsjmøte</vt:lpstr>
      <vt:lpstr>NIX fyller 30 år!</vt:lpstr>
      <vt:lpstr>Student? </vt:lpstr>
      <vt:lpstr>Student? </vt:lpstr>
      <vt:lpstr>Mine studier til sektoren!</vt:lpstr>
      <vt:lpstr>Educloud presentert på CS3-konferansen </vt:lpstr>
      <vt:lpstr>Universitetet i Agder med nye nettsider</vt:lpstr>
      <vt:lpstr>HL-senteret med nye nettsider</vt:lpstr>
      <vt:lpstr>Politihøgskolen med nye nettsider</vt:lpstr>
      <vt:lpstr>Arkitektur- og designhøyskolen med nye nettsider</vt:lpstr>
      <vt:lpstr>Vortex for Norges Idrettshøgskole</vt:lpstr>
      <vt:lpstr>Nå kommer GPT UiO</vt:lpstr>
      <vt:lpstr>Ny versjon av  GPT UiO</vt:lpstr>
      <vt:lpstr>Nytt driftssystem på plass på tusenvis av bærbare PCer</vt:lpstr>
      <vt:lpstr>Nytt driftssystem på plass på tusenvis av bærbare PCer</vt:lpstr>
      <vt:lpstr>Ida fra UX-seksjonen vår er ukens designer i UX Norge!</vt:lpstr>
      <vt:lpstr>IT-avdelingen og UiO på Customer Stories hos Microsoft!</vt:lpstr>
      <vt:lpstr>Nå skal alle rydde i e-posten</vt:lpstr>
      <vt:lpstr>Nå skal alle rydde i e-posten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Nå kommer  tofaktor-autentisering</dc:title>
  <dc:creator>Gyda Kjekshus</dc:creator>
  <cp:lastModifiedBy>Gyda Kjekshus</cp:lastModifiedBy>
  <cp:revision>177</cp:revision>
  <dcterms:created xsi:type="dcterms:W3CDTF">2022-04-01T15:36:48Z</dcterms:created>
  <dcterms:modified xsi:type="dcterms:W3CDTF">2025-09-30T09:52:44Z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0x010100D982FC97A4EB864EBF6B6ADD443A67CC</vt:lpwstr>
  </property>
</Properties>
</file>