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  <p:sldMasterId id="2147483761" r:id="rId2"/>
    <p:sldMasterId id="2147483774" r:id="rId3"/>
    <p:sldMasterId id="214748373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89" r:id="rId6"/>
    <p:sldId id="264" r:id="rId7"/>
    <p:sldId id="265" r:id="rId8"/>
    <p:sldId id="288" r:id="rId9"/>
    <p:sldId id="261" r:id="rId10"/>
    <p:sldId id="260" r:id="rId11"/>
    <p:sldId id="298" r:id="rId12"/>
    <p:sldId id="300" r:id="rId13"/>
    <p:sldId id="268" r:id="rId14"/>
    <p:sldId id="290" r:id="rId15"/>
    <p:sldId id="291" r:id="rId16"/>
    <p:sldId id="292" r:id="rId17"/>
    <p:sldId id="293" r:id="rId18"/>
    <p:sldId id="294" r:id="rId19"/>
    <p:sldId id="301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e Renneflott" initials="LR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8006" autoAdjust="0"/>
  </p:normalViewPr>
  <p:slideViewPr>
    <p:cSldViewPr snapToGrid="0">
      <p:cViewPr>
        <p:scale>
          <a:sx n="90" d="100"/>
          <a:sy n="90" d="100"/>
        </p:scale>
        <p:origin x="-3114" y="-696"/>
      </p:cViewPr>
      <p:guideLst>
        <p:guide orient="horz" pos="2160"/>
        <p:guide pos="672"/>
        <p:guide pos="5472"/>
        <p:guide pos="100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52827B-7526-134A-83CB-BCBD60F39FE4}" type="doc">
      <dgm:prSet loTypeId="urn:microsoft.com/office/officeart/2005/8/layout/hierarchy2" loCatId="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8CF47CF-4B7E-9B43-837F-2BDFE04961A2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err="1">
              <a:solidFill>
                <a:schemeClr val="tx1"/>
              </a:solidFill>
            </a:rPr>
            <a:t>Styringsgruppe</a:t>
          </a:r>
          <a:r>
            <a:rPr lang="en-US" sz="1800">
              <a:solidFill>
                <a:schemeClr val="tx1"/>
              </a:solidFill>
            </a:rPr>
            <a:t>:</a:t>
          </a:r>
        </a:p>
        <a:p>
          <a:r>
            <a:rPr lang="en-US" sz="1800">
              <a:solidFill>
                <a:schemeClr val="tx1"/>
              </a:solidFill>
            </a:rPr>
            <a:t>Lill Rasmussen Mardal (</a:t>
          </a:r>
          <a:r>
            <a:rPr lang="en-US" sz="1800" err="1">
              <a:solidFill>
                <a:schemeClr val="tx1"/>
              </a:solidFill>
            </a:rPr>
            <a:t>prosj.eier</a:t>
          </a:r>
          <a:r>
            <a:rPr lang="en-US" sz="1800">
              <a:solidFill>
                <a:schemeClr val="tx1"/>
              </a:solidFill>
            </a:rPr>
            <a:t>), Lars Oftedal, Kjetil Otter Olsen, Bjørn Ness, Gard Thomassen </a:t>
          </a:r>
        </a:p>
      </dgm:t>
    </dgm:pt>
    <dgm:pt modelId="{BA341082-F58A-704E-8DDB-4E405B0A4D47}" type="parTrans" cxnId="{D6D25372-E1A9-B64F-9C67-82A414335998}">
      <dgm:prSet/>
      <dgm:spPr/>
      <dgm:t>
        <a:bodyPr/>
        <a:lstStyle/>
        <a:p>
          <a:endParaRPr lang="en-US"/>
        </a:p>
      </dgm:t>
    </dgm:pt>
    <dgm:pt modelId="{996DCE1E-97D7-034D-BA23-13460A16BD3A}" type="sibTrans" cxnId="{D6D25372-E1A9-B64F-9C67-82A414335998}">
      <dgm:prSet/>
      <dgm:spPr/>
      <dgm:t>
        <a:bodyPr/>
        <a:lstStyle/>
        <a:p>
          <a:endParaRPr lang="en-US"/>
        </a:p>
      </dgm:t>
    </dgm:pt>
    <dgm:pt modelId="{43EE8CA8-5391-DC46-8FBD-55646FE05167}">
      <dgm:prSet phldrT="[Text]" custT="1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err="1">
              <a:solidFill>
                <a:schemeClr val="tx1"/>
              </a:solidFill>
            </a:rPr>
            <a:t>Prosjektgruppe</a:t>
          </a:r>
          <a:r>
            <a:rPr lang="en-US" sz="1800">
              <a:solidFill>
                <a:schemeClr val="tx1"/>
              </a:solidFill>
            </a:rPr>
            <a:t>: Liv-Marit Davidsen (</a:t>
          </a:r>
          <a:r>
            <a:rPr lang="en-US" sz="1800" err="1">
              <a:solidFill>
                <a:schemeClr val="tx1"/>
              </a:solidFill>
            </a:rPr>
            <a:t>leder</a:t>
          </a:r>
          <a:r>
            <a:rPr lang="en-US" sz="1800">
              <a:solidFill>
                <a:schemeClr val="tx1"/>
              </a:solidFill>
            </a:rPr>
            <a:t>), Karine Fluge Ulleberg, Monica Stamnes, Sandra Nilsen </a:t>
          </a:r>
        </a:p>
      </dgm:t>
    </dgm:pt>
    <dgm:pt modelId="{0FB9E21E-5DA1-D141-B0BA-BBDC5D4AB340}" type="parTrans" cxnId="{A6D0AD44-9B3F-E64F-BC2A-65145C2D5AB7}">
      <dgm:prSet/>
      <dgm:spPr/>
      <dgm:t>
        <a:bodyPr/>
        <a:lstStyle/>
        <a:p>
          <a:endParaRPr lang="en-US"/>
        </a:p>
      </dgm:t>
    </dgm:pt>
    <dgm:pt modelId="{7F8BABA7-82D5-4B47-B4AA-E3F180E26858}" type="sibTrans" cxnId="{A6D0AD44-9B3F-E64F-BC2A-65145C2D5AB7}">
      <dgm:prSet/>
      <dgm:spPr/>
      <dgm:t>
        <a:bodyPr/>
        <a:lstStyle/>
        <a:p>
          <a:endParaRPr lang="en-US"/>
        </a:p>
      </dgm:t>
    </dgm:pt>
    <dgm:pt modelId="{DFB98D73-59A6-0643-BFAA-03E81F477E3D}" type="pres">
      <dgm:prSet presAssocID="{CB52827B-7526-134A-83CB-BCBD60F39FE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CD36129-3A63-284A-82B8-F58339F32EB1}" type="pres">
      <dgm:prSet presAssocID="{98CF47CF-4B7E-9B43-837F-2BDFE04961A2}" presName="root1" presStyleCnt="0"/>
      <dgm:spPr/>
    </dgm:pt>
    <dgm:pt modelId="{F80EECBB-4841-8444-9721-ACE26868107D}" type="pres">
      <dgm:prSet presAssocID="{98CF47CF-4B7E-9B43-837F-2BDFE04961A2}" presName="LevelOneTextNode" presStyleLbl="node0" presStyleIdx="0" presStyleCnt="1" custScaleX="126691" custScaleY="175706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DB370FC-CFFE-A44E-91B9-45AAE438351E}" type="pres">
      <dgm:prSet presAssocID="{98CF47CF-4B7E-9B43-837F-2BDFE04961A2}" presName="level2hierChild" presStyleCnt="0"/>
      <dgm:spPr/>
    </dgm:pt>
    <dgm:pt modelId="{E3CA4E04-0949-A84A-8ED2-323AAEAEFD27}" type="pres">
      <dgm:prSet presAssocID="{0FB9E21E-5DA1-D141-B0BA-BBDC5D4AB340}" presName="conn2-1" presStyleLbl="parChTrans1D2" presStyleIdx="0" presStyleCnt="1"/>
      <dgm:spPr/>
      <dgm:t>
        <a:bodyPr/>
        <a:lstStyle/>
        <a:p>
          <a:endParaRPr lang="nb-NO"/>
        </a:p>
      </dgm:t>
    </dgm:pt>
    <dgm:pt modelId="{050F9B8A-4C4E-7C45-8471-A8C1120EB31D}" type="pres">
      <dgm:prSet presAssocID="{0FB9E21E-5DA1-D141-B0BA-BBDC5D4AB340}" presName="connTx" presStyleLbl="parChTrans1D2" presStyleIdx="0" presStyleCnt="1"/>
      <dgm:spPr/>
      <dgm:t>
        <a:bodyPr/>
        <a:lstStyle/>
        <a:p>
          <a:endParaRPr lang="nb-NO"/>
        </a:p>
      </dgm:t>
    </dgm:pt>
    <dgm:pt modelId="{86D218AD-98C8-514A-A6D0-9AACAFDCAD14}" type="pres">
      <dgm:prSet presAssocID="{43EE8CA8-5391-DC46-8FBD-55646FE05167}" presName="root2" presStyleCnt="0"/>
      <dgm:spPr/>
    </dgm:pt>
    <dgm:pt modelId="{9436C709-9963-6D4B-89E9-F3441B284B3A}" type="pres">
      <dgm:prSet presAssocID="{43EE8CA8-5391-DC46-8FBD-55646FE05167}" presName="LevelTwoTextNode" presStyleLbl="node2" presStyleIdx="0" presStyleCnt="1" custScaleX="134037" custScaleY="17282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A0DFAB5-F820-9448-ABFA-4BEBC0AFE5CC}" type="pres">
      <dgm:prSet presAssocID="{43EE8CA8-5391-DC46-8FBD-55646FE05167}" presName="level3hierChild" presStyleCnt="0"/>
      <dgm:spPr/>
    </dgm:pt>
  </dgm:ptLst>
  <dgm:cxnLst>
    <dgm:cxn modelId="{A6D0AD44-9B3F-E64F-BC2A-65145C2D5AB7}" srcId="{98CF47CF-4B7E-9B43-837F-2BDFE04961A2}" destId="{43EE8CA8-5391-DC46-8FBD-55646FE05167}" srcOrd="0" destOrd="0" parTransId="{0FB9E21E-5DA1-D141-B0BA-BBDC5D4AB340}" sibTransId="{7F8BABA7-82D5-4B47-B4AA-E3F180E26858}"/>
    <dgm:cxn modelId="{209465A8-62D4-4546-805B-5417FC3D8922}" type="presOf" srcId="{98CF47CF-4B7E-9B43-837F-2BDFE04961A2}" destId="{F80EECBB-4841-8444-9721-ACE26868107D}" srcOrd="0" destOrd="0" presId="urn:microsoft.com/office/officeart/2005/8/layout/hierarchy2"/>
    <dgm:cxn modelId="{18E96EFF-0A18-6245-A0CC-BB47D582282B}" type="presOf" srcId="{0FB9E21E-5DA1-D141-B0BA-BBDC5D4AB340}" destId="{050F9B8A-4C4E-7C45-8471-A8C1120EB31D}" srcOrd="1" destOrd="0" presId="urn:microsoft.com/office/officeart/2005/8/layout/hierarchy2"/>
    <dgm:cxn modelId="{D6D25372-E1A9-B64F-9C67-82A414335998}" srcId="{CB52827B-7526-134A-83CB-BCBD60F39FE4}" destId="{98CF47CF-4B7E-9B43-837F-2BDFE04961A2}" srcOrd="0" destOrd="0" parTransId="{BA341082-F58A-704E-8DDB-4E405B0A4D47}" sibTransId="{996DCE1E-97D7-034D-BA23-13460A16BD3A}"/>
    <dgm:cxn modelId="{11A02139-4CF7-3C47-96D8-1DFC63CC8D2F}" type="presOf" srcId="{0FB9E21E-5DA1-D141-B0BA-BBDC5D4AB340}" destId="{E3CA4E04-0949-A84A-8ED2-323AAEAEFD27}" srcOrd="0" destOrd="0" presId="urn:microsoft.com/office/officeart/2005/8/layout/hierarchy2"/>
    <dgm:cxn modelId="{B35DC49B-05CB-404A-9E58-B158EA0DC010}" type="presOf" srcId="{43EE8CA8-5391-DC46-8FBD-55646FE05167}" destId="{9436C709-9963-6D4B-89E9-F3441B284B3A}" srcOrd="0" destOrd="0" presId="urn:microsoft.com/office/officeart/2005/8/layout/hierarchy2"/>
    <dgm:cxn modelId="{D8F82FDE-BFB6-714C-8656-01F313B76C5A}" type="presOf" srcId="{CB52827B-7526-134A-83CB-BCBD60F39FE4}" destId="{DFB98D73-59A6-0643-BFAA-03E81F477E3D}" srcOrd="0" destOrd="0" presId="urn:microsoft.com/office/officeart/2005/8/layout/hierarchy2"/>
    <dgm:cxn modelId="{F0B67C24-C615-3049-84EF-C6DFE528B8A5}" type="presParOf" srcId="{DFB98D73-59A6-0643-BFAA-03E81F477E3D}" destId="{3CD36129-3A63-284A-82B8-F58339F32EB1}" srcOrd="0" destOrd="0" presId="urn:microsoft.com/office/officeart/2005/8/layout/hierarchy2"/>
    <dgm:cxn modelId="{B0240365-0C6C-3545-8657-3574E383720D}" type="presParOf" srcId="{3CD36129-3A63-284A-82B8-F58339F32EB1}" destId="{F80EECBB-4841-8444-9721-ACE26868107D}" srcOrd="0" destOrd="0" presId="urn:microsoft.com/office/officeart/2005/8/layout/hierarchy2"/>
    <dgm:cxn modelId="{3678EEF3-5EBA-9641-87C0-C3B7AD17926E}" type="presParOf" srcId="{3CD36129-3A63-284A-82B8-F58339F32EB1}" destId="{BDB370FC-CFFE-A44E-91B9-45AAE438351E}" srcOrd="1" destOrd="0" presId="urn:microsoft.com/office/officeart/2005/8/layout/hierarchy2"/>
    <dgm:cxn modelId="{0CF4C306-F047-C243-BE34-23B1B8D8221A}" type="presParOf" srcId="{BDB370FC-CFFE-A44E-91B9-45AAE438351E}" destId="{E3CA4E04-0949-A84A-8ED2-323AAEAEFD27}" srcOrd="0" destOrd="0" presId="urn:microsoft.com/office/officeart/2005/8/layout/hierarchy2"/>
    <dgm:cxn modelId="{413FB1C4-BC07-F345-8A84-F48130933FB3}" type="presParOf" srcId="{E3CA4E04-0949-A84A-8ED2-323AAEAEFD27}" destId="{050F9B8A-4C4E-7C45-8471-A8C1120EB31D}" srcOrd="0" destOrd="0" presId="urn:microsoft.com/office/officeart/2005/8/layout/hierarchy2"/>
    <dgm:cxn modelId="{1D2EB209-394B-9F41-8EBE-9EEF593A2629}" type="presParOf" srcId="{BDB370FC-CFFE-A44E-91B9-45AAE438351E}" destId="{86D218AD-98C8-514A-A6D0-9AACAFDCAD14}" srcOrd="1" destOrd="0" presId="urn:microsoft.com/office/officeart/2005/8/layout/hierarchy2"/>
    <dgm:cxn modelId="{85C9F240-2609-5147-8830-C17EAC83F595}" type="presParOf" srcId="{86D218AD-98C8-514A-A6D0-9AACAFDCAD14}" destId="{9436C709-9963-6D4B-89E9-F3441B284B3A}" srcOrd="0" destOrd="0" presId="urn:microsoft.com/office/officeart/2005/8/layout/hierarchy2"/>
    <dgm:cxn modelId="{500F8D9E-4E08-334B-9747-4810C1869155}" type="presParOf" srcId="{86D218AD-98C8-514A-A6D0-9AACAFDCAD14}" destId="{EA0DFAB5-F820-9448-ABFA-4BEBC0AFE5C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EECBB-4841-8444-9721-ACE26868107D}">
      <dsp:nvSpPr>
        <dsp:cNvPr id="0" name=""/>
        <dsp:cNvSpPr/>
      </dsp:nvSpPr>
      <dsp:spPr>
        <a:xfrm>
          <a:off x="9035" y="935877"/>
          <a:ext cx="3234650" cy="2243045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err="1">
              <a:solidFill>
                <a:schemeClr val="tx1"/>
              </a:solidFill>
            </a:rPr>
            <a:t>Styringsgruppe</a:t>
          </a:r>
          <a:r>
            <a:rPr lang="en-US" sz="1800" kern="1200">
              <a:solidFill>
                <a:schemeClr val="tx1"/>
              </a:solidFill>
            </a:rPr>
            <a:t>: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tx1"/>
              </a:solidFill>
            </a:rPr>
            <a:t>Lill Rasmussen Mardal (</a:t>
          </a:r>
          <a:r>
            <a:rPr lang="en-US" sz="1800" kern="1200" err="1">
              <a:solidFill>
                <a:schemeClr val="tx1"/>
              </a:solidFill>
            </a:rPr>
            <a:t>prosj.eier</a:t>
          </a:r>
          <a:r>
            <a:rPr lang="en-US" sz="1800" kern="1200">
              <a:solidFill>
                <a:schemeClr val="tx1"/>
              </a:solidFill>
            </a:rPr>
            <a:t>), Lars Oftedal, Kjetil Otter Olsen, Bjørn Ness, Gard Thomassen </a:t>
          </a:r>
        </a:p>
      </dsp:txBody>
      <dsp:txXfrm>
        <a:off x="74732" y="1001574"/>
        <a:ext cx="3103256" cy="2111651"/>
      </dsp:txXfrm>
    </dsp:sp>
    <dsp:sp modelId="{E3CA4E04-0949-A84A-8ED2-323AAEAEFD27}">
      <dsp:nvSpPr>
        <dsp:cNvPr id="0" name=""/>
        <dsp:cNvSpPr/>
      </dsp:nvSpPr>
      <dsp:spPr>
        <a:xfrm>
          <a:off x="3243685" y="2029478"/>
          <a:ext cx="1021272" cy="55843"/>
        </a:xfrm>
        <a:custGeom>
          <a:avLst/>
          <a:gdLst/>
          <a:ahLst/>
          <a:cxnLst/>
          <a:rect l="0" t="0" r="0" b="0"/>
          <a:pathLst>
            <a:path>
              <a:moveTo>
                <a:pt x="0" y="27921"/>
              </a:moveTo>
              <a:lnTo>
                <a:pt x="1021272" y="279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28789" y="2031868"/>
        <a:ext cx="51063" cy="51063"/>
      </dsp:txXfrm>
    </dsp:sp>
    <dsp:sp modelId="{9436C709-9963-6D4B-89E9-F3441B284B3A}">
      <dsp:nvSpPr>
        <dsp:cNvPr id="0" name=""/>
        <dsp:cNvSpPr/>
      </dsp:nvSpPr>
      <dsp:spPr>
        <a:xfrm>
          <a:off x="4264957" y="954291"/>
          <a:ext cx="3422206" cy="2206216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err="1">
              <a:solidFill>
                <a:schemeClr val="tx1"/>
              </a:solidFill>
            </a:rPr>
            <a:t>Prosjektgruppe</a:t>
          </a:r>
          <a:r>
            <a:rPr lang="en-US" sz="1800" kern="1200">
              <a:solidFill>
                <a:schemeClr val="tx1"/>
              </a:solidFill>
            </a:rPr>
            <a:t>: Liv-Marit Davidsen (</a:t>
          </a:r>
          <a:r>
            <a:rPr lang="en-US" sz="1800" kern="1200" err="1">
              <a:solidFill>
                <a:schemeClr val="tx1"/>
              </a:solidFill>
            </a:rPr>
            <a:t>leder</a:t>
          </a:r>
          <a:r>
            <a:rPr lang="en-US" sz="1800" kern="1200">
              <a:solidFill>
                <a:schemeClr val="tx1"/>
              </a:solidFill>
            </a:rPr>
            <a:t>), Karine Fluge Ulleberg, Monica Stamnes, Sandra Nilsen </a:t>
          </a:r>
        </a:p>
      </dsp:txBody>
      <dsp:txXfrm>
        <a:off x="4329575" y="1018909"/>
        <a:ext cx="3292970" cy="2076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A90F70F-F073-5E45-93D9-D311F88BF605}" type="datetime1">
              <a:rPr lang="nb-NO"/>
              <a:pPr>
                <a:defRPr/>
              </a:pPr>
              <a:t>31.03.2017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C069810-1276-FE4C-9C13-496BA63787E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FCB4F33-0A36-4A46-968A-02FC27E432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80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/>
              <a:t>Sidetall og</a:t>
            </a:r>
            <a:r>
              <a:rPr lang="nb-NO" i="1" baseline="0"/>
              <a:t> innhold t</a:t>
            </a:r>
            <a:r>
              <a:rPr lang="nb-NO" i="1"/>
              <a:t>ilpasses oppdatert versjon av foilsettet.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23A53D-41A6-47F3-998F-54CF086AFD8C}" type="slidenum">
              <a:rPr lang="nb-NO" smtClean="0"/>
              <a:pPr>
                <a:defRPr/>
              </a:pPr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545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3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/>
              <a:t>Hentes fra prosjektbeskrivelsen</a:t>
            </a:r>
            <a:r>
              <a:rPr lang="nb-NO" i="1" baseline="0"/>
              <a:t>. H</a:t>
            </a:r>
            <a:r>
              <a:rPr lang="nb-NO" sz="1200" b="0" i="1"/>
              <a:t>vis det er mye tekst</a:t>
            </a:r>
            <a:r>
              <a:rPr lang="nb-NO" sz="1200" b="0" i="1" baseline="0"/>
              <a:t> her så er det bedre å splitte tabellen  og fordele de ulike målnivåene på flere foiler enn å ha bitteliten uleselig skrift. </a:t>
            </a:r>
            <a:r>
              <a:rPr lang="nb-NO" sz="1200" b="0" i="1" baseline="0">
                <a:sym typeface="Wingdings" panose="05000000000000000000" pitchFamily="2" charset="2"/>
              </a:rPr>
              <a:t></a:t>
            </a:r>
            <a:endParaRPr lang="nb-NO" sz="1200" b="0" i="1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b="1" i="1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/>
              <a:t>Formål:</a:t>
            </a:r>
            <a:r>
              <a:rPr lang="nb-NO" sz="1200" b="1" i="1"/>
              <a:t> </a:t>
            </a:r>
            <a:r>
              <a:rPr lang="nb-NO" sz="1200" i="1">
                <a:effectLst/>
              </a:rPr>
              <a:t>Mål for UiO som dette prosjektet bidrar til oppfyllelsen av. Hvorfor</a:t>
            </a:r>
            <a:r>
              <a:rPr lang="nb-NO" sz="1200" i="1" baseline="0">
                <a:effectLst/>
              </a:rPr>
              <a:t> gjør vi dette?</a:t>
            </a:r>
            <a:endParaRPr lang="nb-NO" sz="1200" i="1">
              <a:effectLst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>
                <a:effectLst/>
              </a:rPr>
              <a:t>Effektmål:</a:t>
            </a:r>
            <a:r>
              <a:rPr lang="nb-NO" sz="1200" i="1" baseline="0">
                <a:effectLst/>
              </a:rPr>
              <a:t> L</a:t>
            </a:r>
            <a:r>
              <a:rPr lang="nb-NO" sz="1200" i="1">
                <a:effectLst/>
              </a:rPr>
              <a:t>angsiktige positive gevinster. Merk at disse kan være både «harde»/kvantitative og «myke»/kvalitative</a:t>
            </a:r>
            <a:endParaRPr lang="nb-NO" sz="1200" i="1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i="1">
                <a:effectLst/>
              </a:rPr>
              <a:t>Resultatmål:</a:t>
            </a:r>
            <a:r>
              <a:rPr lang="nb-NO" sz="1200" i="1" baseline="0">
                <a:effectLst/>
              </a:rPr>
              <a:t> </a:t>
            </a:r>
            <a:r>
              <a:rPr lang="nb-NO" sz="1200" i="1">
                <a:effectLst/>
              </a:rPr>
              <a:t>De målene som prosjektet skal oppnå i prosjektets levetid; </a:t>
            </a:r>
            <a:r>
              <a:rPr lang="nb-NO" sz="1200" i="1" err="1">
                <a:effectLst/>
              </a:rPr>
              <a:t>feks</a:t>
            </a:r>
            <a:r>
              <a:rPr lang="nb-NO" sz="1200" i="1">
                <a:effectLst/>
              </a:rPr>
              <a:t>. målt i tid, kostnad, kvalitet</a:t>
            </a:r>
            <a:endParaRPr lang="nb-NO" sz="1200" i="1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sz="1200" i="1">
              <a:effectLst/>
              <a:latin typeface="Cambria"/>
              <a:ea typeface="MS Mincho"/>
              <a:cs typeface="Times New Roman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1">
                <a:solidFill>
                  <a:srgbClr val="C00000"/>
                </a:solidFill>
              </a:rPr>
              <a:t>Suksesskriterier:</a:t>
            </a:r>
            <a:r>
              <a:rPr lang="nb-NO" sz="1200" b="0" i="1" baseline="0">
                <a:solidFill>
                  <a:srgbClr val="C00000"/>
                </a:solidFill>
              </a:rPr>
              <a:t> Hvilke forutsetninger/premisser må være tilstede for at målet kan oppnås?</a:t>
            </a:r>
            <a:endParaRPr lang="nb-NO" b="0" i="1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06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i="1"/>
              <a:t>Noen får ansvar for å følge opp noen</a:t>
            </a:r>
            <a:r>
              <a:rPr lang="nb-NO" i="1" baseline="0"/>
              <a:t> prosjektet og tilpasse </a:t>
            </a:r>
            <a:r>
              <a:rPr lang="nb-NO" i="1" baseline="0" err="1"/>
              <a:t>malverket</a:t>
            </a:r>
            <a:r>
              <a:rPr lang="nb-NO" i="1" baseline="0"/>
              <a:t> underveis i dialog med prosjektet</a:t>
            </a:r>
          </a:p>
          <a:p>
            <a:r>
              <a:rPr lang="nb-NO" i="1" baseline="0"/>
              <a:t>Tilpasser, tester og prøver ut i prosjekt – pilotprosjekter</a:t>
            </a:r>
          </a:p>
          <a:p>
            <a:r>
              <a:rPr lang="nb-NO" i="1" baseline="0"/>
              <a:t>Kandidater: prosjekt behandling av </a:t>
            </a:r>
            <a:r>
              <a:rPr lang="nb-NO" i="1" baseline="0" err="1"/>
              <a:t>personoplysninger</a:t>
            </a:r>
            <a:r>
              <a:rPr lang="nb-NO" i="1" baseline="0"/>
              <a:t>, E-valg, UiO-integrasjonsarkitektur</a:t>
            </a:r>
            <a:endParaRPr lang="nb-NO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18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i="1"/>
              <a:t>Hentes fra prosjektbeskrivelsen. </a:t>
            </a:r>
            <a:r>
              <a:rPr lang="nb-NO" sz="1200" i="1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Gjerne figur og/eller</a:t>
            </a:r>
            <a:r>
              <a:rPr lang="nb-NO" sz="1200" i="1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tekst: </a:t>
            </a:r>
            <a:r>
              <a:rPr lang="nb-NO" sz="1200" i="1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Angi hvem som er prosjekteier/organisatorisk forankring for prosjektet. Beskriv størrelse og sammensetning av prosjektgruppen. Beskriv de ulike rollene med tilhørende ansvar.</a:t>
            </a:r>
            <a:endParaRPr lang="nb-NO" sz="1200" kern="1200"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42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1" kern="120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Bruk denne foilen til å framheve/informere/minne om</a:t>
            </a:r>
            <a:r>
              <a:rPr lang="nb-NO" sz="1200" b="0" i="1" kern="1200" baseline="0"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</a:rPr>
              <a:t> hvilken prosjektmodell  UiO bruker, hvilken fase prosjektet er i NÅ, og hva som dermed er viktigste fokus, aktiviteter, dokumenter og beslutninger.</a:t>
            </a:r>
            <a:endParaRPr lang="en-US" b="0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607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93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CB4F33-0A36-4A46-968A-02FC27E4328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93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3.9.2015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</a:t>
            </a:r>
            <a:r>
              <a:rPr lang="en-US" err="1"/>
              <a:t>styringsdokument</a:t>
            </a:r>
            <a:r>
              <a:rPr lang="en-US"/>
              <a:t>  </a:t>
            </a:r>
            <a:r>
              <a:rPr lang="en-US" err="1"/>
              <a:t>september</a:t>
            </a:r>
            <a:r>
              <a:rPr lang="en-US"/>
              <a:t>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2E124-581F-5C46-A44F-4620125B4F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</a:t>
            </a:r>
            <a:r>
              <a:rPr lang="en-US" err="1"/>
              <a:t>styringsdokument</a:t>
            </a:r>
            <a:r>
              <a:rPr lang="en-US"/>
              <a:t>  </a:t>
            </a:r>
            <a:r>
              <a:rPr lang="en-US" err="1"/>
              <a:t>september</a:t>
            </a:r>
            <a:r>
              <a:rPr lang="en-US"/>
              <a:t>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A39E4-BABD-9A42-969D-B4518A7A3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</a:t>
            </a:r>
            <a:r>
              <a:rPr lang="en-US" err="1"/>
              <a:t>styringsdokument</a:t>
            </a:r>
            <a:r>
              <a:rPr lang="en-US"/>
              <a:t> </a:t>
            </a:r>
            <a:r>
              <a:rPr lang="en-US" err="1"/>
              <a:t>sep</a:t>
            </a:r>
            <a:r>
              <a:rPr lang="en-US"/>
              <a:t>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A7560-D567-954F-82D9-BB1E4970C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EC2BD-4BA6-B24A-A2C4-893A6966CF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975BE-194E-0D4B-8A8D-7A3924C9CA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5648-21E9-4045-A53E-31B6D20C9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72F49-CC1A-6D40-AD19-21EFC6D2BB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3D237-50B1-A542-816F-BE831EA1DF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2DFC7-E4AE-DA4A-A28F-D90A23F0EC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2305-88D2-2F4A-9F64-C9284E824C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9234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976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3293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540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0953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7792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59426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65072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354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0688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81360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18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0871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911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664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553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1849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15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03916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27798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4792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74060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3806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4288"/>
            <a:ext cx="9144000" cy="68722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396" tIns="51198" rIns="102396" bIns="51198"/>
          <a:lstStyle/>
          <a:p>
            <a:pPr algn="ctr" eaLnBrk="1" hangingPunct="1">
              <a:defRPr/>
            </a:pPr>
            <a:endParaRPr lang="en-GB" sz="180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130175"/>
            <a:ext cx="7223125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00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3252788"/>
            <a:ext cx="6337300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395288" y="3392489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288" y="1557338"/>
            <a:ext cx="6337300" cy="1455103"/>
          </a:xfrm>
        </p:spPr>
        <p:txBody>
          <a:bodyPr anchor="b">
            <a:normAutofit/>
          </a:bodyPr>
          <a:lstStyle>
            <a:lvl1pPr>
              <a:defRPr sz="4800" b="1" i="1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847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395288" y="1844675"/>
            <a:ext cx="8353425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17473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2 colum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289" y="476251"/>
            <a:ext cx="8353424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accent3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641"/>
            <a:ext cx="8353425" cy="2876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95288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716463" y="1844675"/>
            <a:ext cx="4032250" cy="396081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14769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072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hv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395287" y="1557338"/>
            <a:ext cx="6408737" cy="1211977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12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tt linje 12"/>
          <p:cNvCxnSpPr/>
          <p:nvPr userDrawn="1"/>
        </p:nvCxnSpPr>
        <p:spPr>
          <a:xfrm>
            <a:off x="395288" y="2924175"/>
            <a:ext cx="6408737" cy="0"/>
          </a:xfrm>
          <a:prstGeom prst="line">
            <a:avLst/>
          </a:prstGeom>
          <a:ln w="31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395287" y="1557339"/>
            <a:ext cx="6408737" cy="1223962"/>
          </a:xfrm>
        </p:spPr>
        <p:txBody>
          <a:bodyPr anchor="b">
            <a:normAutofit/>
          </a:bodyPr>
          <a:lstStyle>
            <a:lvl1pPr>
              <a:defRPr sz="4000" b="1" i="1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5" name="Text Placeholder 2"/>
          <p:cNvSpPr>
            <a:spLocks noGrp="1"/>
          </p:cNvSpPr>
          <p:nvPr>
            <p:ph type="body" idx="1"/>
          </p:nvPr>
        </p:nvSpPr>
        <p:spPr>
          <a:xfrm>
            <a:off x="395288" y="3068638"/>
            <a:ext cx="6264276" cy="307777"/>
          </a:xfrm>
        </p:spPr>
        <p:txBody>
          <a:bodyPr>
            <a:spAutoFit/>
          </a:bodyPr>
          <a:lstStyle>
            <a:lvl1pPr marL="0" indent="0">
              <a:buNone/>
              <a:defRPr sz="20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</a:defRPr>
            </a:lvl1pPr>
            <a:lvl2pPr marL="457119" indent="0">
              <a:buNone/>
              <a:defRPr sz="1800"/>
            </a:lvl2pPr>
            <a:lvl3pPr marL="914239" indent="0">
              <a:buNone/>
              <a:defRPr sz="1600"/>
            </a:lvl3pPr>
            <a:lvl4pPr marL="1371358" indent="0">
              <a:buNone/>
              <a:defRPr sz="1400"/>
            </a:lvl4pPr>
            <a:lvl5pPr marL="1828477" indent="0">
              <a:buNone/>
              <a:defRPr sz="1400"/>
            </a:lvl5pPr>
            <a:lvl6pPr marL="2285596" indent="0">
              <a:buNone/>
              <a:defRPr sz="1400"/>
            </a:lvl6pPr>
            <a:lvl7pPr marL="2742716" indent="0">
              <a:buNone/>
              <a:defRPr sz="1400"/>
            </a:lvl7pPr>
            <a:lvl8pPr marL="3199835" indent="0">
              <a:buNone/>
              <a:defRPr sz="1400"/>
            </a:lvl8pPr>
            <a:lvl9pPr marL="3656954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23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grey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64800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9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llustration (sand)">
    <p:bg>
      <p:bgPr>
        <a:solidFill>
          <a:srgbClr val="F6EC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905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llustration (light green)">
    <p:bg>
      <p:bgPr>
        <a:solidFill>
          <a:srgbClr val="DBF1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395288" y="188913"/>
            <a:ext cx="8353425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95288" y="475200"/>
            <a:ext cx="8353425" cy="86518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6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41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2558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e (blac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62" t="2754" r="1962" b="2754"/>
          <a:stretch>
            <a:fillRect/>
          </a:stretch>
        </p:blipFill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84212" y="476250"/>
            <a:ext cx="7775575" cy="53292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25571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tx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458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ordeaux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053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green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510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(black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813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0400" y="6223000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71549" y="476251"/>
            <a:ext cx="7272339" cy="2305050"/>
          </a:xfrm>
        </p:spPr>
        <p:txBody>
          <a:bodyPr anchor="b">
            <a:normAutofit/>
          </a:bodyPr>
          <a:lstStyle>
            <a:lvl1pPr algn="ctr">
              <a:lnSpc>
                <a:spcPct val="120000"/>
              </a:lnSpc>
              <a:defRPr sz="6000" b="1" i="1" cap="none" baseline="0"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71550" y="3213100"/>
            <a:ext cx="7272338" cy="25923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2000">
                <a:solidFill>
                  <a:schemeClr val="bg1"/>
                </a:solidFill>
              </a:defRPr>
            </a:lvl3pPr>
            <a:lvl4pPr algn="ctr">
              <a:defRPr sz="2000">
                <a:solidFill>
                  <a:schemeClr val="bg1"/>
                </a:solidFill>
              </a:defRPr>
            </a:lvl4pPr>
            <a:lvl5pPr algn="ctr"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96331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black)">
    <p:bg>
      <p:bgPr>
        <a:solidFill>
          <a:schemeClr val="accent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43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4815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_pr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endParaRPr lang="nb-NO" sz="1800" err="1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5" name="Rett linje 10"/>
          <p:cNvCxnSpPr/>
          <p:nvPr userDrawn="1"/>
        </p:nvCxnSpPr>
        <p:spPr>
          <a:xfrm rot="5400000" flipH="1" flipV="1">
            <a:off x="-366712" y="4090987"/>
            <a:ext cx="3124200" cy="1311275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3863" y="6100763"/>
            <a:ext cx="55721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549275"/>
            <a:ext cx="7524750" cy="4751933"/>
          </a:xfrm>
        </p:spPr>
        <p:txBody>
          <a:bodyPr anchor="ctr">
            <a:normAutofit/>
          </a:bodyPr>
          <a:lstStyle>
            <a:lvl1pPr algn="l">
              <a:lnSpc>
                <a:spcPct val="150000"/>
              </a:lnSpc>
              <a:defRPr sz="7200" b="0" cap="none" baseline="0">
                <a:solidFill>
                  <a:schemeClr val="tx2">
                    <a:lumMod val="50000"/>
                  </a:schemeClr>
                </a:solidFill>
                <a:latin typeface="Georgia" pitchFamily="18" charset="0"/>
              </a:defRPr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9" name="Content Placeholder 14"/>
          <p:cNvSpPr>
            <a:spLocks noGrp="1"/>
          </p:cNvSpPr>
          <p:nvPr>
            <p:ph sz="quarter" idx="11"/>
          </p:nvPr>
        </p:nvSpPr>
        <p:spPr>
          <a:xfrm>
            <a:off x="719138" y="6111065"/>
            <a:ext cx="7201234" cy="28733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  <a:lvl2pPr>
              <a:buNone/>
              <a:defRPr sz="1600" b="1">
                <a:solidFill>
                  <a:schemeClr val="accent3"/>
                </a:solidFill>
                <a:latin typeface="+mn-lt"/>
              </a:defRPr>
            </a:lvl2pPr>
            <a:lvl3pPr>
              <a:buNone/>
              <a:defRPr sz="1600" b="1">
                <a:solidFill>
                  <a:schemeClr val="accent3"/>
                </a:solidFill>
                <a:latin typeface="+mn-lt"/>
              </a:defRPr>
            </a:lvl3pPr>
            <a:lvl4pPr>
              <a:buNone/>
              <a:defRPr sz="1600" b="1">
                <a:solidFill>
                  <a:schemeClr val="accent3"/>
                </a:solidFill>
                <a:latin typeface="+mn-lt"/>
              </a:defRPr>
            </a:lvl4pPr>
            <a:lvl5pPr>
              <a:buNone/>
              <a:defRPr sz="1600" b="1">
                <a:solidFill>
                  <a:schemeClr val="accent3"/>
                </a:solidFill>
                <a:latin typeface="+mn-lt"/>
              </a:defRPr>
            </a:lvl5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32373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t"/>
          <a:lstStyle/>
          <a:p>
            <a:pPr algn="ctr" eaLnBrk="1" hangingPunct="1"/>
            <a:endParaRPr lang="nb-NO" sz="240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2833" y="6109832"/>
            <a:ext cx="645392" cy="633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322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logo (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t"/>
          <a:lstStyle/>
          <a:p>
            <a:pPr algn="ctr" eaLnBrk="1" hangingPunct="1"/>
            <a:endParaRPr lang="en-GB" sz="2400" err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65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3659" y="-27384"/>
            <a:ext cx="9223127" cy="69847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8467" y="6219566"/>
            <a:ext cx="516952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2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Mal for styringsdokument mars 2015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45701889-BFCA-DD44-9982-59E386C3FC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C6341-7E07-4D25-823D-56B55E4595E5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CDB91-49ED-4007-B6E9-FBBAEB1A56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7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6FB00-ABE1-4363-AF93-9FDD6D80F486}" type="datetimeFigureOut">
              <a:rPr lang="nb-NO" smtClean="0"/>
              <a:t>31.03.2017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EBB9C-99D2-4E4B-98D1-2245082360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549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474663"/>
            <a:ext cx="8351837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1843088"/>
            <a:ext cx="8351837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028" name="Picture 4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638" y="6227763"/>
            <a:ext cx="4857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0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+mj-lt"/>
          <a:ea typeface="ＭＳ Ｐゴシック" charset="0"/>
          <a:cs typeface="Times New Roman" pitchFamily="18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 i="1">
          <a:solidFill>
            <a:srgbClr val="5D0749"/>
          </a:solidFill>
          <a:latin typeface="Georgia" charset="0"/>
          <a:ea typeface="ＭＳ Ｐゴシック" charset="0"/>
        </a:defRPr>
      </a:lvl5pPr>
      <a:lvl6pPr marL="51198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6pPr>
      <a:lvl7pPr marL="102396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7pPr>
      <a:lvl8pPr marL="153594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8pPr>
      <a:lvl9pPr marL="204792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333333"/>
          </a:solidFill>
          <a:latin typeface="Helvetica 65 Medium" pitchFamily="34" charset="0"/>
        </a:defRPr>
      </a:lvl9pPr>
    </p:titleStyle>
    <p:bodyStyle>
      <a:lvl1pPr marL="266700" indent="-266700" algn="l" rtl="0" eaLnBrk="1" fontAlgn="base" hangingPunct="1">
        <a:spcBef>
          <a:spcPts val="338"/>
        </a:spcBef>
        <a:spcAft>
          <a:spcPts val="338"/>
        </a:spcAft>
        <a:buFont typeface="Arial" charset="0"/>
        <a:buChar char="•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1pPr>
      <a:lvl2pPr marL="542925" indent="-276225" algn="l" rtl="0" eaLnBrk="1" fontAlgn="base" hangingPunct="1">
        <a:spcBef>
          <a:spcPts val="450"/>
        </a:spcBef>
        <a:spcAft>
          <a:spcPts val="450"/>
        </a:spcAft>
        <a:buChar char="–"/>
        <a:defRPr sz="20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2pPr>
      <a:lvl3pPr marL="903288" indent="-296863" algn="l" rtl="0" eaLnBrk="1" fontAlgn="base" hangingPunct="1">
        <a:spcBef>
          <a:spcPts val="450"/>
        </a:spcBef>
        <a:spcAft>
          <a:spcPts val="450"/>
        </a:spcAft>
        <a:buChar char="•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3pPr>
      <a:lvl4pPr marL="1309688" indent="-307975" algn="l" rtl="0" eaLnBrk="1" fontAlgn="base" hangingPunct="1">
        <a:spcBef>
          <a:spcPts val="450"/>
        </a:spcBef>
        <a:spcAft>
          <a:spcPts val="450"/>
        </a:spcAft>
        <a:buChar char="–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4pPr>
      <a:lvl5pPr marL="1701800" indent="-298450" algn="l" rtl="0" eaLnBrk="1" fontAlgn="base" hangingPunct="1">
        <a:spcBef>
          <a:spcPts val="450"/>
        </a:spcBef>
        <a:spcAft>
          <a:spcPts val="450"/>
        </a:spcAft>
        <a:buChar char="»"/>
        <a:defRPr sz="2700">
          <a:solidFill>
            <a:srgbClr val="080808"/>
          </a:solidFill>
          <a:latin typeface="+mn-lt"/>
          <a:ea typeface="ＭＳ Ｐゴシック" charset="0"/>
          <a:cs typeface="Arial" pitchFamily="34" charset="0"/>
        </a:defRPr>
      </a:lvl5pPr>
      <a:lvl6pPr marL="281589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6pPr>
      <a:lvl7pPr marL="3327871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7pPr>
      <a:lvl8pPr marL="383985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8pPr>
      <a:lvl9pPr marL="4351830" indent="-255990" algn="l" rtl="0" eaLnBrk="1" fontAlgn="base" hangingPunct="1">
        <a:spcBef>
          <a:spcPct val="20000"/>
        </a:spcBef>
        <a:spcAft>
          <a:spcPct val="0"/>
        </a:spcAft>
        <a:buChar char="»"/>
        <a:defRPr sz="23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19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39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3594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4792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90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7188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83860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95841" algn="l" defTabSz="102396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3000" y="3248239"/>
            <a:ext cx="7543800" cy="1398181"/>
          </a:xfrm>
        </p:spPr>
        <p:txBody>
          <a:bodyPr/>
          <a:lstStyle/>
          <a:p>
            <a:pPr eaLnBrk="1" hangingPunct="1"/>
            <a:r>
              <a:rPr lang="nb-NO" sz="3200" b="1" dirty="0"/>
              <a:t>Prosjektløftet – Innføring av UiOs </a:t>
            </a:r>
            <a:r>
              <a:rPr lang="nb-NO" sz="3200" b="1" dirty="0" smtClean="0"/>
              <a:t>prosjektrammeverk </a:t>
            </a:r>
            <a:r>
              <a:rPr lang="nb-NO" sz="3200" b="1" dirty="0"/>
              <a:t>på </a:t>
            </a:r>
            <a:r>
              <a:rPr lang="nb-NO" sz="3200" b="1" dirty="0" smtClean="0"/>
              <a:t>USIT</a:t>
            </a:r>
            <a:br>
              <a:rPr lang="nb-NO" sz="3200" b="1" dirty="0" smtClean="0"/>
            </a:br>
            <a:endParaRPr lang="nb-NO" sz="3200" b="1" dirty="0"/>
          </a:p>
          <a:p>
            <a:pPr eaLnBrk="1" hangingPunct="1"/>
            <a:r>
              <a:rPr lang="nb-NO" sz="2000" i="1" dirty="0" smtClean="0"/>
              <a:t>Styringsdokument </a:t>
            </a:r>
            <a:r>
              <a:rPr lang="nb-NO" sz="2000" i="1" dirty="0"/>
              <a:t>– styringsgruppemøte </a:t>
            </a:r>
            <a:r>
              <a:rPr lang="nb-NO" sz="2000" i="1" dirty="0" smtClean="0"/>
              <a:t>3. april </a:t>
            </a:r>
            <a:r>
              <a:rPr lang="nb-NO" sz="2000" i="1" dirty="0" smtClean="0"/>
              <a:t>2017</a:t>
            </a:r>
            <a:endParaRPr lang="nb-NO" sz="20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20000" cy="1143000"/>
          </a:xfrm>
        </p:spPr>
        <p:txBody>
          <a:bodyPr/>
          <a:lstStyle/>
          <a:p>
            <a:r>
              <a:rPr lang="nb-NO"/>
              <a:t>Innhold i styringsdokumentet</a:t>
            </a:r>
            <a:endParaRPr lang="nb-NO" sz="3200"/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390137"/>
              </p:ext>
            </p:extLst>
          </p:nvPr>
        </p:nvGraphicFramePr>
        <p:xfrm>
          <a:off x="323528" y="1196752"/>
          <a:ext cx="7612493" cy="5049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418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62021">
                <a:tc>
                  <a:txBody>
                    <a:bodyPr/>
                    <a:lstStyle/>
                    <a:p>
                      <a:pPr algn="r"/>
                      <a:r>
                        <a:rPr lang="nb-NO" sz="1600" b="0">
                          <a:latin typeface="Arial"/>
                          <a:cs typeface="Arial"/>
                        </a:rPr>
                        <a:t>Agendapunkter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sz="1600" b="0">
                          <a:latin typeface="Arial"/>
                          <a:cs typeface="Arial"/>
                        </a:rPr>
                        <a:t>Dimensjoner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2021">
                <a:tc>
                  <a:txBody>
                    <a:bodyPr/>
                    <a:lstStyle/>
                    <a:p>
                      <a:r>
                        <a:rPr lang="nb-NO" sz="1600">
                          <a:latin typeface="Arial"/>
                          <a:cs typeface="Arial"/>
                        </a:rPr>
                        <a:t>Bakgrunn og begrunnelse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>
                        <a:latin typeface="+mn-lt"/>
                        <a:cs typeface="Arial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>
                        <a:latin typeface="+mn-lt"/>
                        <a:cs typeface="Arial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+mn-lt"/>
                          <a:cs typeface="Arial"/>
                        </a:rPr>
                        <a:t>Informasjon om prosjektet</a:t>
                      </a:r>
                    </a:p>
                    <a:p>
                      <a:pPr algn="ctr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2021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Prosjektets mål og gevinster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409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Prosjektets</a:t>
                      </a:r>
                      <a:r>
                        <a:rPr lang="nb-NO" sz="1600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 l</a:t>
                      </a:r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everanser og avgrensning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Organisering og ansvar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Prosjektplan</a:t>
                      </a:r>
                      <a:r>
                        <a:rPr lang="nb-NO" sz="1600" kern="1200" baseline="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nb-NO" sz="1600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og fremdrift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>
                        <a:latin typeface="+mn-lt"/>
                        <a:cs typeface="Arial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600">
                        <a:latin typeface="+mn-lt"/>
                        <a:cs typeface="Arial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+mn-lt"/>
                          <a:cs typeface="Arial"/>
                        </a:rPr>
                        <a:t>Avrapportering</a:t>
                      </a:r>
                    </a:p>
                    <a:p>
                      <a:pPr algn="ctr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+mn-lt"/>
                          <a:cs typeface="Arial"/>
                        </a:rPr>
                        <a:t>Ressursbruk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/>
                        </a:rPr>
                        <a:t>Status og utfordringer</a:t>
                      </a:r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+mn-lt"/>
                          <a:cs typeface="Arial"/>
                        </a:rPr>
                        <a:t>Nytte/kost vurderinger</a:t>
                      </a:r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5054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Arial"/>
                          <a:cs typeface="Arial"/>
                        </a:rPr>
                        <a:t>Konkrete problemstillinger </a:t>
                      </a:r>
                      <a:r>
                        <a:rPr lang="nb-NO" sz="1600"/>
                        <a:t>styringsgruppen</a:t>
                      </a:r>
                      <a:r>
                        <a:rPr lang="nb-NO" sz="1600">
                          <a:latin typeface="Arial"/>
                          <a:cs typeface="Arial"/>
                        </a:rPr>
                        <a:t> må</a:t>
                      </a:r>
                      <a:r>
                        <a:rPr lang="nb-NO" sz="1600" baseline="0">
                          <a:latin typeface="Arial"/>
                          <a:cs typeface="Arial"/>
                        </a:rPr>
                        <a:t> ta</a:t>
                      </a:r>
                      <a:r>
                        <a:rPr lang="nb-NO" sz="1600">
                          <a:latin typeface="Arial"/>
                          <a:cs typeface="Arial"/>
                        </a:rPr>
                        <a:t> stilling til for å justere prosjektet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>
                          <a:latin typeface="Arial"/>
                          <a:cs typeface="Arial"/>
                        </a:rPr>
                        <a:t>Diskusjon og veivalg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2841">
                <a:tc>
                  <a:txBody>
                    <a:bodyPr/>
                    <a:lstStyle/>
                    <a:p>
                      <a:r>
                        <a:rPr lang="nb-NO" sz="1600">
                          <a:latin typeface="Arial"/>
                          <a:cs typeface="Arial"/>
                        </a:rPr>
                        <a:t>Anbefaling om</a:t>
                      </a:r>
                      <a:r>
                        <a:rPr lang="nb-NO" sz="1600" baseline="0">
                          <a:latin typeface="Arial"/>
                          <a:cs typeface="Arial"/>
                        </a:rPr>
                        <a:t> beslutning knyttet til gjennomføring, avslutning osv.</a:t>
                      </a:r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>
                          <a:latin typeface="Arial"/>
                          <a:cs typeface="Arial"/>
                        </a:rPr>
                        <a:t>Beslutningspunkt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74223">
                <a:tc>
                  <a:txBody>
                    <a:bodyPr/>
                    <a:lstStyle/>
                    <a:p>
                      <a:r>
                        <a:rPr lang="nb-NO" sz="1600">
                          <a:latin typeface="Arial"/>
                          <a:cs typeface="Arial"/>
                        </a:rPr>
                        <a:t>Evaluering av møtet, neste</a:t>
                      </a:r>
                      <a:r>
                        <a:rPr lang="nb-NO" sz="1600" baseline="0">
                          <a:latin typeface="Arial"/>
                          <a:cs typeface="Arial"/>
                        </a:rPr>
                        <a:t> møtepunkt, viktigste forventninger fremover </a:t>
                      </a:r>
                      <a:endParaRPr lang="nb-NO" sz="1600"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600">
                          <a:latin typeface="Arial"/>
                          <a:cs typeface="Arial"/>
                        </a:rPr>
                        <a:t>Oppsummering og veien videre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931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7696200" cy="1143000"/>
          </a:xfrm>
        </p:spPr>
        <p:txBody>
          <a:bodyPr/>
          <a:lstStyle/>
          <a:p>
            <a:pPr marL="0" indent="0"/>
            <a:r>
              <a:rPr lang="nb-NO"/>
              <a:t>Bakgrunn og begrunnelse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56792"/>
            <a:ext cx="7696200" cy="411480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2000" dirty="0" smtClean="0"/>
              <a:t>Mandat i kortform:</a:t>
            </a:r>
            <a:endParaRPr lang="nb-NO" sz="2000" dirty="0"/>
          </a:p>
          <a:p>
            <a:pPr marL="400050" lvl="1" indent="0">
              <a:lnSpc>
                <a:spcPct val="150000"/>
              </a:lnSpc>
              <a:buNone/>
            </a:pPr>
            <a:r>
              <a:rPr lang="nb-NO" sz="1800" dirty="0"/>
              <a:t>Det er besluttet at alle enheter ved UiO tar i bruk det samme rammeverket for prosjektstyring, UiOs prosjektrammeverk. </a:t>
            </a:r>
            <a:r>
              <a:rPr lang="nb-NO" sz="1800" dirty="0" smtClean="0"/>
              <a:t>USITs prosjekter skal tilbys en mal for prosjektnettsted med verktøy som ivaretar </a:t>
            </a:r>
            <a:r>
              <a:rPr lang="nb-NO" sz="1800" dirty="0"/>
              <a:t>USITs </a:t>
            </a:r>
            <a:r>
              <a:rPr lang="nb-NO" sz="1800" dirty="0" smtClean="0"/>
              <a:t>behov.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nb-NO" sz="1800" dirty="0" smtClean="0"/>
              <a:t>Prosjektet </a:t>
            </a:r>
            <a:r>
              <a:rPr lang="nb-NO" sz="1800" dirty="0"/>
              <a:t>skal tilrettelegge for en prosjektkultur i </a:t>
            </a:r>
            <a:r>
              <a:rPr lang="nb-NO" sz="1800" dirty="0" smtClean="0"/>
              <a:t>organisasjonen gjennom </a:t>
            </a:r>
            <a:r>
              <a:rPr lang="nb-NO" sz="1800" dirty="0"/>
              <a:t>å øke prosjektkompetansen </a:t>
            </a:r>
            <a:r>
              <a:rPr lang="nb-NO" sz="1800" dirty="0" smtClean="0"/>
              <a:t>og </a:t>
            </a:r>
            <a:r>
              <a:rPr lang="nb-NO" sz="1800" dirty="0"/>
              <a:t>dermed øke kvaliteten i </a:t>
            </a:r>
            <a:r>
              <a:rPr lang="nb-NO" sz="1800" dirty="0" smtClean="0"/>
              <a:t>leveranser </a:t>
            </a:r>
            <a:r>
              <a:rPr lang="nb-NO" sz="1800" dirty="0"/>
              <a:t>og </a:t>
            </a:r>
            <a:r>
              <a:rPr lang="nb-NO" sz="1800" dirty="0" smtClean="0"/>
              <a:t>gjennomføring.</a:t>
            </a:r>
          </a:p>
          <a:p>
            <a:pPr marL="400050" lvl="1" indent="0">
              <a:lnSpc>
                <a:spcPct val="150000"/>
              </a:lnSpc>
              <a:buNone/>
            </a:pPr>
            <a:r>
              <a:rPr lang="nb-NO" sz="1800" dirty="0" smtClean="0"/>
              <a:t>En </a:t>
            </a:r>
            <a:r>
              <a:rPr lang="nb-NO" sz="1800" dirty="0"/>
              <a:t>viktig del av prosjektets leveranser er profesjonalisering og bevisstgjøring av prosjekteier- og prosjektlederrollen gjennom </a:t>
            </a:r>
            <a:r>
              <a:rPr lang="nb-NO" sz="1800" dirty="0" smtClean="0"/>
              <a:t>opplæring, støtte og tilpassing av felles rammeverk. </a:t>
            </a:r>
            <a:endParaRPr lang="nb-NO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2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696200" cy="1143000"/>
          </a:xfrm>
        </p:spPr>
        <p:txBody>
          <a:bodyPr/>
          <a:lstStyle/>
          <a:p>
            <a:r>
              <a:rPr lang="nb-NO"/>
              <a:t>Mål og ønskede gevinster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1889986"/>
              </p:ext>
            </p:extLst>
          </p:nvPr>
        </p:nvGraphicFramePr>
        <p:xfrm>
          <a:off x="467544" y="1484784"/>
          <a:ext cx="8136904" cy="550645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121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124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123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77257">
                <a:tc>
                  <a:txBody>
                    <a:bodyPr/>
                    <a:lstStyle/>
                    <a:p>
                      <a:r>
                        <a:rPr lang="nb-NO" dirty="0"/>
                        <a:t>Nivå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Beskrivelse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Suksesskriterier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89622">
                <a:tc>
                  <a:txBody>
                    <a:bodyPr/>
                    <a:lstStyle/>
                    <a:p>
                      <a:r>
                        <a:rPr lang="nb-NO" sz="1800" dirty="0"/>
                        <a:t>Formål</a:t>
                      </a:r>
                    </a:p>
                    <a:p>
                      <a:r>
                        <a:rPr lang="nb-NO" sz="1800" dirty="0"/>
                        <a:t>(for USIT)</a:t>
                      </a:r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/>
                        <a:t>Prosjektet skal tilrettelegge for en</a:t>
                      </a:r>
                      <a:r>
                        <a:rPr lang="nb-NO" sz="1200" baseline="0" dirty="0"/>
                        <a:t> </a:t>
                      </a:r>
                      <a:r>
                        <a:rPr lang="nb-NO" sz="1200" dirty="0"/>
                        <a:t>prosjektkultur i organisasjonen. Dette skal gjøres gjennom å</a:t>
                      </a:r>
                      <a:r>
                        <a:rPr lang="nb-NO" sz="1200" baseline="0" dirty="0"/>
                        <a:t> øke prosjektkompetansen og dermed øke kvaliteten i prosjektleveranser og effektiviteten i prosjektgjennomføring</a:t>
                      </a: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/>
                        <a:t>Støtte og vedvarende fokus i ledergruppene</a:t>
                      </a:r>
                      <a:r>
                        <a:rPr lang="nb-NO" sz="1200" baseline="0" dirty="0"/>
                        <a:t> på bruk av prosjekt som arbeidsmetodikk og bruk av relevante deler av rammeverket også for </a:t>
                      </a:r>
                      <a:r>
                        <a:rPr lang="nb-NO" sz="1200" baseline="0" dirty="0" err="1" smtClean="0"/>
                        <a:t>linjaktiviteter</a:t>
                      </a:r>
                      <a:endParaRPr lang="nb-NO" sz="12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God samhandling mellom linje og prosjekt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708117">
                <a:tc>
                  <a:txBody>
                    <a:bodyPr/>
                    <a:lstStyle/>
                    <a:p>
                      <a:r>
                        <a:rPr lang="nb-NO" sz="1800"/>
                        <a:t>Effektmål</a:t>
                      </a:r>
                      <a:r>
                        <a:rPr lang="nb-NO" sz="1800" baseline="0"/>
                        <a:t> (gevinster i «linjen»)</a:t>
                      </a:r>
                      <a:endParaRPr lang="nb-NO" sz="180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Gjennom opplæring og kursing øke kompetansen om prosjektmetodikk.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Øke forståelsen for skillet mellom prosjekt og linjeaktivitet​ og samspillet mellom dem.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Innføring av UiOs prosjektrammeverk skal styrke organisasjonen på roller, prosesser, beslutningspunkter og styring når det gjelder USITs prosjekter eller prosjekter som USIT deltar i.​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nb-NO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prosjekter arbeider prosjektmetodisk og benytter rammeverket og relevante deler av verktøyene</a:t>
                      </a:r>
                    </a:p>
                    <a:p>
                      <a:pPr marL="285750" lvl="0" indent="-285750" fontAlgn="base">
                        <a:buFont typeface="Arial" panose="020B0604020202020204" pitchFamily="34" charset="0"/>
                        <a:buChar char="•"/>
                      </a:pPr>
                      <a:r>
                        <a:rPr lang="nb-NO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prosjektstøttefunksjonen møter brukernes behov</a:t>
                      </a:r>
                      <a:r>
                        <a:rPr lang="nb-NO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og bidrar til videre opplæring og veiledning</a:t>
                      </a:r>
                      <a:endParaRPr lang="nb-NO" sz="12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721548">
                <a:tc>
                  <a:txBody>
                    <a:bodyPr/>
                    <a:lstStyle/>
                    <a:p>
                      <a:r>
                        <a:rPr lang="nb-NO" sz="1800"/>
                        <a:t>Resultatmål</a:t>
                      </a:r>
                    </a:p>
                    <a:p>
                      <a:r>
                        <a:rPr lang="nb-NO" sz="1800" baseline="0"/>
                        <a:t>(i prosjektet)</a:t>
                      </a:r>
                      <a:endParaRPr lang="nb-NO" sz="1800"/>
                    </a:p>
                  </a:txBody>
                  <a:tcPr>
                    <a:solidFill>
                      <a:srgbClr val="43A375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/>
                        <a:t>Gi innspill til </a:t>
                      </a:r>
                      <a:r>
                        <a:rPr lang="nb-NO" sz="1200" dirty="0" err="1" smtClean="0"/>
                        <a:t>malverk</a:t>
                      </a:r>
                      <a:r>
                        <a:rPr lang="nb-NO" sz="1200" dirty="0" smtClean="0"/>
                        <a:t> på UiO-nivå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/>
                        <a:t>Se på eksisterende verktøy og komme med anbefalinger</a:t>
                      </a:r>
                      <a:r>
                        <a:rPr lang="nb-NO" sz="1200" baseline="0" dirty="0" smtClean="0"/>
                        <a:t> for bruk i USIT-prosjekter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 smtClean="0"/>
                        <a:t>Tilpasse USITs mal for prosjektnettsteder til UiO-rammeverket</a:t>
                      </a:r>
                      <a:endParaRPr lang="nb-NO" sz="12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/>
                        <a:t>Prosjektleder-</a:t>
                      </a:r>
                      <a:r>
                        <a:rPr lang="nb-NO" sz="1200" baseline="0" dirty="0"/>
                        <a:t> og prosjekteierkurs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Skisse til lokal prosjektstøttefunksjon/prosjektoppfølging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dirty="0" smtClean="0"/>
                        <a:t>At prosjekter</a:t>
                      </a:r>
                      <a:r>
                        <a:rPr lang="nb-NO" sz="1200" baseline="0" dirty="0" smtClean="0"/>
                        <a:t> får tilgang til et nettsted som oppleves som nyttig for dem.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 smtClean="0"/>
                        <a:t>At prosjektet har de nødvendige ressursene</a:t>
                      </a:r>
                      <a:endParaRPr lang="nb-NO" sz="12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At opplæring er gitt i henhold til </a:t>
                      </a:r>
                      <a:r>
                        <a:rPr lang="nb-NO" sz="1200" baseline="0" dirty="0" smtClean="0"/>
                        <a:t>vedtatt plan</a:t>
                      </a:r>
                      <a:endParaRPr lang="nb-NO" sz="12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nb-NO" sz="1200" baseline="0" dirty="0"/>
                        <a:t>At det foreligger skisse til en prosjektstøttefunksjon</a:t>
                      </a: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083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91264" cy="1143000"/>
          </a:xfrm>
        </p:spPr>
        <p:txBody>
          <a:bodyPr/>
          <a:lstStyle/>
          <a:p>
            <a:r>
              <a:rPr lang="nb-NO"/>
              <a:t>Prosjektets leveranser og avgrensning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88840"/>
            <a:ext cx="8291264" cy="410716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Viktigste</a:t>
            </a:r>
            <a:r>
              <a:rPr lang="en-US" sz="1800" dirty="0"/>
              <a:t> </a:t>
            </a:r>
            <a:r>
              <a:rPr lang="en-US" sz="1800" dirty="0" err="1"/>
              <a:t>leveranser</a:t>
            </a:r>
            <a:r>
              <a:rPr lang="en-US" sz="1800" dirty="0"/>
              <a:t>:</a:t>
            </a:r>
          </a:p>
          <a:p>
            <a:r>
              <a:rPr lang="en-US" sz="1800" dirty="0" err="1"/>
              <a:t>Opplæring</a:t>
            </a:r>
            <a:r>
              <a:rPr lang="en-US" sz="1800" dirty="0"/>
              <a:t> </a:t>
            </a:r>
            <a:r>
              <a:rPr lang="en-US" sz="1800" dirty="0" err="1"/>
              <a:t>til</a:t>
            </a:r>
            <a:r>
              <a:rPr lang="en-US" sz="1800" dirty="0"/>
              <a:t> </a:t>
            </a:r>
            <a:r>
              <a:rPr lang="en-US" sz="1800" dirty="0" err="1"/>
              <a:t>prosjekteiere</a:t>
            </a:r>
            <a:r>
              <a:rPr lang="en-US" sz="1800" dirty="0"/>
              <a:t> </a:t>
            </a:r>
            <a:r>
              <a:rPr lang="en-US" sz="1800" dirty="0" err="1"/>
              <a:t>og</a:t>
            </a:r>
            <a:r>
              <a:rPr lang="en-US" sz="1800" dirty="0"/>
              <a:t> </a:t>
            </a:r>
            <a:r>
              <a:rPr lang="en-US" sz="1800" dirty="0" err="1"/>
              <a:t>prosjektledere</a:t>
            </a:r>
            <a:endParaRPr lang="en-US" sz="1800" dirty="0"/>
          </a:p>
          <a:p>
            <a:r>
              <a:rPr lang="en-US" sz="1800" dirty="0" err="1"/>
              <a:t>Oppdatere</a:t>
            </a:r>
            <a:r>
              <a:rPr lang="en-US" sz="1800" dirty="0"/>
              <a:t>/</a:t>
            </a:r>
            <a:r>
              <a:rPr lang="en-US" sz="1800" dirty="0" err="1"/>
              <a:t>tilpasse</a:t>
            </a:r>
            <a:r>
              <a:rPr lang="en-US" sz="1800" dirty="0"/>
              <a:t> </a:t>
            </a:r>
            <a:r>
              <a:rPr lang="en-US" sz="1800" dirty="0" err="1" smtClean="0"/>
              <a:t>verktøy</a:t>
            </a:r>
            <a:r>
              <a:rPr lang="en-US" sz="1800" dirty="0" smtClean="0"/>
              <a:t> </a:t>
            </a:r>
            <a:r>
              <a:rPr lang="en-US" sz="1800" dirty="0" err="1" smtClean="0"/>
              <a:t>og</a:t>
            </a:r>
            <a:r>
              <a:rPr lang="en-US" sz="1800" dirty="0" smtClean="0"/>
              <a:t> </a:t>
            </a:r>
            <a:r>
              <a:rPr lang="en-US" sz="1800" dirty="0" err="1" smtClean="0"/>
              <a:t>nettsted</a:t>
            </a:r>
            <a:r>
              <a:rPr lang="en-US" sz="1800" dirty="0" smtClean="0"/>
              <a:t> for </a:t>
            </a:r>
            <a:r>
              <a:rPr lang="en-US" sz="1800" dirty="0" err="1" smtClean="0"/>
              <a:t>prosjekter</a:t>
            </a:r>
            <a:endParaRPr lang="en-US" sz="1800" dirty="0"/>
          </a:p>
          <a:p>
            <a:r>
              <a:rPr lang="en-US" sz="1800" dirty="0"/>
              <a:t>OU-</a:t>
            </a:r>
            <a:r>
              <a:rPr lang="en-US" sz="1800" dirty="0" err="1"/>
              <a:t>prosesser</a:t>
            </a:r>
            <a:r>
              <a:rPr lang="en-US" sz="1800" dirty="0"/>
              <a:t> (</a:t>
            </a:r>
            <a:r>
              <a:rPr lang="en-US" sz="1800" dirty="0" err="1"/>
              <a:t>organisasjonsutvikling</a:t>
            </a:r>
            <a:r>
              <a:rPr lang="en-US" sz="1800" dirty="0"/>
              <a:t>) </a:t>
            </a:r>
            <a:r>
              <a:rPr lang="en-US" sz="1800" dirty="0" err="1"/>
              <a:t>gjennom</a:t>
            </a:r>
            <a:r>
              <a:rPr lang="en-US" sz="1800" dirty="0"/>
              <a:t>:</a:t>
            </a:r>
          </a:p>
          <a:p>
            <a:pPr lvl="1"/>
            <a:r>
              <a:rPr lang="nb-NO" sz="1400" dirty="0"/>
              <a:t>Tydelige </a:t>
            </a:r>
            <a:r>
              <a:rPr lang="nb-NO" sz="1400" dirty="0" smtClean="0"/>
              <a:t>arbeidsprosesser, roller</a:t>
            </a:r>
            <a:r>
              <a:rPr lang="nb-NO" sz="1400" dirty="0"/>
              <a:t>, ansvar og </a:t>
            </a:r>
            <a:r>
              <a:rPr lang="nb-NO" sz="1400" dirty="0" smtClean="0"/>
              <a:t>myndighet </a:t>
            </a:r>
            <a:endParaRPr lang="nb-NO" sz="1400" dirty="0"/>
          </a:p>
          <a:p>
            <a:pPr lvl="1"/>
            <a:r>
              <a:rPr lang="nb-NO" sz="1400" dirty="0"/>
              <a:t>Skisse til prosjektstøttefunksjon</a:t>
            </a:r>
          </a:p>
          <a:p>
            <a:pPr lvl="1"/>
            <a:r>
              <a:rPr lang="nb-NO" sz="1400" dirty="0"/>
              <a:t>Pilotere </a:t>
            </a:r>
            <a:r>
              <a:rPr lang="nb-NO" sz="1400" dirty="0" err="1" smtClean="0"/>
              <a:t>malverk</a:t>
            </a:r>
            <a:r>
              <a:rPr lang="nb-NO" sz="1400" dirty="0" smtClean="0"/>
              <a:t> og støttebehov i utvalgte prosjekter</a:t>
            </a:r>
            <a:endParaRPr lang="nb-NO" sz="14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Avgrensning</a:t>
            </a:r>
            <a:r>
              <a:rPr lang="en-US" sz="1800" dirty="0"/>
              <a:t>:</a:t>
            </a:r>
            <a:r>
              <a:rPr lang="nb-NO" sz="1800" dirty="0"/>
              <a:t> Det er behov for å styrke organisasjonsprosessene i de innledende fasene av aktiviteter på USIT for å hjelpe USIT med å avgjøre hvorvidt en aktivitet skal kjøres som et prosjekt eller en linjeaktivitet. Dette kan være en oppfølgingsaktivitet etter at dette prosjektet er avsluttet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96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96200" cy="1143000"/>
          </a:xfrm>
        </p:spPr>
        <p:txBody>
          <a:bodyPr/>
          <a:lstStyle/>
          <a:p>
            <a:r>
              <a:rPr lang="en-US" err="1"/>
              <a:t>Organisering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ansvar</a:t>
            </a:r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432157"/>
              </p:ext>
            </p:extLst>
          </p:nvPr>
        </p:nvGraphicFramePr>
        <p:xfrm>
          <a:off x="990600" y="1981200"/>
          <a:ext cx="76962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95648-21E9-4045-A53E-31B6D20C9C3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04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67544" y="2348880"/>
            <a:ext cx="1368152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</a:rPr>
              <a:t>Konseptutvikling: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</a:rPr>
              <a:t>Idé, behov, målstruktur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Prosjektm</a:t>
            </a: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andat og prosjekt-beskrivelse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Roller og ansvar,</a:t>
            </a: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interessenter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  <a:ea typeface="+mn-ea"/>
                <a:cs typeface="+mn-cs"/>
              </a:rPr>
              <a:t>FORANKRING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979712" y="2348880"/>
            <a:ext cx="1368152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Styringsunderlag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Styrings-dokument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Milepel- og aktivitetsplan m. risikovurdering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Plan for gevinster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INVOLVERING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FFFFFF">
                  <a:lumMod val="10000"/>
                </a:srgbClr>
              </a:solidFill>
              <a:latin typeface="Arial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491880" y="2348880"/>
            <a:ext cx="1368152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Gjennomføring i en eller</a:t>
            </a:r>
            <a:r>
              <a:rPr kumimoji="0" lang="nb-NO" sz="1200" b="0" i="0" u="none" strike="noStrike" kern="0" cap="none" spc="0" normalizeH="0">
                <a:ln>
                  <a:noFill/>
                </a:ln>
                <a:solidFill>
                  <a:srgbClr val="FFFFFF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flere faser.</a:t>
            </a: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Styrings-dokument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Rapportering på framdrift, veivalg, uforutsette hendelser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FFFFFF">
                    <a:lumMod val="10000"/>
                  </a:srgbClr>
                </a:solidFill>
                <a:latin typeface="Arial"/>
              </a:rPr>
              <a:t>INVOLVERING</a:t>
            </a: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 noProof="0">
              <a:solidFill>
                <a:srgbClr val="FFFFFF">
                  <a:lumMod val="10000"/>
                </a:srgbClr>
              </a:solidFill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>
              <a:ln>
                <a:noFill/>
              </a:ln>
              <a:solidFill>
                <a:srgbClr val="FFFFFF">
                  <a:lumMod val="1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004048" y="2348880"/>
            <a:ext cx="1368152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Overlevering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Sluttrapport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Evaluering, læringspunkter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FORANKRING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516216" y="2348880"/>
            <a:ext cx="1656184" cy="244827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kern="0">
                <a:solidFill>
                  <a:srgbClr val="000000"/>
                </a:solidFill>
                <a:latin typeface="Arial"/>
              </a:rPr>
              <a:t>Gevinstrealisering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err="1">
                <a:solidFill>
                  <a:srgbClr val="000000"/>
                </a:solidFill>
                <a:latin typeface="Arial"/>
              </a:rPr>
              <a:t>Gevinstrealiserings</a:t>
            </a:r>
            <a:r>
              <a:rPr lang="en-US" sz="1200" kern="0">
                <a:solidFill>
                  <a:srgbClr val="000000"/>
                </a:solidFill>
                <a:latin typeface="Arial"/>
              </a:rPr>
              <a:t>-plan </a:t>
            </a:r>
            <a:r>
              <a:rPr lang="en-US" sz="1200" kern="0" err="1">
                <a:solidFill>
                  <a:srgbClr val="000000"/>
                </a:solidFill>
                <a:latin typeface="Arial"/>
              </a:rPr>
              <a:t>oppdatert</a:t>
            </a: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err="1">
                <a:solidFill>
                  <a:srgbClr val="000000"/>
                </a:solidFill>
                <a:latin typeface="Arial"/>
              </a:rPr>
              <a:t>Støtte</a:t>
            </a:r>
            <a:r>
              <a:rPr lang="en-US" sz="1200" ker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err="1">
                <a:solidFill>
                  <a:srgbClr val="000000"/>
                </a:solidFill>
                <a:latin typeface="Arial"/>
              </a:rPr>
              <a:t>linjen</a:t>
            </a:r>
            <a:r>
              <a:rPr lang="en-US" sz="1200" ker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err="1">
                <a:solidFill>
                  <a:srgbClr val="000000"/>
                </a:solidFill>
                <a:latin typeface="Arial"/>
              </a:rPr>
              <a:t>i</a:t>
            </a:r>
            <a:r>
              <a:rPr lang="en-US" sz="1200" kern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kern="0" err="1">
                <a:solidFill>
                  <a:srgbClr val="000000"/>
                </a:solidFill>
                <a:latin typeface="Arial"/>
              </a:rPr>
              <a:t>gjennomføring</a:t>
            </a: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err="1">
                <a:solidFill>
                  <a:srgbClr val="000000"/>
                </a:solidFill>
                <a:latin typeface="Arial"/>
              </a:rPr>
              <a:t>Vedlikehold</a:t>
            </a: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err="1">
                <a:solidFill>
                  <a:srgbClr val="000000"/>
                </a:solidFill>
                <a:latin typeface="Arial"/>
              </a:rPr>
              <a:t>Evaluering</a:t>
            </a:r>
            <a:endParaRPr lang="en-US" sz="1200" kern="0">
              <a:solidFill>
                <a:srgbClr val="000000"/>
              </a:solidFill>
              <a:latin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IMPLEMENTERING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683568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Down Arrow 35"/>
          <p:cNvSpPr/>
          <p:nvPr/>
        </p:nvSpPr>
        <p:spPr>
          <a:xfrm>
            <a:off x="2195736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3707904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Down Arrow 37"/>
          <p:cNvSpPr/>
          <p:nvPr/>
        </p:nvSpPr>
        <p:spPr>
          <a:xfrm>
            <a:off x="5220072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6732240" y="4797152"/>
            <a:ext cx="864096" cy="504056"/>
          </a:xfrm>
          <a:prstGeom prst="downArrow">
            <a:avLst/>
          </a:pr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Pentagon 39"/>
          <p:cNvSpPr/>
          <p:nvPr/>
        </p:nvSpPr>
        <p:spPr>
          <a:xfrm>
            <a:off x="467544" y="5301208"/>
            <a:ext cx="7704856" cy="648072"/>
          </a:xfrm>
          <a:prstGeom prst="homePlate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100" kern="0">
              <a:solidFill>
                <a:srgbClr val="FF0000"/>
              </a:solidFill>
              <a:latin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kern="0" err="1">
                <a:solidFill>
                  <a:schemeClr val="tx2"/>
                </a:solidFill>
              </a:rPr>
              <a:t>Forankringsarbeid</a:t>
            </a:r>
            <a:r>
              <a:rPr lang="en-US" sz="1100" kern="0">
                <a:solidFill>
                  <a:schemeClr val="tx2"/>
                </a:solidFill>
              </a:rPr>
              <a:t>. </a:t>
            </a:r>
            <a:r>
              <a:rPr lang="en-US" sz="1100" kern="0" err="1">
                <a:solidFill>
                  <a:schemeClr val="tx2"/>
                </a:solidFill>
                <a:latin typeface="Arial"/>
                <a:ea typeface="+mn-ea"/>
                <a:cs typeface="+mn-cs"/>
              </a:rPr>
              <a:t>Kontinuerlig</a:t>
            </a:r>
            <a:r>
              <a:rPr lang="en-US" sz="1100" ker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err="1">
                <a:solidFill>
                  <a:schemeClr val="tx2"/>
                </a:solidFill>
                <a:latin typeface="Arial"/>
                <a:ea typeface="+mn-ea"/>
                <a:cs typeface="+mn-cs"/>
              </a:rPr>
              <a:t>evaluering</a:t>
            </a:r>
            <a:r>
              <a:rPr lang="en-US" sz="1100" ker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err="1">
                <a:solidFill>
                  <a:schemeClr val="tx2"/>
                </a:solidFill>
                <a:latin typeface="Arial"/>
                <a:ea typeface="+mn-ea"/>
                <a:cs typeface="+mn-cs"/>
              </a:rPr>
              <a:t>av</a:t>
            </a:r>
            <a:r>
              <a:rPr lang="en-US" sz="1100" ker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 </a:t>
            </a:r>
            <a:r>
              <a:rPr lang="en-US" sz="1100" kern="0" err="1">
                <a:solidFill>
                  <a:schemeClr val="tx2"/>
                </a:solidFill>
                <a:latin typeface="Arial"/>
                <a:ea typeface="+mn-ea"/>
                <a:cs typeface="+mn-cs"/>
              </a:rPr>
              <a:t>prosjektet</a:t>
            </a:r>
            <a:r>
              <a:rPr lang="en-US" sz="1100" kern="0">
                <a:solidFill>
                  <a:schemeClr val="tx2"/>
                </a:solidFill>
                <a:latin typeface="Arial"/>
                <a:ea typeface="+mn-ea"/>
                <a:cs typeface="+mn-cs"/>
              </a:rPr>
              <a:t>. 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7794"/>
            <a:ext cx="8016660" cy="1405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itle 2"/>
          <p:cNvSpPr txBox="1">
            <a:spLocks/>
          </p:cNvSpPr>
          <p:nvPr/>
        </p:nvSpPr>
        <p:spPr bwMode="auto">
          <a:xfrm>
            <a:off x="395288" y="475200"/>
            <a:ext cx="8353425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1" cap="none" baseline="0">
                <a:solidFill>
                  <a:srgbClr val="080808"/>
                </a:solidFill>
                <a:latin typeface="Georgia" pitchFamily="18" charset="0"/>
                <a:ea typeface="ＭＳ Ｐゴシック" charset="0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5D0749"/>
                </a:solidFill>
                <a:latin typeface="Georgia" charset="0"/>
                <a:ea typeface="ＭＳ Ｐゴシック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i="0" kern="0">
                <a:latin typeface="Arial"/>
              </a:rPr>
              <a:t>P</a:t>
            </a:r>
            <a:r>
              <a:rPr kumimoji="0" lang="en-US" sz="3200" i="0" u="none" strike="noStrike" kern="0" cap="none" spc="0" normalizeH="0" baseline="0" noProof="0" err="1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Arial"/>
                <a:ea typeface="ＭＳ Ｐゴシック" charset="0"/>
                <a:cs typeface="Times New Roman" pitchFamily="18" charset="0"/>
              </a:rPr>
              <a:t>rosjektplan</a:t>
            </a:r>
            <a:r>
              <a:rPr lang="en-US" sz="3200" i="0" kern="0" err="1">
                <a:latin typeface="Arial"/>
              </a:rPr>
              <a:t>en</a:t>
            </a:r>
            <a:r>
              <a:rPr lang="en-US" sz="3200" i="0" kern="0">
                <a:latin typeface="Arial"/>
              </a:rPr>
              <a:t> </a:t>
            </a:r>
            <a:r>
              <a:rPr lang="en-US" sz="3200" i="0" kern="0" err="1">
                <a:latin typeface="Arial"/>
              </a:rPr>
              <a:t>i</a:t>
            </a:r>
            <a:r>
              <a:rPr lang="en-US" sz="3200" i="0" kern="0">
                <a:latin typeface="Arial"/>
              </a:rPr>
              <a:t> </a:t>
            </a:r>
            <a:r>
              <a:rPr lang="en-US" sz="3200" i="0" kern="0" err="1">
                <a:latin typeface="Arial"/>
              </a:rPr>
              <a:t>faser</a:t>
            </a:r>
            <a:endParaRPr kumimoji="0" lang="en-US" sz="3200" i="0" u="none" strike="noStrike" kern="0" cap="none" spc="0" normalizeH="0" baseline="0" noProof="0">
              <a:ln>
                <a:noFill/>
              </a:ln>
              <a:solidFill>
                <a:srgbClr val="080808"/>
              </a:solidFill>
              <a:effectLst/>
              <a:uLnTx/>
              <a:uFillTx/>
              <a:latin typeface="Arial"/>
              <a:ea typeface="ＭＳ Ｐゴシック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019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51" y="610898"/>
            <a:ext cx="8229600" cy="606425"/>
          </a:xfrm>
        </p:spPr>
        <p:txBody>
          <a:bodyPr/>
          <a:lstStyle/>
          <a:p>
            <a:r>
              <a:rPr lang="nb-NO" sz="2800"/>
              <a:t>Fremdriftsplan prosjektrammeverk vår 2017</a:t>
            </a:r>
          </a:p>
        </p:txBody>
      </p:sp>
      <p:sp>
        <p:nvSpPr>
          <p:cNvPr id="5" name="Pentagon 4"/>
          <p:cNvSpPr/>
          <p:nvPr/>
        </p:nvSpPr>
        <p:spPr bwMode="auto">
          <a:xfrm>
            <a:off x="3283694" y="2003209"/>
            <a:ext cx="1123060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1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625" y="6384925"/>
            <a:ext cx="971550" cy="307975"/>
          </a:xfrm>
        </p:spPr>
        <p:txBody>
          <a:bodyPr/>
          <a:lstStyle/>
          <a:p>
            <a:pPr>
              <a:defRPr/>
            </a:pPr>
            <a:fld id="{8D460E93-E717-AA44-B38C-A94CB3313E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95" y="6423719"/>
            <a:ext cx="2688615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2: </a:t>
            </a:r>
          </a:p>
          <a:p>
            <a:r>
              <a:rPr lang="nb-NO" sz="1200">
                <a:solidFill>
                  <a:srgbClr val="000000"/>
                </a:solidFill>
              </a:rPr>
              <a:t>Planlegge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1533" y="1196752"/>
            <a:ext cx="2702908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Januar</a:t>
            </a:r>
          </a:p>
        </p:txBody>
      </p:sp>
      <p:cxnSp>
        <p:nvCxnSpPr>
          <p:cNvPr id="78" name="Straight Connector 77"/>
          <p:cNvCxnSpPr/>
          <p:nvPr/>
        </p:nvCxnSpPr>
        <p:spPr bwMode="auto">
          <a:xfrm>
            <a:off x="3085383" y="1280165"/>
            <a:ext cx="3116" cy="559655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Pentagon 22"/>
          <p:cNvSpPr/>
          <p:nvPr/>
        </p:nvSpPr>
        <p:spPr bwMode="auto">
          <a:xfrm>
            <a:off x="7741489" y="2924944"/>
            <a:ext cx="1184950" cy="57156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PL-kurs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4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Kursevaluering</a:t>
            </a:r>
          </a:p>
        </p:txBody>
      </p:sp>
      <p:sp>
        <p:nvSpPr>
          <p:cNvPr id="7" name="Pentagon 6"/>
          <p:cNvSpPr/>
          <p:nvPr/>
        </p:nvSpPr>
        <p:spPr bwMode="auto">
          <a:xfrm>
            <a:off x="4477504" y="1556792"/>
            <a:ext cx="1881494" cy="41549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Prosjekteierkurs:</a:t>
            </a:r>
          </a:p>
          <a:p>
            <a:r>
              <a:rPr lang="nb-NO" sz="1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Ledergrupper 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81" name="Pentagon 80"/>
          <p:cNvSpPr/>
          <p:nvPr/>
        </p:nvSpPr>
        <p:spPr bwMode="auto">
          <a:xfrm>
            <a:off x="6147414" y="5390150"/>
            <a:ext cx="2779024" cy="415498"/>
          </a:xfrm>
          <a:prstGeom prst="homePlate">
            <a:avLst/>
          </a:prstGeom>
          <a:solidFill>
            <a:schemeClr val="accent5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Gjennomføre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6139" y="1196752"/>
            <a:ext cx="2160240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Februar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9610" y="1196752"/>
            <a:ext cx="1800200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Mars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73041" y="1196752"/>
            <a:ext cx="172819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April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04464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Mai</a:t>
            </a:r>
          </a:p>
        </p:txBody>
      </p:sp>
      <p:sp>
        <p:nvSpPr>
          <p:cNvPr id="54" name="Pentagon 53"/>
          <p:cNvSpPr/>
          <p:nvPr/>
        </p:nvSpPr>
        <p:spPr bwMode="auto">
          <a:xfrm>
            <a:off x="3134123" y="4827231"/>
            <a:ext cx="2664511" cy="402291"/>
          </a:xfrm>
          <a:prstGeom prst="homePlate">
            <a:avLst/>
          </a:prstGeom>
          <a:solidFill>
            <a:schemeClr val="accent5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0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Planlegge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42" name="Pentagon 41"/>
          <p:cNvSpPr/>
          <p:nvPr/>
        </p:nvSpPr>
        <p:spPr bwMode="auto">
          <a:xfrm>
            <a:off x="5197584" y="2276872"/>
            <a:ext cx="1026959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2</a:t>
            </a:r>
          </a:p>
        </p:txBody>
      </p:sp>
      <p:sp>
        <p:nvSpPr>
          <p:cNvPr id="44" name="Pentagon 43"/>
          <p:cNvSpPr/>
          <p:nvPr/>
        </p:nvSpPr>
        <p:spPr bwMode="auto">
          <a:xfrm>
            <a:off x="6725880" y="2531853"/>
            <a:ext cx="1027068" cy="417679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PL-kurs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Modul 3</a:t>
            </a:r>
          </a:p>
        </p:txBody>
      </p:sp>
      <p:sp>
        <p:nvSpPr>
          <p:cNvPr id="4" name="Pentagon 3"/>
          <p:cNvSpPr/>
          <p:nvPr/>
        </p:nvSpPr>
        <p:spPr bwMode="auto">
          <a:xfrm>
            <a:off x="795" y="2050823"/>
            <a:ext cx="2987029" cy="2633671"/>
          </a:xfrm>
          <a:prstGeom prst="homePlate">
            <a:avLst/>
          </a:prstGeom>
          <a:solidFill>
            <a:srgbClr val="FFFFCC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u="sng" err="1">
                <a:solidFill>
                  <a:srgbClr val="000000">
                    <a:lumMod val="75000"/>
                    <a:lumOff val="25000"/>
                  </a:srgbClr>
                </a:solidFill>
              </a:rPr>
              <a:t>Oppstartsaktiviteter</a:t>
            </a:r>
            <a:endParaRPr lang="nb-NO" sz="1100" b="1" u="sng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nb-NO" sz="1100" b="1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100" b="1">
                <a:solidFill>
                  <a:srgbClr val="000000">
                    <a:lumMod val="75000"/>
                    <a:lumOff val="25000"/>
                  </a:srgbClr>
                </a:solidFill>
              </a:rPr>
              <a:t>Team: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Fordeling ressurser 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Spesifisering arbeidsoppgaver</a:t>
            </a:r>
            <a:endParaRPr lang="nb-NO" sz="1000" b="1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endParaRPr lang="nb-NO" sz="1100" b="1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100" b="1">
                <a:solidFill>
                  <a:srgbClr val="000000">
                    <a:lumMod val="75000"/>
                    <a:lumOff val="25000"/>
                  </a:srgbClr>
                </a:solidFill>
              </a:rPr>
              <a:t>Forberede læringsløp: </a:t>
            </a:r>
            <a:endParaRPr lang="nb-NO" sz="110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Prosjektlederkurs 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Prosjekteierkurs ledergrupper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Prosjektmedarbeiderkurs</a:t>
            </a:r>
          </a:p>
          <a:p>
            <a:endParaRPr lang="nb-NO" sz="100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Rammeverk/</a:t>
            </a:r>
            <a:r>
              <a:rPr lang="nb-NO" sz="1000" b="1" err="1">
                <a:solidFill>
                  <a:srgbClr val="000000">
                    <a:lumMod val="75000"/>
                    <a:lumOff val="25000"/>
                  </a:srgbClr>
                </a:solidFill>
              </a:rPr>
              <a:t>malverk</a:t>
            </a:r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lang="nb-NO" sz="1000" b="1"/>
              <a:t/>
            </a:r>
            <a:br>
              <a:rPr lang="nb-NO" sz="1000" b="1"/>
            </a:br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(Beta-prosjekt): 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Forberede og planlegge 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aktiviteter</a:t>
            </a:r>
          </a:p>
          <a:p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Etablere Beta-nettsted</a:t>
            </a:r>
          </a:p>
        </p:txBody>
      </p:sp>
      <p:sp>
        <p:nvSpPr>
          <p:cNvPr id="48" name="Pentagon 47"/>
          <p:cNvSpPr/>
          <p:nvPr/>
        </p:nvSpPr>
        <p:spPr bwMode="auto">
          <a:xfrm>
            <a:off x="3116849" y="3417758"/>
            <a:ext cx="3680566" cy="433068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Bygge ut Beta-prosjekt: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Prosjektsted med generiske maler</a:t>
            </a:r>
          </a:p>
        </p:txBody>
      </p:sp>
      <p:sp>
        <p:nvSpPr>
          <p:cNvPr id="34" name="TextBox 27"/>
          <p:cNvSpPr txBox="1"/>
          <p:nvPr/>
        </p:nvSpPr>
        <p:spPr>
          <a:xfrm>
            <a:off x="7775848" y="1196751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Juni</a:t>
            </a:r>
          </a:p>
        </p:txBody>
      </p:sp>
      <p:sp>
        <p:nvSpPr>
          <p:cNvPr id="36" name="Pentagon 35"/>
          <p:cNvSpPr/>
          <p:nvPr/>
        </p:nvSpPr>
        <p:spPr bwMode="auto">
          <a:xfrm>
            <a:off x="7829815" y="3886331"/>
            <a:ext cx="1099739" cy="94090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Forankring av Beta-prosjekt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 USITs </a:t>
            </a:r>
            <a:r>
              <a:rPr lang="nb-NO" sz="1100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linjeorg</a:t>
            </a:r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.</a:t>
            </a:r>
          </a:p>
        </p:txBody>
      </p:sp>
      <p:sp>
        <p:nvSpPr>
          <p:cNvPr id="38" name="Pentagon 37"/>
          <p:cNvSpPr/>
          <p:nvPr/>
        </p:nvSpPr>
        <p:spPr bwMode="auto">
          <a:xfrm>
            <a:off x="6147413" y="3955212"/>
            <a:ext cx="1628436" cy="771623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Utsjekk av Beta-prosjekt: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Med relevante prosjektledere</a:t>
            </a:r>
          </a:p>
        </p:txBody>
      </p:sp>
      <p:sp>
        <p:nvSpPr>
          <p:cNvPr id="39" name="Pentagon 38"/>
          <p:cNvSpPr/>
          <p:nvPr/>
        </p:nvSpPr>
        <p:spPr bwMode="auto">
          <a:xfrm>
            <a:off x="7381248" y="1556792"/>
            <a:ext cx="1548306" cy="584775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Prosjeltdeltaker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-kurs:</a:t>
            </a:r>
          </a:p>
          <a:p>
            <a:r>
              <a:rPr lang="nb-NO" sz="10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Ansatte </a:t>
            </a:r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699792" y="6423719"/>
            <a:ext cx="622976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3: </a:t>
            </a:r>
          </a:p>
          <a:p>
            <a:r>
              <a:rPr lang="nb-NO" sz="1200">
                <a:solidFill>
                  <a:srgbClr val="000000"/>
                </a:solidFill>
              </a:rPr>
              <a:t>Gjennomføre</a:t>
            </a:r>
          </a:p>
        </p:txBody>
      </p:sp>
      <p:sp>
        <p:nvSpPr>
          <p:cNvPr id="25" name="Pentagon 24"/>
          <p:cNvSpPr/>
          <p:nvPr/>
        </p:nvSpPr>
        <p:spPr bwMode="auto">
          <a:xfrm>
            <a:off x="2009755" y="1719015"/>
            <a:ext cx="1027068" cy="43306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PE-kurs for SG</a:t>
            </a:r>
            <a:endParaRPr lang="nb-NO" sz="11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263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51" y="610898"/>
            <a:ext cx="8229600" cy="606425"/>
          </a:xfrm>
        </p:spPr>
        <p:txBody>
          <a:bodyPr/>
          <a:lstStyle/>
          <a:p>
            <a:r>
              <a:rPr lang="nb-NO" sz="2800"/>
              <a:t>Fremdriftsplan prosjektrammeverk høst 2017</a:t>
            </a:r>
          </a:p>
        </p:txBody>
      </p:sp>
      <p:sp>
        <p:nvSpPr>
          <p:cNvPr id="33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063625" y="6384925"/>
            <a:ext cx="971550" cy="307975"/>
          </a:xfrm>
        </p:spPr>
        <p:txBody>
          <a:bodyPr/>
          <a:lstStyle/>
          <a:p>
            <a:pPr>
              <a:defRPr/>
            </a:pPr>
            <a:fld id="{8D460E93-E717-AA44-B38C-A94CB3313E6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39552" y="6423719"/>
            <a:ext cx="2088232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3</a:t>
            </a:r>
          </a:p>
          <a:p>
            <a:r>
              <a:rPr lang="nb-NO" sz="1200">
                <a:solidFill>
                  <a:srgbClr val="000000"/>
                </a:solidFill>
              </a:rPr>
              <a:t>Gjennomføre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27784" y="6423719"/>
            <a:ext cx="1080120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4: </a:t>
            </a:r>
          </a:p>
          <a:p>
            <a:r>
              <a:rPr lang="nb-NO" sz="1200">
                <a:solidFill>
                  <a:srgbClr val="000000"/>
                </a:solidFill>
              </a:rPr>
              <a:t>Avslutte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2505802" y="1297479"/>
            <a:ext cx="6222" cy="559345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 bwMode="auto">
          <a:xfrm>
            <a:off x="536436" y="1288832"/>
            <a:ext cx="3116" cy="559655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 bwMode="auto">
          <a:xfrm>
            <a:off x="9031846" y="1368585"/>
            <a:ext cx="18510" cy="56007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44008" y="1196752"/>
            <a:ext cx="1656184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Oktober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0192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November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68344" y="1196752"/>
            <a:ext cx="136815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Desember	</a:t>
            </a:r>
          </a:p>
        </p:txBody>
      </p:sp>
      <p:sp>
        <p:nvSpPr>
          <p:cNvPr id="54" name="Pentagon 53"/>
          <p:cNvSpPr/>
          <p:nvPr/>
        </p:nvSpPr>
        <p:spPr bwMode="auto">
          <a:xfrm>
            <a:off x="1547664" y="4168965"/>
            <a:ext cx="2141730" cy="556179"/>
          </a:xfrm>
          <a:prstGeom prst="homePlate">
            <a:avLst/>
          </a:prstGeom>
          <a:solidFill>
            <a:schemeClr val="accent5"/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endParaRPr lang="nb-NO" sz="1000" b="1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Sluttrapport</a:t>
            </a:r>
          </a:p>
          <a:p>
            <a:endParaRPr lang="nb-NO" sz="1000" b="1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6" name="Pentagon 35"/>
          <p:cNvSpPr/>
          <p:nvPr/>
        </p:nvSpPr>
        <p:spPr bwMode="auto">
          <a:xfrm>
            <a:off x="568778" y="2564904"/>
            <a:ext cx="1724031" cy="771623"/>
          </a:xfrm>
          <a:prstGeom prst="homePlate">
            <a:avLst/>
          </a:prstGeom>
          <a:solidFill>
            <a:schemeClr val="accent5">
              <a:lumMod val="90000"/>
            </a:schemeClr>
          </a:solidFill>
          <a:ln w="19050" cap="flat" cmpd="sng" algn="ctr">
            <a:solidFill>
              <a:schemeClr val="accent5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Evaluering av Beta-prosjekt</a:t>
            </a:r>
          </a:p>
          <a:p>
            <a:r>
              <a:rPr lang="nb-NO" sz="11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Nødvendige justeringer</a:t>
            </a:r>
          </a:p>
        </p:txBody>
      </p:sp>
      <p:sp>
        <p:nvSpPr>
          <p:cNvPr id="29" name="Pentagon 28"/>
          <p:cNvSpPr/>
          <p:nvPr/>
        </p:nvSpPr>
        <p:spPr bwMode="auto">
          <a:xfrm>
            <a:off x="569028" y="3517558"/>
            <a:ext cx="1728192" cy="415498"/>
          </a:xfrm>
          <a:prstGeom prst="homePlate">
            <a:avLst/>
          </a:prstGeom>
          <a:solidFill>
            <a:schemeClr val="accent5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Gjennomføre OU-løp</a:t>
            </a:r>
          </a:p>
          <a:p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31" name="Pentagon 30"/>
          <p:cNvSpPr/>
          <p:nvPr/>
        </p:nvSpPr>
        <p:spPr bwMode="auto">
          <a:xfrm>
            <a:off x="563879" y="1556792"/>
            <a:ext cx="1782095" cy="415498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nb-NO" sz="1100" b="1" dirty="0" err="1">
                <a:solidFill>
                  <a:srgbClr val="000000">
                    <a:lumMod val="75000"/>
                    <a:lumOff val="25000"/>
                  </a:srgbClr>
                </a:solidFill>
              </a:rPr>
              <a:t>Prosjeltdeltakerkurs</a:t>
            </a:r>
            <a:r>
              <a:rPr lang="nb-NO" sz="1100" b="1" dirty="0">
                <a:solidFill>
                  <a:srgbClr val="000000">
                    <a:lumMod val="75000"/>
                    <a:lumOff val="25000"/>
                  </a:srgbClr>
                </a:solidFill>
              </a:rPr>
              <a:t>:</a:t>
            </a:r>
          </a:p>
          <a:p>
            <a:r>
              <a:rPr lang="nb-NO" sz="10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Ansatte USIT</a:t>
            </a:r>
            <a:endParaRPr lang="nb-NO" sz="1000" b="1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 bwMode="auto">
          <a:xfrm>
            <a:off x="3689394" y="1293803"/>
            <a:ext cx="18510" cy="560076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Pentagon 38"/>
          <p:cNvSpPr/>
          <p:nvPr/>
        </p:nvSpPr>
        <p:spPr bwMode="auto">
          <a:xfrm>
            <a:off x="3748013" y="3660120"/>
            <a:ext cx="1098106" cy="1169551"/>
          </a:xfrm>
          <a:prstGeom prst="homePlate">
            <a:avLst>
              <a:gd name="adj" fmla="val 0"/>
            </a:avLst>
          </a:prstGeom>
          <a:solidFill>
            <a:srgbClr val="FFFFCC"/>
          </a:solidFill>
          <a:ln w="1905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nb-NO" sz="1000" b="1">
                <a:solidFill>
                  <a:srgbClr val="000000">
                    <a:lumMod val="75000"/>
                    <a:lumOff val="25000"/>
                  </a:srgbClr>
                </a:solidFill>
              </a:rPr>
              <a:t>Sluttmilepæl: </a:t>
            </a:r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Godkjent sluttrapport. </a:t>
            </a:r>
          </a:p>
          <a:p>
            <a:pPr>
              <a:defRPr/>
            </a:pPr>
            <a:r>
              <a:rPr lang="nb-NO" sz="1000">
                <a:solidFill>
                  <a:srgbClr val="000000">
                    <a:lumMod val="75000"/>
                    <a:lumOff val="25000"/>
                  </a:srgbClr>
                </a:solidFill>
              </a:rPr>
              <a:t>Godkjent skisse til lokalt prosjektstøtte-kontor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43661" y="6410864"/>
            <a:ext cx="5297440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>
                <a:solidFill>
                  <a:srgbClr val="000000"/>
                </a:solidFill>
              </a:rPr>
              <a:t>Fase 5</a:t>
            </a:r>
          </a:p>
          <a:p>
            <a:r>
              <a:rPr lang="nb-NO" sz="1200">
                <a:solidFill>
                  <a:srgbClr val="000000"/>
                </a:solidFill>
              </a:rPr>
              <a:t>Realisere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4398" y="1196752"/>
            <a:ext cx="2119609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September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-31533" y="1196752"/>
            <a:ext cx="2555932" cy="276999"/>
          </a:xfrm>
          <a:prstGeom prst="rect">
            <a:avLst/>
          </a:prstGeom>
          <a:solidFill>
            <a:schemeClr val="accent3">
              <a:lumMod val="65000"/>
            </a:schemeClr>
          </a:solidFill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1200">
                <a:solidFill>
                  <a:srgbClr val="FFFFFF"/>
                </a:solidFill>
              </a:rPr>
              <a:t>August</a:t>
            </a:r>
          </a:p>
        </p:txBody>
      </p:sp>
    </p:spTree>
    <p:extLst>
      <p:ext uri="{BB962C8B-B14F-4D97-AF65-F5344CB8AC3E}">
        <p14:creationId xmlns:p14="http://schemas.microsoft.com/office/powerpoint/2010/main" val="3076837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248" y="764704"/>
            <a:ext cx="7696200" cy="1143000"/>
          </a:xfrm>
        </p:spPr>
        <p:txBody>
          <a:bodyPr/>
          <a:lstStyle/>
          <a:p>
            <a:pPr marL="0" lvl="0" indent="0"/>
            <a:r>
              <a:rPr lang="nb-NO"/>
              <a:t>Ressursbruk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8840"/>
            <a:ext cx="7696200" cy="4114800"/>
          </a:xfrm>
        </p:spPr>
        <p:txBody>
          <a:bodyPr/>
          <a:lstStyle/>
          <a:p>
            <a:pPr marL="0" indent="0">
              <a:buNone/>
            </a:pPr>
            <a:endParaRPr lang="nb-NO" sz="1600" i="1" dirty="0"/>
          </a:p>
          <a:p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endParaRPr lang="nb-NO" sz="1600" dirty="0" smtClean="0"/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Det </a:t>
            </a:r>
            <a:r>
              <a:rPr lang="nb-NO" sz="1600" dirty="0" smtClean="0"/>
              <a:t>er utarbeidet forslag til ressursavtaler. Linjeledelsen ønsker ikke å skrive under på forpliktende ressursavtaler, </a:t>
            </a:r>
            <a:r>
              <a:rPr lang="nb-NO" sz="1600" dirty="0"/>
              <a:t>da </a:t>
            </a:r>
            <a:r>
              <a:rPr lang="nb-NO" sz="1600" dirty="0" smtClean="0"/>
              <a:t>deres oppgaver </a:t>
            </a:r>
            <a:r>
              <a:rPr lang="nb-NO" sz="1600" dirty="0"/>
              <a:t>kan endre seg svært fort </a:t>
            </a:r>
            <a:r>
              <a:rPr lang="nb-NO" sz="1600" dirty="0" err="1"/>
              <a:t>mtp</a:t>
            </a:r>
            <a:r>
              <a:rPr lang="nb-NO" sz="1600" dirty="0"/>
              <a:t>. prioriterte </a:t>
            </a:r>
            <a:r>
              <a:rPr lang="nb-NO" sz="1600" dirty="0" smtClean="0"/>
              <a:t>oppgaver. Prosjektet klarer foreløpig å levere i henhold til planlagt fremdriftsplan.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44990"/>
              </p:ext>
            </p:extLst>
          </p:nvPr>
        </p:nvGraphicFramePr>
        <p:xfrm>
          <a:off x="960443" y="1988371"/>
          <a:ext cx="7162819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8495"/>
                <a:gridCol w="203432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Fase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smtClean="0"/>
                        <a:t>Timer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Konseptfasen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48,50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Planleggingsfasen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116,75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Gjennomføringsfasen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76,00</a:t>
                      </a:r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 smtClean="0"/>
                        <a:t>Sum prosjektarbeid</a:t>
                      </a:r>
                      <a:endParaRPr lang="nb-NO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i="1" dirty="0" smtClean="0"/>
                        <a:t>241,25</a:t>
                      </a:r>
                      <a:endParaRPr lang="nb-NO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b-NO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smtClean="0"/>
                        <a:t>Opplæring (styringsgruppe,</a:t>
                      </a:r>
                      <a:r>
                        <a:rPr lang="nb-NO" baseline="0" dirty="0" smtClean="0"/>
                        <a:t> prosjekteiere, prosjektledere)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 smtClean="0"/>
                        <a:t>241,75</a:t>
                      </a:r>
                      <a:endParaRPr lang="nb-NO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380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696200" cy="1143000"/>
          </a:xfrm>
        </p:spPr>
        <p:txBody>
          <a:bodyPr/>
          <a:lstStyle/>
          <a:p>
            <a:r>
              <a:rPr lang="nb-NO" kern="1200" dirty="0">
                <a:solidFill>
                  <a:schemeClr val="dk1"/>
                </a:solidFill>
                <a:cs typeface="Arial"/>
              </a:rPr>
              <a:t>Status og </a:t>
            </a:r>
            <a:r>
              <a:rPr lang="nb-NO" kern="1200" dirty="0" smtClean="0">
                <a:solidFill>
                  <a:schemeClr val="dk1"/>
                </a:solidFill>
                <a:cs typeface="Arial"/>
              </a:rPr>
              <a:t>utfordringer</a:t>
            </a:r>
            <a:r>
              <a:rPr lang="nb-NO" dirty="0">
                <a:cs typeface="Arial"/>
              </a:rPr>
              <a:t/>
            </a:r>
            <a:br>
              <a:rPr lang="nb-NO" dirty="0">
                <a:cs typeface="Arial"/>
              </a:rPr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4669" y="1318437"/>
            <a:ext cx="8399721" cy="4417894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 smtClean="0"/>
              <a:t>Leveranser siden forrige styringsgruppemøte:</a:t>
            </a:r>
          </a:p>
          <a:p>
            <a:pPr marL="0" indent="0">
              <a:buNone/>
            </a:pPr>
            <a:endParaRPr lang="nb-NO" sz="1600" b="1" dirty="0" smtClean="0"/>
          </a:p>
          <a:p>
            <a:pPr marL="0" indent="0">
              <a:buNone/>
            </a:pPr>
            <a:r>
              <a:rPr lang="nb-NO" sz="1400" b="1" dirty="0" smtClean="0"/>
              <a:t>Prosjektstyring </a:t>
            </a:r>
            <a:r>
              <a:rPr lang="nb-NO" sz="1400" b="1" dirty="0" smtClean="0"/>
              <a:t>/rammeverk</a:t>
            </a:r>
          </a:p>
          <a:p>
            <a:r>
              <a:rPr lang="nb-NO" sz="1400" dirty="0" smtClean="0"/>
              <a:t>Oppdatert </a:t>
            </a:r>
            <a:r>
              <a:rPr lang="nb-NO" sz="1400" dirty="0" smtClean="0"/>
              <a:t>prosjektbeskrivelsen med mer tydelige effekt- og resultatmål</a:t>
            </a:r>
            <a:endParaRPr lang="nb-NO" sz="1400" dirty="0" smtClean="0"/>
          </a:p>
          <a:p>
            <a:r>
              <a:rPr lang="nb-NO" sz="1400" dirty="0" smtClean="0"/>
              <a:t>Jobbet </a:t>
            </a:r>
            <a:r>
              <a:rPr lang="nb-NO" sz="1400" dirty="0" smtClean="0"/>
              <a:t>med gevinster </a:t>
            </a:r>
            <a:r>
              <a:rPr lang="nb-NO" sz="1400" dirty="0" smtClean="0"/>
              <a:t>og planlagt gjennomgang med prosjekteier/gevinstrealiseringsansvarlig</a:t>
            </a:r>
            <a:endParaRPr lang="nb-NO" sz="1400" dirty="0"/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sz="1400" b="1" dirty="0" smtClean="0"/>
              <a:t>L1 </a:t>
            </a:r>
            <a:r>
              <a:rPr lang="nb-NO" sz="1400" b="1" dirty="0" smtClean="0"/>
              <a:t>– Opplæring</a:t>
            </a:r>
            <a:endParaRPr lang="nb-NO" sz="1400" b="1" dirty="0" smtClean="0"/>
          </a:p>
          <a:p>
            <a:r>
              <a:rPr lang="nb-NO" sz="1400" dirty="0" smtClean="0"/>
              <a:t>Gjennomført prosjekteierkurs for alle seksjonsledere, sikkerhetssjef og en IT-jurist</a:t>
            </a:r>
          </a:p>
          <a:p>
            <a:r>
              <a:rPr lang="nb-NO" sz="1400" dirty="0" smtClean="0"/>
              <a:t>To moduler av prosjektlederopplæringen er gjennomført</a:t>
            </a:r>
          </a:p>
          <a:p>
            <a:r>
              <a:rPr lang="nb-NO" sz="1400" dirty="0" smtClean="0"/>
              <a:t>Påbegynt diskusjon om hva slags opplæring man skal tilby gruppeledere og prosjektdeltakere</a:t>
            </a:r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sz="1400" b="1" dirty="0" smtClean="0"/>
              <a:t>L2 </a:t>
            </a:r>
            <a:r>
              <a:rPr lang="nb-NO" sz="1400" b="1" dirty="0" smtClean="0"/>
              <a:t>– </a:t>
            </a:r>
            <a:r>
              <a:rPr lang="nb-NO" sz="1400" b="1" dirty="0" err="1" smtClean="0"/>
              <a:t>Malverk</a:t>
            </a:r>
            <a:r>
              <a:rPr lang="nb-NO" sz="1400" b="1" dirty="0" smtClean="0"/>
              <a:t> </a:t>
            </a:r>
            <a:r>
              <a:rPr lang="nb-NO" sz="1400" b="1" dirty="0" smtClean="0"/>
              <a:t>og verktøy</a:t>
            </a:r>
            <a:endParaRPr lang="nb-NO" sz="1400" b="1" dirty="0"/>
          </a:p>
          <a:p>
            <a:r>
              <a:rPr lang="nb-NO" sz="1400" dirty="0" smtClean="0"/>
              <a:t>Alle maler er gjennomgått og UiOs prosjektstøttekontor har fått innspill til forbedringer</a:t>
            </a:r>
          </a:p>
          <a:p>
            <a:r>
              <a:rPr lang="nb-NO" sz="1400" dirty="0" smtClean="0"/>
              <a:t>Mandat, prosjektbeskrivelse og sluttrapport er lagt om til </a:t>
            </a:r>
            <a:r>
              <a:rPr lang="nb-NO" sz="1400" dirty="0" err="1" smtClean="0"/>
              <a:t>Vortex</a:t>
            </a:r>
            <a:endParaRPr lang="nb-NO" sz="1400" dirty="0"/>
          </a:p>
          <a:p>
            <a:r>
              <a:rPr lang="nb-NO" sz="1400" dirty="0" smtClean="0"/>
              <a:t>Begynner nå å se på verktøy, spesielt planverk</a:t>
            </a:r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sz="1400" b="1" dirty="0" smtClean="0"/>
              <a:t>L3 OU-løp</a:t>
            </a:r>
          </a:p>
          <a:p>
            <a:r>
              <a:rPr lang="nb-NO" sz="1400" dirty="0" smtClean="0"/>
              <a:t>Begynt å se på skisse til prosjektstøttefunksjon på USIT</a:t>
            </a:r>
          </a:p>
          <a:p>
            <a:r>
              <a:rPr lang="nb-NO" sz="1400" dirty="0" smtClean="0"/>
              <a:t>Utarbeidet utkast til intervjuguide for prosjektledere</a:t>
            </a:r>
          </a:p>
          <a:p>
            <a:pPr marL="0" indent="0">
              <a:buNone/>
            </a:pPr>
            <a:r>
              <a:rPr lang="nb-NO" sz="1400" dirty="0" smtClean="0"/>
              <a:t>Ingen </a:t>
            </a:r>
            <a:r>
              <a:rPr lang="nb-NO" sz="1400" dirty="0" smtClean="0"/>
              <a:t>avvik i forhold til plan. Noe usikkerhet </a:t>
            </a:r>
            <a:r>
              <a:rPr lang="nb-NO" sz="1400" dirty="0" err="1" smtClean="0"/>
              <a:t>mht</a:t>
            </a:r>
            <a:r>
              <a:rPr lang="nb-NO" sz="1400" dirty="0" smtClean="0"/>
              <a:t> ressurssituasjon fremover.</a:t>
            </a:r>
            <a:endParaRPr lang="nb-NO" sz="140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7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696200" cy="1143000"/>
          </a:xfrm>
        </p:spPr>
        <p:txBody>
          <a:bodyPr/>
          <a:lstStyle/>
          <a:p>
            <a:r>
              <a:rPr lang="nb-NO">
                <a:cs typeface="Arial"/>
              </a:rPr>
              <a:t>Nytte/kost vurderinger</a:t>
            </a:r>
            <a:br>
              <a:rPr lang="nb-NO">
                <a:cs typeface="Arial"/>
              </a:rPr>
            </a:b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1844824"/>
            <a:ext cx="7696200" cy="4114800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Ikke foretatt i dette prosjektet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27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96200" cy="1143000"/>
          </a:xfrm>
        </p:spPr>
        <p:txBody>
          <a:bodyPr/>
          <a:lstStyle/>
          <a:p>
            <a:r>
              <a:rPr lang="nb-NO"/>
              <a:t>Diskusjon og veivalg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988840"/>
            <a:ext cx="7848872" cy="4114800"/>
          </a:xfrm>
        </p:spPr>
        <p:txBody>
          <a:bodyPr/>
          <a:lstStyle/>
          <a:p>
            <a:pPr marL="0" indent="0">
              <a:buNone/>
            </a:pPr>
            <a:endParaRPr lang="nb-NO" dirty="0" smtClean="0"/>
          </a:p>
          <a:p>
            <a:r>
              <a:rPr lang="nb-NO" dirty="0"/>
              <a:t>I</a:t>
            </a:r>
            <a:r>
              <a:rPr lang="nb-NO" dirty="0" smtClean="0"/>
              <a:t>ngen spesielle saker til dette punktet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2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Beslutningspunkter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sz="1600" i="1" dirty="0"/>
          </a:p>
          <a:p>
            <a:r>
              <a:rPr lang="nb-NO" dirty="0" smtClean="0"/>
              <a:t>Vedta ny versjon av prosjektbeskrivelsen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16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27584" y="548680"/>
            <a:ext cx="7696200" cy="1143000"/>
          </a:xfrm>
        </p:spPr>
        <p:txBody>
          <a:bodyPr/>
          <a:lstStyle/>
          <a:p>
            <a:r>
              <a:rPr lang="nb-NO"/>
              <a:t>Oppsummering av veien videre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700808"/>
            <a:ext cx="7696200" cy="4114800"/>
          </a:xfrm>
        </p:spPr>
        <p:txBody>
          <a:bodyPr/>
          <a:lstStyle/>
          <a:p>
            <a:pPr marL="0" indent="0">
              <a:buNone/>
            </a:pPr>
            <a:endParaRPr lang="nb-NO" sz="1600" i="1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8" name="Bil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3239" y="3522546"/>
            <a:ext cx="2893020" cy="253695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9" name="Plassholder for innhold 2"/>
          <p:cNvSpPr txBox="1">
            <a:spLocks/>
          </p:cNvSpPr>
          <p:nvPr/>
        </p:nvSpPr>
        <p:spPr bwMode="auto">
          <a:xfrm>
            <a:off x="5716021" y="4121414"/>
            <a:ext cx="244827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MT" charset="0"/>
              </a:defRPr>
            </a:lvl9pPr>
          </a:lstStyle>
          <a:p>
            <a:pPr marL="0" indent="0" algn="ctr">
              <a:buFontTx/>
              <a:buNone/>
            </a:pPr>
            <a:r>
              <a:rPr lang="en-GB" sz="2400" err="1"/>
              <a:t>Evaluering</a:t>
            </a:r>
            <a:r>
              <a:rPr lang="en-GB" sz="2400"/>
              <a:t> </a:t>
            </a:r>
            <a:r>
              <a:rPr lang="en-GB" sz="2400" err="1"/>
              <a:t>av</a:t>
            </a:r>
            <a:r>
              <a:rPr lang="en-GB" sz="2400"/>
              <a:t> </a:t>
            </a:r>
            <a:r>
              <a:rPr lang="en-GB" sz="2400" err="1"/>
              <a:t>møtet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142542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Mal for styringsdokument  september 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72E124-581F-5C46-A44F-4620125B4F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858" y="2700671"/>
            <a:ext cx="6062652" cy="1970362"/>
          </a:xfrm>
        </p:spPr>
      </p:pic>
    </p:spTree>
    <p:extLst>
      <p:ext uri="{BB962C8B-B14F-4D97-AF65-F5344CB8AC3E}">
        <p14:creationId xmlns:p14="http://schemas.microsoft.com/office/powerpoint/2010/main" val="1923722208"/>
      </p:ext>
    </p:extLst>
  </p:cSld>
  <p:clrMapOvr>
    <a:masterClrMapping/>
  </p:clrMapOvr>
</p:sld>
</file>

<file path=ppt/theme/theme1.xml><?xml version="1.0" encoding="utf-8"?>
<a:theme xmlns:a="http://schemas.openxmlformats.org/drawingml/2006/main" name="Casepresentasjon_Introduksjonsprogram_UiO2014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tyrkebasert_Exp.LeadsFINAL">
  <a:themeElements>
    <a:clrScheme name="Making Waves colour theme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000000"/>
      </a:accent1>
      <a:accent2>
        <a:srgbClr val="7F7F7F"/>
      </a:accent2>
      <a:accent3>
        <a:srgbClr val="5D0749"/>
      </a:accent3>
      <a:accent4>
        <a:srgbClr val="2A6C62"/>
      </a:accent4>
      <a:accent5>
        <a:srgbClr val="636F03"/>
      </a:accent5>
      <a:accent6>
        <a:srgbClr val="E83278"/>
      </a:accent6>
      <a:hlink>
        <a:srgbClr val="000000"/>
      </a:hlink>
      <a:folHlink>
        <a:srgbClr val="000000"/>
      </a:folHlink>
    </a:clrScheme>
    <a:fontScheme name="Making Waves font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t"/>
      <a:lstStyle>
        <a:defPPr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49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noAutofit/>
      </a:bodyPr>
      <a:lstStyle>
        <a:defPPr marL="0" indent="0">
          <a:spcBef>
            <a:spcPct val="20000"/>
          </a:spcBef>
          <a:defRPr sz="1800" dirty="0" err="1" smtClean="0">
            <a:solidFill>
              <a:srgbClr val="000000"/>
            </a:solidFill>
            <a:cs typeface="Arial" pitchFamily="34" charset="0"/>
          </a:defRPr>
        </a:defPPr>
      </a:lstStyle>
    </a:txDef>
  </a:objectDefaults>
  <a:extraClrSchemeLst>
    <a:extraClrScheme>
      <a:clrScheme name="5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2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3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ppt/theme/themeOverride4.xml><?xml version="1.0" encoding="utf-8"?>
<a:themeOverride xmlns:a="http://schemas.openxmlformats.org/drawingml/2006/main">
  <a:clrScheme name="Making Waves colour theme">
    <a:dk1>
      <a:srgbClr val="000000"/>
    </a:dk1>
    <a:lt1>
      <a:srgbClr val="FFFFFF"/>
    </a:lt1>
    <a:dk2>
      <a:srgbClr val="7F7F7F"/>
    </a:dk2>
    <a:lt2>
      <a:srgbClr val="FFFFFF"/>
    </a:lt2>
    <a:accent1>
      <a:srgbClr val="000000"/>
    </a:accent1>
    <a:accent2>
      <a:srgbClr val="7F7F7F"/>
    </a:accent2>
    <a:accent3>
      <a:srgbClr val="5D0749"/>
    </a:accent3>
    <a:accent4>
      <a:srgbClr val="2A6C62"/>
    </a:accent4>
    <a:accent5>
      <a:srgbClr val="636F03"/>
    </a:accent5>
    <a:accent6>
      <a:srgbClr val="E83278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1092</Words>
  <Application>Microsoft Office PowerPoint</Application>
  <PresentationFormat>On-screen Show (4:3)</PresentationFormat>
  <Paragraphs>293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Casepresentasjon_Introduksjonsprogram_UiO2014</vt:lpstr>
      <vt:lpstr>Custom Design</vt:lpstr>
      <vt:lpstr>1_Custom Design</vt:lpstr>
      <vt:lpstr>styrkebasert_Exp.LeadsFINAL</vt:lpstr>
      <vt:lpstr>PowerPoint Presentation</vt:lpstr>
      <vt:lpstr>Innhold i styringsdokumentet</vt:lpstr>
      <vt:lpstr>Bakgrunn og begrunnelse</vt:lpstr>
      <vt:lpstr>Mål og ønskede gevinster</vt:lpstr>
      <vt:lpstr>Prosjektets leveranser og avgrensning</vt:lpstr>
      <vt:lpstr>Organisering og ansvar</vt:lpstr>
      <vt:lpstr>PowerPoint Presentation</vt:lpstr>
      <vt:lpstr>Fremdriftsplan prosjektrammeverk vår 2017</vt:lpstr>
      <vt:lpstr>Fremdriftsplan prosjektrammeverk høst 2017</vt:lpstr>
      <vt:lpstr>Ressursbruk</vt:lpstr>
      <vt:lpstr>Status og utfordringer </vt:lpstr>
      <vt:lpstr>Nytte/kost vurderinger </vt:lpstr>
      <vt:lpstr>Diskusjon og veivalg</vt:lpstr>
      <vt:lpstr>Beslutningspunkter</vt:lpstr>
      <vt:lpstr>Oppsummering av veien videre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livmaris_adm</dc:creator>
  <cp:lastModifiedBy>Liv-Marit Davidsen</cp:lastModifiedBy>
  <cp:revision>16</cp:revision>
  <dcterms:modified xsi:type="dcterms:W3CDTF">2017-03-31T09:10:27Z</dcterms:modified>
</cp:coreProperties>
</file>