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94" r:id="rId3"/>
    <p:sldId id="311" r:id="rId4"/>
    <p:sldId id="313" r:id="rId5"/>
    <p:sldId id="304" r:id="rId6"/>
    <p:sldId id="312" r:id="rId7"/>
    <p:sldId id="308" r:id="rId8"/>
    <p:sldId id="283" r:id="rId9"/>
    <p:sldId id="286" r:id="rId10"/>
    <p:sldId id="287" r:id="rId11"/>
    <p:sldId id="306" r:id="rId12"/>
    <p:sldId id="298" r:id="rId13"/>
    <p:sldId id="260" r:id="rId14"/>
    <p:sldId id="300" r:id="rId15"/>
    <p:sldId id="309" r:id="rId16"/>
    <p:sldId id="307" r:id="rId17"/>
    <p:sldId id="310" r:id="rId18"/>
    <p:sldId id="297" r:id="rId19"/>
    <p:sldId id="296" r:id="rId20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horzBarState="maximized">
    <p:restoredLeft sz="15366" autoAdjust="0"/>
    <p:restoredTop sz="93578" autoAdjust="0"/>
  </p:normalViewPr>
  <p:slideViewPr>
    <p:cSldViewPr>
      <p:cViewPr varScale="1">
        <p:scale>
          <a:sx n="102" d="100"/>
          <a:sy n="102" d="100"/>
        </p:scale>
        <p:origin x="132" y="1044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C20BEA7F-5DCB-452C-9A52-9654306E1942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C38AC24-8B74-4414-8D5B-98D73C68B74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711695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47D8288-D216-40A1-9922-D05B4ED4CD1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557071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3819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5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buSzPct val="80000"/>
              <a:defRPr sz="150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0FE72-2DBB-427C-A6A6-B04EC9CDF915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F76B7-9E9B-4344-8FCE-B8D1DA942B9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3736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2F50C-C3D3-4EF5-B3AF-BA17127D566F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44E1E-1AA9-4B3B-9020-8643E29C80A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09507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77DDC-EF36-4983-8E51-B98AD01FBA12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C3D39-69C5-4A63-B70E-E209F3880F7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55971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447AF-10A8-4DBC-8916-6D3BCB746EC7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CF89C-FF9A-4241-8E8E-78C30C672CB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4071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72C32-4FE5-409C-A726-32CB5FD54ED4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271DA-B727-459F-A9D4-3F237D57052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0220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95311-6A92-4A61-BDB8-C1B46246F1B8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29AC5-407C-4B69-BEF6-C1DC0F2FF27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23493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4B630-26CF-456B-9C94-326AFD116F1D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765F8-E1D0-4E41-96CD-566C75A60AD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406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1735A-10A6-4259-8C02-09E387E8947F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42EB4-135F-40DC-A8DD-915691631EB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681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94C5F-6B3D-4DD1-89F4-191A8AB193DE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4A0CB-4A16-4F04-9DA9-88D9D3900A1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8993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8CD8D-F530-46A2-88EB-E27C53C00749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0A2AA-D256-48EE-8413-AF73DDEC0EB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435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F52FC21-4817-43B4-BB64-1AADD7F278F1}" type="datetime1">
              <a:rPr lang="nb-NO" altLang="nb-NO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74041AF-5E17-4E2F-8E33-800FF7773B4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7950"/>
            <a:ext cx="1081088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endParaRPr lang="nb-NO" altLang="nb-NO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Porteføljesøknader for Administrativ IT for 2018 </a:t>
            </a:r>
          </a:p>
          <a:p>
            <a:pPr algn="ctr" eaLnBrk="1" hangingPunct="1"/>
            <a:r>
              <a:rPr lang="nb-NO" altLang="nb-NO" dirty="0" smtClean="0"/>
              <a:t>runde 2 – vår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195311-6A92-4A61-BDB8-C1B46246F1B8}" type="datetime1">
              <a:rPr lang="nb-NO" altLang="nb-NO" smtClean="0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529AC5-407C-4B69-BEF6-C1DC0F2FF271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1619672" y="337220"/>
            <a:ext cx="5760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Oversikt over søknader om porteføljemidler 2018 - økonomi</a:t>
            </a:r>
            <a:endParaRPr lang="nb-NO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460153"/>
              </p:ext>
            </p:extLst>
          </p:nvPr>
        </p:nvGraphicFramePr>
        <p:xfrm>
          <a:off x="611188" y="912813"/>
          <a:ext cx="7939087" cy="421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Regneark" r:id="rId3" imgW="6562610" imgH="3486285" progId="Excel.Sheet.12">
                  <p:embed/>
                </p:oleObj>
              </mc:Choice>
              <mc:Fallback>
                <p:oleObj name="Regneark" r:id="rId3" imgW="6562610" imgH="34862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188" y="912813"/>
                        <a:ext cx="7939087" cy="421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018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Prognose 2019 – «Winter is </a:t>
            </a:r>
            <a:r>
              <a:rPr lang="nb-NO" dirty="0" err="1" smtClean="0"/>
              <a:t>coming</a:t>
            </a:r>
            <a:r>
              <a:rPr lang="nb-NO" dirty="0" smtClean="0"/>
              <a:t>»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87939"/>
              </p:ext>
            </p:extLst>
          </p:nvPr>
        </p:nvGraphicFramePr>
        <p:xfrm>
          <a:off x="899592" y="1777380"/>
          <a:ext cx="7732169" cy="3024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Regneark" r:id="rId3" imgW="4943433" imgH="1933643" progId="Excel.Sheet.12">
                  <p:embed/>
                </p:oleObj>
              </mc:Choice>
              <mc:Fallback>
                <p:oleObj name="Regneark" r:id="rId3" imgW="4943433" imgH="19336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1777380"/>
                        <a:ext cx="7732169" cy="3024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7930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75220"/>
            <a:ext cx="7921625" cy="954088"/>
          </a:xfrm>
        </p:spPr>
        <p:txBody>
          <a:bodyPr/>
          <a:lstStyle/>
          <a:p>
            <a:r>
              <a:rPr lang="nb-NO" dirty="0" smtClean="0"/>
              <a:t>Veikart- </a:t>
            </a:r>
            <a:r>
              <a:rPr lang="nb-NO" sz="1800" dirty="0"/>
              <a:t>Hva kommer i årene fremover som </a:t>
            </a:r>
            <a:r>
              <a:rPr lang="nb-NO" sz="1800" u="sng" dirty="0"/>
              <a:t>IKKE</a:t>
            </a:r>
            <a:r>
              <a:rPr lang="nb-NO" sz="1800" dirty="0"/>
              <a:t> er finansiert 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195311-6A92-4A61-BDB8-C1B46246F1B8}" type="datetime1">
              <a:rPr lang="nb-NO" altLang="nb-NO" smtClean="0"/>
              <a:pPr>
                <a:defRPr/>
              </a:pPr>
              <a:t>23.08.2018</a:t>
            </a:fld>
            <a:endParaRPr lang="nb-NO" alt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529AC5-407C-4B69-BEF6-C1DC0F2FF27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631893"/>
              </p:ext>
            </p:extLst>
          </p:nvPr>
        </p:nvGraphicFramePr>
        <p:xfrm>
          <a:off x="827584" y="1129308"/>
          <a:ext cx="5832648" cy="4248468"/>
        </p:xfrm>
        <a:graphic>
          <a:graphicData uri="http://schemas.openxmlformats.org/drawingml/2006/table">
            <a:tbl>
              <a:tblPr/>
              <a:tblGrid>
                <a:gridCol w="1259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3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60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Fagstøtte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Digitalt læringsmiljø inkl eksamen (finansieres utenom SKAIT?)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Helseforskning, del II prosjektoversikt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BOTT-TP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LIMS (Laboratory Information Management Systems)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Admin.støtte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B2B-prosessen (Fra behov til betaling)?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05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Innføring av Tableau for ledere og implementere 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utvidelse av datagrunnlag i Datavarehuset (DV)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Eiendom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FDV L2 – L4?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Sentral driftskontroll?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Bibliotek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Planlegge innføring av nytt biblioteksystem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Andre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Konsekvensene av GDPR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BHT?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6026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HMS-B?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06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 over år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391016"/>
              </p:ext>
            </p:extLst>
          </p:nvPr>
        </p:nvGraphicFramePr>
        <p:xfrm>
          <a:off x="323528" y="1574006"/>
          <a:ext cx="8594585" cy="279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Regneark" r:id="rId3" imgW="5915101" imgH="1924185" progId="Excel.Sheet.12">
                  <p:embed/>
                </p:oleObj>
              </mc:Choice>
              <mc:Fallback>
                <p:oleObj name="Regneark" r:id="rId3" imgW="5915101" imgH="19241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1574006"/>
                        <a:ext cx="8594585" cy="2795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9158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Oversikt over år – med krav om </a:t>
            </a:r>
            <a:r>
              <a:rPr lang="nb-NO" dirty="0" err="1" smtClean="0"/>
              <a:t>delfinansiering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831864"/>
              </p:ext>
            </p:extLst>
          </p:nvPr>
        </p:nvGraphicFramePr>
        <p:xfrm>
          <a:off x="395536" y="1489348"/>
          <a:ext cx="8071655" cy="36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Regneark" r:id="rId3" imgW="5915101" imgH="2638357" progId="Excel.Sheet.12">
                  <p:embed/>
                </p:oleObj>
              </mc:Choice>
              <mc:Fallback>
                <p:oleObj name="Regneark" r:id="rId3" imgW="5915101" imgH="26383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489348"/>
                        <a:ext cx="8071655" cy="360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9495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Avdelingsvis fordeling på tildelte midler</a:t>
            </a:r>
            <a:endParaRPr lang="nb-NO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620908"/>
              </p:ext>
            </p:extLst>
          </p:nvPr>
        </p:nvGraphicFramePr>
        <p:xfrm>
          <a:off x="7216626" y="1654970"/>
          <a:ext cx="1536349" cy="2499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Regneark" r:id="rId3" imgW="1241963" imgH="2019246" progId="Excel.Sheet.12">
                  <p:embed/>
                </p:oleObj>
              </mc:Choice>
              <mc:Fallback>
                <p:oleObj name="Regneark" r:id="rId3" imgW="1241963" imgH="2019246" progId="Excel.Sheet.12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16626" y="1654970"/>
                        <a:ext cx="1536349" cy="24990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891252"/>
              </p:ext>
            </p:extLst>
          </p:nvPr>
        </p:nvGraphicFramePr>
        <p:xfrm>
          <a:off x="372418" y="1654970"/>
          <a:ext cx="6695199" cy="2282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Regneark" r:id="rId5" imgW="5387315" imgH="1836366" progId="Excel.Sheet.12">
                  <p:embed/>
                </p:oleObj>
              </mc:Choice>
              <mc:Fallback>
                <p:oleObj name="Regneark" r:id="rId5" imgW="5387315" imgH="1836366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2418" y="1654970"/>
                        <a:ext cx="6695199" cy="2282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8870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Søknader – runde 2, 2018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D2F50C-C3D3-4EF5-B3AF-BA17127D566F}" type="datetime1">
              <a:rPr lang="nb-NO" altLang="nb-NO" smtClean="0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544E1E-1AA9-4B3B-9020-8643E29C80AB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5702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400" dirty="0" smtClean="0"/>
              <a:t>ADS: </a:t>
            </a:r>
            <a:r>
              <a:rPr lang="nb-NO" sz="2400" cap="all" dirty="0" err="1" smtClean="0"/>
              <a:t>Tableau</a:t>
            </a:r>
            <a:r>
              <a:rPr lang="nb-NO" sz="2400" cap="all" dirty="0" smtClean="0"/>
              <a:t> – fase 2</a:t>
            </a:r>
            <a:endParaRPr lang="nb-NO" sz="24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841276"/>
            <a:ext cx="7416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800 000,- 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Avdeling </a:t>
            </a:r>
            <a:r>
              <a:rPr lang="nb-NO" dirty="0"/>
              <a:t>for </a:t>
            </a:r>
            <a:r>
              <a:rPr lang="nb-NO" dirty="0" smtClean="0"/>
              <a:t>administrativ støtte (ADS) søker </a:t>
            </a:r>
            <a:r>
              <a:rPr lang="nb-NO" dirty="0"/>
              <a:t>om </a:t>
            </a:r>
            <a:r>
              <a:rPr lang="nb-NO" dirty="0" smtClean="0"/>
              <a:t>midler til analysedelen som fokuserer på lederrapporter. 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For å tilrettelegge datagrunnlaget trengs det utviklingsarbeid av datavarehuset som gjøres av Ceres, samt at det trengs desktoplisenser og ekstern bistand til opplæring.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Søknaden er en forlengelse av hovedprosjektet som ble avsluttet H-2017. </a:t>
            </a:r>
          </a:p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987420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2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Implementering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Del</a:t>
                      </a:r>
                      <a:r>
                        <a:rPr lang="nb-NO" sz="1200" baseline="0" dirty="0" smtClean="0"/>
                        <a:t> av prosjektet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5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400" dirty="0" smtClean="0"/>
              <a:t>AF: Digitalt pensum</a:t>
            </a:r>
            <a:endParaRPr lang="nb-NO" sz="24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87623" y="783301"/>
            <a:ext cx="74168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Søkt om 4 575 000,- 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Prosjektperiode: vår 2018 – vår 2020</a:t>
            </a:r>
            <a:endParaRPr lang="nb-NO" sz="1400" dirty="0"/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AF søker </a:t>
            </a:r>
            <a:r>
              <a:rPr lang="nb-NO" sz="1400" dirty="0"/>
              <a:t>om midler </a:t>
            </a:r>
            <a:r>
              <a:rPr lang="nb-NO" sz="1400" dirty="0" smtClean="0"/>
              <a:t>til </a:t>
            </a:r>
            <a:r>
              <a:rPr lang="nb-NO" sz="1400" dirty="0"/>
              <a:t>prosjekt for digitalt pensum. </a:t>
            </a:r>
            <a:endParaRPr lang="nb-NO" sz="1400" dirty="0" smtClean="0"/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Studie-BOTT </a:t>
            </a:r>
            <a:r>
              <a:rPr lang="nb-NO" sz="1400" dirty="0"/>
              <a:t>planlegger å igangsette prosjekt digitalt pensum våren 2018. UiOs prosjekt inngår som delprosjekt i dette samarbeidsprosjektet. </a:t>
            </a:r>
            <a:endParaRPr lang="nb-NO" sz="1400" dirty="0" smtClean="0"/>
          </a:p>
          <a:p>
            <a:pPr marL="647700" lvl="1" indent="-285750">
              <a:buFont typeface="Arial" charset="0"/>
              <a:buChar char="•"/>
            </a:pPr>
            <a:r>
              <a:rPr lang="nb-NO" sz="1400" dirty="0"/>
              <a:t>Rektoratet, administrative studieledere og dekanene </a:t>
            </a:r>
            <a:r>
              <a:rPr lang="nb-NO" sz="1400" dirty="0" smtClean="0"/>
              <a:t>har gitt </a:t>
            </a:r>
            <a:r>
              <a:rPr lang="nb-NO" sz="1400" dirty="0"/>
              <a:t>sin tilslutning til at det igangsettes et prosjekt for digitalisering av pensum ved UiO som har som langsiktig mål å få en helhetlig digitalisert løsning for både pensumlister og pensuminnhold. 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Midlene </a:t>
            </a:r>
            <a:r>
              <a:rPr lang="nb-NO" sz="1400" dirty="0"/>
              <a:t>skal brukes til </a:t>
            </a:r>
            <a:r>
              <a:rPr lang="nb-NO" sz="1400" dirty="0" smtClean="0"/>
              <a:t>utvikling 800K, prosjektleder 1,0 </a:t>
            </a:r>
            <a:r>
              <a:rPr lang="nb-NO" sz="1400" dirty="0" err="1" smtClean="0"/>
              <a:t>mill</a:t>
            </a:r>
            <a:r>
              <a:rPr lang="nb-NO" sz="1400" dirty="0" smtClean="0"/>
              <a:t>, 2,7 </a:t>
            </a:r>
            <a:r>
              <a:rPr lang="nb-NO" sz="1400" dirty="0" err="1" smtClean="0"/>
              <a:t>mill</a:t>
            </a:r>
            <a:r>
              <a:rPr lang="nb-NO" sz="1400" dirty="0" smtClean="0"/>
              <a:t> til frikjøp av interne ressurser samt 75K til drift av prosjektet</a:t>
            </a:r>
            <a:endParaRPr lang="nb-NO" sz="1400" dirty="0"/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Hovedtyngden av kostnadene vil komme fra 2019 og utover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400" b="1" dirty="0" smtClean="0"/>
              <a:t>Konklusjon: Anbefales</a:t>
            </a:r>
            <a:endParaRPr lang="nb-NO" sz="1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668075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2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-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Ikke avklart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98" y="987288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5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400" dirty="0" smtClean="0"/>
              <a:t>EL: Digitaliserings- og forbedringsprogram</a:t>
            </a:r>
            <a:endParaRPr lang="nb-NO" sz="24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783300"/>
            <a:ext cx="74888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Søkt om 6 850 000,- (6,85 </a:t>
            </a:r>
            <a:r>
              <a:rPr lang="nb-NO" sz="1400" dirty="0" err="1" smtClean="0"/>
              <a:t>mill</a:t>
            </a:r>
            <a:r>
              <a:rPr lang="nb-NO" sz="1400" dirty="0" smtClean="0"/>
              <a:t> – 2,6 </a:t>
            </a:r>
            <a:r>
              <a:rPr lang="nb-NO" sz="1400" dirty="0" err="1" smtClean="0"/>
              <a:t>mill</a:t>
            </a:r>
            <a:r>
              <a:rPr lang="nb-NO" sz="1400" dirty="0" smtClean="0"/>
              <a:t> i overførte midler)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 smtClean="0"/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Programkontor – 2,8 </a:t>
            </a:r>
            <a:r>
              <a:rPr lang="nb-NO" sz="1400" dirty="0" err="1" smtClean="0"/>
              <a:t>mill</a:t>
            </a:r>
            <a:endParaRPr lang="nb-NO" sz="1400" dirty="0"/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Prosjekt UiO/SA – 0 (overførte midler fra 2017)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Prosjekt UiO/ERP – 1,65 </a:t>
            </a:r>
            <a:r>
              <a:rPr lang="nb-NO" sz="1400" dirty="0" err="1" smtClean="0"/>
              <a:t>mill</a:t>
            </a:r>
            <a:r>
              <a:rPr lang="nb-NO" sz="1400" dirty="0" smtClean="0"/>
              <a:t> for UiOs mottaksprosjekt i 2018 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Prosjekt fellesløsninger – 0,5 </a:t>
            </a:r>
            <a:r>
              <a:rPr lang="nb-NO" sz="1400" dirty="0" err="1" smtClean="0"/>
              <a:t>mill</a:t>
            </a:r>
            <a:endParaRPr lang="nb-NO" sz="1400" dirty="0" smtClean="0"/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Prosjekt IT-drift – 1,9 </a:t>
            </a:r>
            <a:r>
              <a:rPr lang="nb-NO" sz="1400" dirty="0" err="1" smtClean="0"/>
              <a:t>mill</a:t>
            </a:r>
            <a:endParaRPr lang="nb-NO" sz="1400" dirty="0" smtClean="0"/>
          </a:p>
          <a:p>
            <a:pPr marL="647700" lvl="1" indent="-285750">
              <a:buFont typeface="Arial" charset="0"/>
              <a:buChar char="•"/>
            </a:pPr>
            <a:endParaRPr lang="nb-NO" sz="1400" dirty="0"/>
          </a:p>
          <a:p>
            <a:pPr marL="285750" indent="-285750">
              <a:buFont typeface="Arial" charset="0"/>
              <a:buChar char="•"/>
            </a:pPr>
            <a:r>
              <a:rPr lang="nb-NO" sz="1400" b="1" dirty="0" smtClean="0"/>
              <a:t>Konklusjon: Anbefales</a:t>
            </a:r>
            <a:endParaRPr lang="nb-NO" sz="1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709216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-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Ikke avklart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98" y="987288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1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400" dirty="0" smtClean="0"/>
              <a:t>Digitaliserings- og forbedringsprogrammet</a:t>
            </a:r>
            <a:br>
              <a:rPr lang="nb-NO" sz="2400" dirty="0" smtClean="0"/>
            </a:br>
            <a:r>
              <a:rPr lang="nb-NO" sz="2400" dirty="0" smtClean="0"/>
              <a:t> - </a:t>
            </a:r>
            <a:r>
              <a:rPr lang="nb-NO" sz="2000" cap="all" dirty="0" smtClean="0"/>
              <a:t>Programkontoret</a:t>
            </a:r>
            <a:endParaRPr lang="nb-NO" sz="20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841276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1 150 000,- 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800 000,- til frikjøp av HR-ressurs og kommunikasjonsressurs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250 000,- til kjøp av konsulenttjenester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100 000,- til drift av programkontoret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Arbeidet </a:t>
            </a:r>
            <a:r>
              <a:rPr lang="nb-NO" dirty="0"/>
              <a:t>med å </a:t>
            </a:r>
            <a:r>
              <a:rPr lang="nb-NO" dirty="0" smtClean="0"/>
              <a:t>etablere programmet har pågått i 2018, </a:t>
            </a:r>
            <a:r>
              <a:rPr lang="nb-NO" dirty="0"/>
              <a:t>men </a:t>
            </a:r>
            <a:r>
              <a:rPr lang="nb-NO" dirty="0" smtClean="0"/>
              <a:t>prosjektene </a:t>
            </a:r>
            <a:r>
              <a:rPr lang="nb-NO" dirty="0"/>
              <a:t>vil ikke </a:t>
            </a:r>
            <a:r>
              <a:rPr lang="nb-NO" dirty="0" smtClean="0"/>
              <a:t>starte </a:t>
            </a:r>
            <a:r>
              <a:rPr lang="nb-NO" dirty="0"/>
              <a:t>opp før mandat er godkjent og prosjektressurser på plass sommer </a:t>
            </a:r>
            <a:r>
              <a:rPr lang="nb-NO" dirty="0" smtClean="0"/>
              <a:t>2018. </a:t>
            </a:r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 – legges inn under programmet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83673"/>
              </p:ext>
            </p:extLst>
          </p:nvPr>
        </p:nvGraphicFramePr>
        <p:xfrm>
          <a:off x="467545" y="3460957"/>
          <a:ext cx="8136902" cy="21685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Løpende aktivitet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Drift av programmet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5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1057300"/>
            <a:ext cx="741682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USIT søker om 1 650 000,- (organiseres under programmet)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Prosjektperiode 1 år fra vår 2018.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USIT </a:t>
            </a:r>
            <a:r>
              <a:rPr lang="nb-NO" sz="1400" dirty="0"/>
              <a:t>søker om midler til et prosjekt hvor det overordnede formålet </a:t>
            </a:r>
            <a:r>
              <a:rPr lang="nb-NO" sz="1400" dirty="0" smtClean="0"/>
              <a:t>vil være: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få </a:t>
            </a:r>
            <a:r>
              <a:rPr lang="nb-NO" sz="1400" dirty="0"/>
              <a:t>på plass et produksjonsmiljø for drift av en </a:t>
            </a:r>
            <a:r>
              <a:rPr lang="nb-NO" sz="1400" dirty="0" smtClean="0"/>
              <a:t>RPA-løsning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presentere </a:t>
            </a:r>
            <a:r>
              <a:rPr lang="nb-NO" sz="1400" dirty="0"/>
              <a:t>teknologien ved et utvalg enheter på </a:t>
            </a:r>
            <a:r>
              <a:rPr lang="nb-NO" sz="1400" dirty="0" smtClean="0"/>
              <a:t>UiO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sz="1400" strike="sngStrike" dirty="0" smtClean="0"/>
              <a:t>gjennomføre </a:t>
            </a:r>
            <a:r>
              <a:rPr lang="nb-NO" sz="1400" strike="sngStrike" dirty="0"/>
              <a:t>kartlegging og utvikling av et utvalg egnede prosesser i tett samarbeid med disse. 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Midlene skal dekke: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sz="1400" dirty="0" smtClean="0"/>
              <a:t>Frikjøp USIT – 1,1 </a:t>
            </a:r>
            <a:r>
              <a:rPr lang="nb-NO" sz="1400" dirty="0" err="1" smtClean="0"/>
              <a:t>mill</a:t>
            </a:r>
            <a:r>
              <a:rPr lang="nb-NO" sz="1400" dirty="0" smtClean="0"/>
              <a:t>, lisenser 0,3 </a:t>
            </a:r>
            <a:r>
              <a:rPr lang="nb-NO" sz="1400" dirty="0" err="1" smtClean="0"/>
              <a:t>mill</a:t>
            </a:r>
            <a:r>
              <a:rPr lang="nb-NO" sz="1400" dirty="0" smtClean="0"/>
              <a:t>, konsulentkjøp 0,25 </a:t>
            </a:r>
            <a:r>
              <a:rPr lang="nb-NO" sz="1400" dirty="0" err="1" smtClean="0"/>
              <a:t>mill</a:t>
            </a:r>
            <a:endParaRPr lang="nb-NO" sz="1400" b="1" dirty="0"/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 – legges inn under programmet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806061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2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Middels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-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Ikke avklart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71" y="1201316"/>
            <a:ext cx="536494" cy="890093"/>
          </a:xfrm>
          <a:prstGeom prst="rect">
            <a:avLst/>
          </a:prstGeom>
        </p:spPr>
      </p:pic>
      <p:sp>
        <p:nvSpPr>
          <p:cNvPr id="8" name="Tittel 1"/>
          <p:cNvSpPr txBox="1">
            <a:spLocks/>
          </p:cNvSpPr>
          <p:nvPr/>
        </p:nvSpPr>
        <p:spPr bwMode="auto">
          <a:xfrm>
            <a:off x="1434208" y="121196"/>
            <a:ext cx="7704856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400" kern="0" dirty="0" smtClean="0"/>
              <a:t>Digitaliserings- og forbedringsprogrammet</a:t>
            </a:r>
            <a:br>
              <a:rPr lang="nb-NO" sz="2400" kern="0" dirty="0" smtClean="0"/>
            </a:br>
            <a:r>
              <a:rPr lang="nb-NO" sz="2400" kern="0" dirty="0" smtClean="0"/>
              <a:t> - </a:t>
            </a:r>
            <a:r>
              <a:rPr lang="nb-NO" sz="2000" kern="0" cap="all" dirty="0" smtClean="0"/>
              <a:t>RPA (</a:t>
            </a:r>
            <a:r>
              <a:rPr lang="nb-NO" sz="2000" kern="0" cap="all" dirty="0" err="1" smtClean="0"/>
              <a:t>Robotic</a:t>
            </a:r>
            <a:r>
              <a:rPr lang="nb-NO" sz="2000" kern="0" cap="all" dirty="0" smtClean="0"/>
              <a:t> </a:t>
            </a:r>
            <a:r>
              <a:rPr lang="nb-NO" sz="2000" kern="0" cap="all" dirty="0" err="1" smtClean="0"/>
              <a:t>Process</a:t>
            </a:r>
            <a:r>
              <a:rPr lang="nb-NO" sz="2000" kern="0" cap="all" dirty="0" smtClean="0"/>
              <a:t> Automation)</a:t>
            </a:r>
            <a:endParaRPr lang="nb-NO" sz="2000" kern="0" cap="all" dirty="0"/>
          </a:p>
        </p:txBody>
      </p:sp>
    </p:spTree>
    <p:extLst>
      <p:ext uri="{BB962C8B-B14F-4D97-AF65-F5344CB8AC3E}">
        <p14:creationId xmlns:p14="http://schemas.microsoft.com/office/powerpoint/2010/main" val="4452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841276"/>
            <a:ext cx="741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0,- (overførte midler fra 2017)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Arbeidet </a:t>
            </a:r>
            <a:r>
              <a:rPr lang="nb-NO" dirty="0"/>
              <a:t>med å </a:t>
            </a:r>
            <a:r>
              <a:rPr lang="nb-NO" dirty="0" smtClean="0"/>
              <a:t>etablere </a:t>
            </a:r>
            <a:r>
              <a:rPr lang="nb-NO" dirty="0"/>
              <a:t>prosjektet </a:t>
            </a:r>
            <a:r>
              <a:rPr lang="nb-NO" dirty="0" smtClean="0"/>
              <a:t>startet </a:t>
            </a:r>
            <a:r>
              <a:rPr lang="nb-NO" dirty="0"/>
              <a:t>mars </a:t>
            </a:r>
            <a:r>
              <a:rPr lang="nb-NO" dirty="0" smtClean="0"/>
              <a:t>2018, </a:t>
            </a:r>
            <a:r>
              <a:rPr lang="nb-NO" dirty="0"/>
              <a:t>men selve prosjektet vil ikke reelt starte opp før mandat er godkjent og prosjektressurser på plass sommer </a:t>
            </a:r>
            <a:r>
              <a:rPr lang="nb-NO" dirty="0" smtClean="0"/>
              <a:t>2018 </a:t>
            </a:r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 – legges inn under programmet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960012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Del</a:t>
                      </a:r>
                      <a:r>
                        <a:rPr lang="nb-NO" sz="1200" baseline="0" dirty="0" smtClean="0"/>
                        <a:t> av prosjektet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  <p:sp>
        <p:nvSpPr>
          <p:cNvPr id="8" name="Tittel 1"/>
          <p:cNvSpPr txBox="1">
            <a:spLocks/>
          </p:cNvSpPr>
          <p:nvPr/>
        </p:nvSpPr>
        <p:spPr bwMode="auto">
          <a:xfrm>
            <a:off x="1434208" y="121196"/>
            <a:ext cx="7704856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400" kern="0" dirty="0" smtClean="0"/>
              <a:t>Digitaliserings- og forbedringsprogrammet</a:t>
            </a:r>
            <a:br>
              <a:rPr lang="nb-NO" sz="2400" kern="0" dirty="0" smtClean="0"/>
            </a:br>
            <a:r>
              <a:rPr lang="nb-NO" sz="2400" kern="0" dirty="0" smtClean="0"/>
              <a:t> - </a:t>
            </a:r>
            <a:r>
              <a:rPr lang="nb-NO" sz="2000" kern="0" cap="all" dirty="0" smtClean="0"/>
              <a:t>Mottaksprosjekt BOTT/SA</a:t>
            </a:r>
            <a:endParaRPr lang="nb-NO" sz="2000" kern="0" cap="all" dirty="0"/>
          </a:p>
        </p:txBody>
      </p:sp>
    </p:spTree>
    <p:extLst>
      <p:ext uri="{BB962C8B-B14F-4D97-AF65-F5344CB8AC3E}">
        <p14:creationId xmlns:p14="http://schemas.microsoft.com/office/powerpoint/2010/main" val="372276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400" dirty="0" smtClean="0"/>
              <a:t>Digitaliserings- og forbedringsprogrammet</a:t>
            </a:r>
            <a:br>
              <a:rPr lang="nb-NO" sz="2400" dirty="0" smtClean="0"/>
            </a:br>
            <a:r>
              <a:rPr lang="nb-NO" sz="2400" dirty="0" smtClean="0"/>
              <a:t> - prosjektet </a:t>
            </a:r>
            <a:r>
              <a:rPr lang="nb-NO" sz="2000" cap="all" dirty="0" smtClean="0"/>
              <a:t>Fellesløsninger</a:t>
            </a:r>
            <a:endParaRPr lang="nb-NO" sz="20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841276"/>
            <a:ext cx="74168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500 000,- 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400 000,- til frikjøp av prosjektleder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100 000,- til drift av prosjektet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Arbeidet </a:t>
            </a:r>
            <a:r>
              <a:rPr lang="nb-NO" dirty="0"/>
              <a:t>med å </a:t>
            </a:r>
            <a:r>
              <a:rPr lang="nb-NO" dirty="0" smtClean="0"/>
              <a:t>etablere prosjektet har pågått i 2018, </a:t>
            </a:r>
            <a:r>
              <a:rPr lang="nb-NO" dirty="0"/>
              <a:t>men </a:t>
            </a:r>
            <a:r>
              <a:rPr lang="nb-NO" dirty="0" smtClean="0"/>
              <a:t>vil </a:t>
            </a:r>
            <a:r>
              <a:rPr lang="nb-NO" dirty="0"/>
              <a:t>ikke </a:t>
            </a:r>
            <a:r>
              <a:rPr lang="nb-NO" dirty="0" smtClean="0"/>
              <a:t>starte </a:t>
            </a:r>
            <a:r>
              <a:rPr lang="nb-NO" dirty="0"/>
              <a:t>opp før mandat er godkjent og prosjektressurser på plass sommer </a:t>
            </a:r>
            <a:r>
              <a:rPr lang="nb-NO" dirty="0" smtClean="0"/>
              <a:t>2018. </a:t>
            </a:r>
          </a:p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 – legges inn under programmet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83673"/>
              </p:ext>
            </p:extLst>
          </p:nvPr>
        </p:nvGraphicFramePr>
        <p:xfrm>
          <a:off x="467545" y="3460957"/>
          <a:ext cx="8136902" cy="21685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Løpende aktivitet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Drift av programmet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6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841276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1 650 000,- til frikjøp av prosjektleder, to prosjektmedarbeidere, konsulentkjøp og prosjektkostnader, grunnet antatt DFØ- oppstartsprosess 2018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Tildelt 2,6 </a:t>
            </a:r>
            <a:r>
              <a:rPr lang="nb-NO" dirty="0" err="1" smtClean="0"/>
              <a:t>mill</a:t>
            </a:r>
            <a:r>
              <a:rPr lang="nb-NO" dirty="0" smtClean="0"/>
              <a:t> i runde 1 for UiOs andel av BOTT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Arbeidet </a:t>
            </a:r>
            <a:r>
              <a:rPr lang="nb-NO" dirty="0"/>
              <a:t>med å </a:t>
            </a:r>
            <a:r>
              <a:rPr lang="nb-NO" dirty="0" smtClean="0"/>
              <a:t>etablere </a:t>
            </a:r>
            <a:r>
              <a:rPr lang="nb-NO" dirty="0"/>
              <a:t>prosjektet </a:t>
            </a:r>
            <a:r>
              <a:rPr lang="nb-NO" dirty="0" smtClean="0"/>
              <a:t>startet </a:t>
            </a:r>
            <a:r>
              <a:rPr lang="nb-NO" dirty="0"/>
              <a:t>mars </a:t>
            </a:r>
            <a:r>
              <a:rPr lang="nb-NO" dirty="0" smtClean="0"/>
              <a:t>2018, </a:t>
            </a:r>
            <a:r>
              <a:rPr lang="nb-NO" dirty="0"/>
              <a:t>men selve prosjektet vil ikke reelt starte opp før mandat er godkjent og prosjektressurser på plass sommer </a:t>
            </a:r>
            <a:r>
              <a:rPr lang="nb-NO" dirty="0" smtClean="0"/>
              <a:t>2018 </a:t>
            </a:r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 – legges inn under programmet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648186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1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Del</a:t>
                      </a:r>
                      <a:r>
                        <a:rPr lang="nb-NO" sz="1200" baseline="0" dirty="0" smtClean="0"/>
                        <a:t> av prosjektet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  <p:sp>
        <p:nvSpPr>
          <p:cNvPr id="8" name="Tittel 1"/>
          <p:cNvSpPr txBox="1">
            <a:spLocks/>
          </p:cNvSpPr>
          <p:nvPr/>
        </p:nvSpPr>
        <p:spPr bwMode="auto">
          <a:xfrm>
            <a:off x="1434208" y="121196"/>
            <a:ext cx="7704856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400" kern="0" dirty="0" smtClean="0"/>
              <a:t>Digitaliserings- og forbedringsprogrammet</a:t>
            </a:r>
            <a:br>
              <a:rPr lang="nb-NO" sz="2400" kern="0" dirty="0" smtClean="0"/>
            </a:br>
            <a:r>
              <a:rPr lang="nb-NO" sz="2400" kern="0" dirty="0" smtClean="0"/>
              <a:t> - </a:t>
            </a:r>
            <a:r>
              <a:rPr lang="nb-NO" sz="2000" kern="0" cap="all" dirty="0" smtClean="0"/>
              <a:t>Mottaksprosjekt BOTT/Økonomi og HR</a:t>
            </a:r>
            <a:endParaRPr lang="nb-NO" sz="2000" kern="0" cap="all" dirty="0"/>
          </a:p>
        </p:txBody>
      </p:sp>
    </p:spTree>
    <p:extLst>
      <p:ext uri="{BB962C8B-B14F-4D97-AF65-F5344CB8AC3E}">
        <p14:creationId xmlns:p14="http://schemas.microsoft.com/office/powerpoint/2010/main" val="28524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33200"/>
            <a:ext cx="7704856" cy="954088"/>
          </a:xfrm>
        </p:spPr>
        <p:txBody>
          <a:bodyPr/>
          <a:lstStyle/>
          <a:p>
            <a:r>
              <a:rPr lang="nb-NO" sz="2400" dirty="0" smtClean="0"/>
              <a:t>Digitaliserings- og forbedringsprogrammet</a:t>
            </a:r>
            <a:br>
              <a:rPr lang="nb-NO" sz="2400" dirty="0" smtClean="0"/>
            </a:br>
            <a:r>
              <a:rPr lang="nb-NO" sz="2400" dirty="0" smtClean="0"/>
              <a:t> - </a:t>
            </a:r>
            <a:r>
              <a:rPr lang="nb-NO" sz="2000" cap="all" dirty="0" smtClean="0"/>
              <a:t>prosjektet IT-drift</a:t>
            </a:r>
            <a:endParaRPr lang="nb-NO" sz="2000" cap="all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841276"/>
            <a:ext cx="7416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Søkt om 1 900 000,- 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400 000,- til frikjøp av prosjektleder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100 000,- til drift av prosjektet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dirty="0" smtClean="0"/>
              <a:t>1 400 000,- til SAM (Software Asset Management)</a:t>
            </a:r>
          </a:p>
          <a:p>
            <a:pPr marL="647700" lvl="1" indent="-285750">
              <a:buFont typeface="Arial" charset="0"/>
              <a:buChar char="•"/>
            </a:pPr>
            <a:endParaRPr lang="nb-NO" dirty="0" smtClean="0"/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Arbeidet </a:t>
            </a:r>
            <a:r>
              <a:rPr lang="nb-NO" dirty="0"/>
              <a:t>med å </a:t>
            </a:r>
            <a:r>
              <a:rPr lang="nb-NO" dirty="0" smtClean="0"/>
              <a:t>etablere prosjektet har pågått i 2018, </a:t>
            </a:r>
            <a:r>
              <a:rPr lang="nb-NO" dirty="0"/>
              <a:t>men </a:t>
            </a:r>
            <a:r>
              <a:rPr lang="nb-NO" dirty="0" smtClean="0"/>
              <a:t>vil </a:t>
            </a:r>
            <a:r>
              <a:rPr lang="nb-NO" dirty="0"/>
              <a:t>ikke </a:t>
            </a:r>
            <a:r>
              <a:rPr lang="nb-NO" dirty="0" smtClean="0"/>
              <a:t>starte </a:t>
            </a:r>
            <a:r>
              <a:rPr lang="nb-NO" dirty="0"/>
              <a:t>opp før mandat er godkjent og prosjektressurser på plass sommer </a:t>
            </a:r>
            <a:r>
              <a:rPr lang="nb-NO" dirty="0" smtClean="0"/>
              <a:t>2018.</a:t>
            </a:r>
          </a:p>
          <a:p>
            <a:pPr marL="285750" indent="-285750">
              <a:buFont typeface="Arial" charset="0"/>
              <a:buChar char="•"/>
            </a:pPr>
            <a:r>
              <a:rPr lang="nb-NO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 – legges inn under programmet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83673"/>
              </p:ext>
            </p:extLst>
          </p:nvPr>
        </p:nvGraphicFramePr>
        <p:xfrm>
          <a:off x="467545" y="3460957"/>
          <a:ext cx="8136902" cy="21685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N/A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Løpende aktivitet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Drift av programmet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4" y="1240203"/>
            <a:ext cx="536494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7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03648" y="158166"/>
            <a:ext cx="6624736" cy="880084"/>
          </a:xfrm>
        </p:spPr>
        <p:txBody>
          <a:bodyPr/>
          <a:lstStyle/>
          <a:p>
            <a:r>
              <a:rPr lang="nb-NO" sz="2400" dirty="0" smtClean="0"/>
              <a:t>USIT: SAM (Software Asset Management)</a:t>
            </a:r>
            <a:endParaRPr lang="nb-NO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057300"/>
            <a:ext cx="74168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1400" dirty="0"/>
              <a:t>USIT søker om 1 </a:t>
            </a:r>
            <a:r>
              <a:rPr lang="nb-NO" sz="1400" dirty="0" smtClean="0"/>
              <a:t>400 </a:t>
            </a:r>
            <a:r>
              <a:rPr lang="nb-NO" sz="1400" dirty="0"/>
              <a:t>000,-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Prosjektperiode 4 år (SKAIT-delen 1 år)</a:t>
            </a:r>
            <a:endParaRPr lang="nb-NO" sz="1400" dirty="0"/>
          </a:p>
          <a:p>
            <a:pPr marL="285750" indent="-285750">
              <a:buFont typeface="Arial" charset="0"/>
              <a:buChar char="•"/>
            </a:pPr>
            <a:r>
              <a:rPr lang="nb-NO" sz="1400" dirty="0"/>
              <a:t>USIT har i lang tid sett behovet for et Software Asset Management (SAM) -system, som kan styre anskaffelse og omfordeling av programvarelisenser på UiO. </a:t>
            </a:r>
          </a:p>
          <a:p>
            <a:pPr marL="285750" indent="-285750">
              <a:buFont typeface="Arial" charset="0"/>
              <a:buChar char="•"/>
            </a:pPr>
            <a:r>
              <a:rPr lang="nb-NO" sz="1400" dirty="0" smtClean="0"/>
              <a:t>Midlene </a:t>
            </a:r>
            <a:r>
              <a:rPr lang="nb-NO" sz="1400" dirty="0"/>
              <a:t>skal dekke:</a:t>
            </a:r>
          </a:p>
          <a:p>
            <a:pPr marL="647700" lvl="1" indent="-285750">
              <a:buFont typeface="Arial" charset="0"/>
              <a:buChar char="•"/>
            </a:pPr>
            <a:r>
              <a:rPr lang="nb-NO" sz="1400" dirty="0"/>
              <a:t>Frikjøp USIT – </a:t>
            </a:r>
            <a:r>
              <a:rPr lang="nb-NO" sz="1400" dirty="0" smtClean="0"/>
              <a:t>0,4 </a:t>
            </a:r>
            <a:r>
              <a:rPr lang="nb-NO" sz="1400" dirty="0" err="1" smtClean="0"/>
              <a:t>mill</a:t>
            </a:r>
            <a:endParaRPr lang="nb-NO" sz="1400" dirty="0" smtClean="0"/>
          </a:p>
          <a:p>
            <a:pPr marL="647700" lvl="1" indent="-285750">
              <a:buFont typeface="Arial" charset="0"/>
              <a:buChar char="•"/>
            </a:pPr>
            <a:r>
              <a:rPr lang="nb-NO" sz="1400" dirty="0"/>
              <a:t>A</a:t>
            </a:r>
            <a:r>
              <a:rPr lang="nb-NO" sz="1400" dirty="0" smtClean="0"/>
              <a:t>nskaffelse - 1,0 </a:t>
            </a:r>
            <a:r>
              <a:rPr lang="nb-NO" sz="1400" dirty="0" err="1" smtClean="0"/>
              <a:t>mill</a:t>
            </a:r>
            <a:endParaRPr lang="nb-NO" sz="1400" dirty="0"/>
          </a:p>
          <a:p>
            <a:pPr marL="647700" lvl="1" indent="-285750">
              <a:buFont typeface="Arial" charset="0"/>
              <a:buChar char="•"/>
            </a:pPr>
            <a:endParaRPr lang="nb-NO" sz="1400" dirty="0"/>
          </a:p>
          <a:p>
            <a:pPr marL="285750" indent="-285750">
              <a:buFont typeface="Arial" charset="0"/>
              <a:buChar char="•"/>
            </a:pPr>
            <a:r>
              <a:rPr lang="nb-NO" b="1" dirty="0" smtClean="0"/>
              <a:t>Konklusjon: Anbefales – legges inn under prosjektet IT-drift</a:t>
            </a:r>
            <a:endParaRPr lang="nb-NO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945897"/>
              </p:ext>
            </p:extLst>
          </p:nvPr>
        </p:nvGraphicFramePr>
        <p:xfrm>
          <a:off x="467545" y="3460957"/>
          <a:ext cx="8136902" cy="2014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468"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Rammeverk/Veikart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b-NO" sz="1200" dirty="0" smtClean="0"/>
                        <a:t>Vurdering søknaden</a:t>
                      </a:r>
                      <a:endParaRPr lang="nb-NO" sz="1200" dirty="0"/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err="1" smtClean="0"/>
                        <a:t>Adm</a:t>
                      </a:r>
                      <a:r>
                        <a:rPr lang="nb-NO" sz="1200" dirty="0" smtClean="0"/>
                        <a:t> IT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Ja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Behov/mål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God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Nivå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2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Brukerperspektiv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Fase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Initiering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Kost/nytte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I Veikart?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Prosjektplan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Forprosjekt?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Nei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Budsjett, </a:t>
                      </a:r>
                      <a:r>
                        <a:rPr lang="nb-NO" sz="1200" dirty="0" err="1" smtClean="0"/>
                        <a:t>ink</a:t>
                      </a:r>
                      <a:r>
                        <a:rPr lang="nb-NO" sz="1200" dirty="0" smtClean="0"/>
                        <a:t> egeninnsats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-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Konsekvens for forvaltning</a:t>
                      </a:r>
                      <a:endParaRPr lang="nb-NO" sz="1200" dirty="0"/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lang="nb-NO" sz="1200" dirty="0" smtClean="0"/>
                        <a:t>OK</a:t>
                      </a:r>
                      <a:endParaRPr lang="nb-NO" sz="1200" dirty="0"/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201316"/>
            <a:ext cx="536494" cy="88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9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2182" y="3741482"/>
            <a:ext cx="707197" cy="101202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50FE72-2DBB-427C-A6A6-B04EC9CDF915}" type="datetime1">
              <a:rPr lang="nb-NO" altLang="nb-NO" smtClean="0"/>
              <a:pPr>
                <a:defRPr/>
              </a:pPr>
              <a:t>23.08.2018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CF76B7-9E9B-4344-8FCE-B8D1DA942B90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761413"/>
            <a:ext cx="536494" cy="8961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067" y="3768383"/>
            <a:ext cx="536494" cy="8892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5728" y="3764737"/>
            <a:ext cx="536494" cy="8961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9339" y="3768383"/>
            <a:ext cx="658425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90847"/>
      </p:ext>
    </p:extLst>
  </p:cSld>
  <p:clrMapOvr>
    <a:masterClrMapping/>
  </p:clrMapOvr>
</p:sld>
</file>

<file path=ppt/theme/theme1.xml><?xml version="1.0" encoding="utf-8"?>
<a:theme xmlns:a="http://schemas.openxmlformats.org/drawingml/2006/main" name="uio-usit-3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uio-usit-3</Template>
  <TotalTime>11107</TotalTime>
  <Words>1224</Words>
  <Application>Microsoft Office PowerPoint</Application>
  <PresentationFormat>On-screen Show (16:10)</PresentationFormat>
  <Paragraphs>368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ヒラギノ角ゴ Pro W3</vt:lpstr>
      <vt:lpstr>uio-usit-3</vt:lpstr>
      <vt:lpstr>Regneark</vt:lpstr>
      <vt:lpstr>PowerPoint Presentation</vt:lpstr>
      <vt:lpstr>PowerPoint Presentation</vt:lpstr>
      <vt:lpstr>Prognose 2019 – «Winter is coming»</vt:lpstr>
      <vt:lpstr>Veikart- Hva kommer i årene fremover som IKKE er finansiert </vt:lpstr>
      <vt:lpstr>Oversikt over år</vt:lpstr>
      <vt:lpstr>Oversikt over år – med krav om delfinansiering</vt:lpstr>
      <vt:lpstr>Avdelingsvis fordeling på tildelte midler</vt:lpstr>
      <vt:lpstr>Nye Søknader – runde 2, 2018 </vt:lpstr>
      <vt:lpstr>ADS: Tableau – fase 2</vt:lpstr>
      <vt:lpstr>AF: Digitalt pensum</vt:lpstr>
      <vt:lpstr>EL: Digitaliserings- og forbedringsprogram</vt:lpstr>
      <vt:lpstr>Digitaliserings- og forbedringsprogrammet  - Programkontoret</vt:lpstr>
      <vt:lpstr>PowerPoint Presentation</vt:lpstr>
      <vt:lpstr>PowerPoint Presentation</vt:lpstr>
      <vt:lpstr>Digitaliserings- og forbedringsprogrammet  - prosjektet Fellesløsninger</vt:lpstr>
      <vt:lpstr>PowerPoint Presentation</vt:lpstr>
      <vt:lpstr>Digitaliserings- og forbedringsprogrammet  - prosjektet IT-drift</vt:lpstr>
      <vt:lpstr>USIT: SAM (Software Asset Management)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Kristian Rikvold-Jess</dc:creator>
  <cp:lastModifiedBy>Øyvin Wormnæs</cp:lastModifiedBy>
  <cp:revision>185</cp:revision>
  <cp:lastPrinted>2018-04-06T11:36:36Z</cp:lastPrinted>
  <dcterms:created xsi:type="dcterms:W3CDTF">2015-11-11T13:22:48Z</dcterms:created>
  <dcterms:modified xsi:type="dcterms:W3CDTF">2018-08-23T09:08:44Z</dcterms:modified>
</cp:coreProperties>
</file>