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4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trictFirstAndLastChars="0" saveSubsetFonts="1" autoCompressPictures="0">
  <p:sldMasterIdLst>
    <p:sldMasterId id="2147483648" r:id="rId1"/>
    <p:sldMasterId id="2147483761" r:id="rId2"/>
    <p:sldMasterId id="2147483774" r:id="rId3"/>
    <p:sldMasterId id="2147483738" r:id="rId4"/>
  </p:sldMasterIdLst>
  <p:notesMasterIdLst>
    <p:notesMasterId r:id="rId23"/>
  </p:notesMasterIdLst>
  <p:handoutMasterIdLst>
    <p:handoutMasterId r:id="rId24"/>
  </p:handoutMasterIdLst>
  <p:sldIdLst>
    <p:sldId id="256" r:id="rId5"/>
    <p:sldId id="271" r:id="rId6"/>
    <p:sldId id="289" r:id="rId7"/>
    <p:sldId id="264" r:id="rId8"/>
    <p:sldId id="265" r:id="rId9"/>
    <p:sldId id="288" r:id="rId10"/>
    <p:sldId id="261" r:id="rId11"/>
    <p:sldId id="260" r:id="rId12"/>
    <p:sldId id="296" r:id="rId13"/>
    <p:sldId id="297" r:id="rId14"/>
    <p:sldId id="298" r:id="rId15"/>
    <p:sldId id="268" r:id="rId16"/>
    <p:sldId id="290" r:id="rId17"/>
    <p:sldId id="291" r:id="rId18"/>
    <p:sldId id="292" r:id="rId19"/>
    <p:sldId id="293" r:id="rId20"/>
    <p:sldId id="294" r:id="rId21"/>
    <p:sldId id="259" r:id="rId22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672">
          <p15:clr>
            <a:srgbClr val="A4A3A4"/>
          </p15:clr>
        </p15:guide>
        <p15:guide id="3" pos="5472">
          <p15:clr>
            <a:srgbClr val="A4A3A4"/>
          </p15:clr>
        </p15:guide>
        <p15:guide id="4" pos="1008">
          <p15:clr>
            <a:srgbClr val="A4A3A4"/>
          </p15:clr>
        </p15:guide>
        <p15:guide id="5" pos="1152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Lene Renneflott" initials="LR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3A37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157" autoAdjust="0"/>
    <p:restoredTop sz="70925" autoAdjust="0"/>
  </p:normalViewPr>
  <p:slideViewPr>
    <p:cSldViewPr>
      <p:cViewPr>
        <p:scale>
          <a:sx n="165" d="100"/>
          <a:sy n="165" d="100"/>
        </p:scale>
        <p:origin x="144" y="-824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20" Type="http://schemas.openxmlformats.org/officeDocument/2006/relationships/slide" Target="slides/slide16.xml"/><Relationship Id="rId21" Type="http://schemas.openxmlformats.org/officeDocument/2006/relationships/slide" Target="slides/slide17.xml"/><Relationship Id="rId22" Type="http://schemas.openxmlformats.org/officeDocument/2006/relationships/slide" Target="slides/slide18.xml"/><Relationship Id="rId23" Type="http://schemas.openxmlformats.org/officeDocument/2006/relationships/notesMaster" Target="notesMasters/notesMaster1.xml"/><Relationship Id="rId24" Type="http://schemas.openxmlformats.org/officeDocument/2006/relationships/handoutMaster" Target="handoutMasters/handoutMaster1.xml"/><Relationship Id="rId25" Type="http://schemas.openxmlformats.org/officeDocument/2006/relationships/commentAuthors" Target="commentAuthors.xml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slide" Target="slides/slide14.xml"/><Relationship Id="rId19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Master" Target="slideMasters/slideMaster4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B52827B-7526-134A-83CB-BCBD60F39FE4}" type="doc">
      <dgm:prSet loTypeId="urn:microsoft.com/office/officeart/2005/8/layout/hierarchy2" loCatId="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8CF47CF-4B7E-9B43-837F-2BDFE04961A2}">
      <dgm:prSet phldrT="[Text]" custT="1">
        <dgm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1900" dirty="0" err="1" smtClean="0">
              <a:solidFill>
                <a:schemeClr val="tx1"/>
              </a:solidFill>
            </a:rPr>
            <a:t>Styringsgruppe</a:t>
          </a:r>
          <a:r>
            <a:rPr lang="en-US" sz="1900" dirty="0" smtClean="0">
              <a:solidFill>
                <a:schemeClr val="tx1"/>
              </a:solidFill>
            </a:rPr>
            <a:t>:</a:t>
          </a:r>
        </a:p>
        <a:p>
          <a:r>
            <a:rPr lang="en-US" sz="1900" dirty="0" smtClean="0">
              <a:solidFill>
                <a:schemeClr val="tx1"/>
              </a:solidFill>
            </a:rPr>
            <a:t>NN (</a:t>
          </a:r>
          <a:r>
            <a:rPr lang="en-US" sz="1900" dirty="0" err="1" smtClean="0">
              <a:solidFill>
                <a:schemeClr val="tx1"/>
              </a:solidFill>
            </a:rPr>
            <a:t>prosj.eier</a:t>
          </a:r>
          <a:r>
            <a:rPr lang="en-US" sz="1900" dirty="0" smtClean="0">
              <a:solidFill>
                <a:schemeClr val="tx1"/>
              </a:solidFill>
            </a:rPr>
            <a:t>), NN, NN, </a:t>
          </a:r>
        </a:p>
      </dgm:t>
    </dgm:pt>
    <dgm:pt modelId="{BA341082-F58A-704E-8DDB-4E405B0A4D47}" type="parTrans" cxnId="{D6D25372-E1A9-B64F-9C67-82A414335998}">
      <dgm:prSet/>
      <dgm:spPr/>
      <dgm:t>
        <a:bodyPr/>
        <a:lstStyle/>
        <a:p>
          <a:endParaRPr lang="en-US"/>
        </a:p>
      </dgm:t>
    </dgm:pt>
    <dgm:pt modelId="{996DCE1E-97D7-034D-BA23-13460A16BD3A}" type="sibTrans" cxnId="{D6D25372-E1A9-B64F-9C67-82A414335998}">
      <dgm:prSet/>
      <dgm:spPr/>
      <dgm:t>
        <a:bodyPr/>
        <a:lstStyle/>
        <a:p>
          <a:endParaRPr lang="en-US"/>
        </a:p>
      </dgm:t>
    </dgm:pt>
    <dgm:pt modelId="{43EE8CA8-5391-DC46-8FBD-55646FE05167}">
      <dgm:prSet phldrT="[Text]" custT="1">
        <dgm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1900" dirty="0" err="1" smtClean="0">
              <a:solidFill>
                <a:schemeClr val="tx1"/>
              </a:solidFill>
            </a:rPr>
            <a:t>Prosjektgruppe</a:t>
          </a:r>
          <a:r>
            <a:rPr lang="en-US" sz="1900" dirty="0" smtClean="0">
              <a:solidFill>
                <a:schemeClr val="tx1"/>
              </a:solidFill>
            </a:rPr>
            <a:t>: NN (</a:t>
          </a:r>
          <a:r>
            <a:rPr lang="en-US" sz="1900" dirty="0" err="1" smtClean="0">
              <a:solidFill>
                <a:schemeClr val="tx1"/>
              </a:solidFill>
            </a:rPr>
            <a:t>leder</a:t>
          </a:r>
          <a:r>
            <a:rPr lang="en-US" sz="1900" dirty="0" smtClean="0">
              <a:solidFill>
                <a:schemeClr val="tx1"/>
              </a:solidFill>
            </a:rPr>
            <a:t>), NN, NN, NN, NN</a:t>
          </a:r>
        </a:p>
      </dgm:t>
    </dgm:pt>
    <dgm:pt modelId="{0FB9E21E-5DA1-D141-B0BA-BBDC5D4AB340}" type="parTrans" cxnId="{A6D0AD44-9B3F-E64F-BC2A-65145C2D5AB7}">
      <dgm:prSet/>
      <dgm:spPr/>
      <dgm:t>
        <a:bodyPr/>
        <a:lstStyle/>
        <a:p>
          <a:endParaRPr lang="en-US"/>
        </a:p>
      </dgm:t>
    </dgm:pt>
    <dgm:pt modelId="{7F8BABA7-82D5-4B47-B4AA-E3F180E26858}" type="sibTrans" cxnId="{A6D0AD44-9B3F-E64F-BC2A-65145C2D5AB7}">
      <dgm:prSet/>
      <dgm:spPr/>
      <dgm:t>
        <a:bodyPr/>
        <a:lstStyle/>
        <a:p>
          <a:endParaRPr lang="en-US"/>
        </a:p>
      </dgm:t>
    </dgm:pt>
    <dgm:pt modelId="{6C1EB11E-A5C0-404A-846F-392E94CA113B}">
      <dgm:prSet phldrT="[Text]">
        <dgm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err="1" smtClean="0">
              <a:solidFill>
                <a:srgbClr val="000000"/>
              </a:solidFill>
            </a:rPr>
            <a:t>Referansegruppe</a:t>
          </a:r>
          <a:r>
            <a:rPr lang="en-US" dirty="0" smtClean="0">
              <a:solidFill>
                <a:srgbClr val="000000"/>
              </a:solidFill>
            </a:rPr>
            <a:t>: NN, NN, NN, NN </a:t>
          </a:r>
          <a:endParaRPr lang="en-US" dirty="0">
            <a:solidFill>
              <a:srgbClr val="000000"/>
            </a:solidFill>
          </a:endParaRPr>
        </a:p>
      </dgm:t>
    </dgm:pt>
    <dgm:pt modelId="{AF4B6D34-5840-FC46-BD76-55CC5107814F}" type="parTrans" cxnId="{13F074C5-B734-A34A-B96B-F885265EDBA5}">
      <dgm:prSet/>
      <dgm:spPr/>
      <dgm:t>
        <a:bodyPr/>
        <a:lstStyle/>
        <a:p>
          <a:endParaRPr lang="en-US"/>
        </a:p>
      </dgm:t>
    </dgm:pt>
    <dgm:pt modelId="{4C142C63-D3D1-9E4D-94A6-0298A295566B}" type="sibTrans" cxnId="{13F074C5-B734-A34A-B96B-F885265EDBA5}">
      <dgm:prSet/>
      <dgm:spPr/>
      <dgm:t>
        <a:bodyPr/>
        <a:lstStyle/>
        <a:p>
          <a:endParaRPr lang="en-US"/>
        </a:p>
      </dgm:t>
    </dgm:pt>
    <dgm:pt modelId="{71FD9DE7-ADC0-AC41-AC4A-EC9B1935B5D8}">
      <dgm:prSet phldrT="[Text]">
        <dgm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err="1" smtClean="0">
              <a:solidFill>
                <a:srgbClr val="000000"/>
              </a:solidFill>
            </a:rPr>
            <a:t>Motaksteam</a:t>
          </a:r>
          <a:r>
            <a:rPr lang="en-US" dirty="0" smtClean="0">
              <a:solidFill>
                <a:srgbClr val="000000"/>
              </a:solidFill>
            </a:rPr>
            <a:t> </a:t>
          </a:r>
          <a:r>
            <a:rPr lang="en-US" dirty="0" err="1" smtClean="0">
              <a:solidFill>
                <a:srgbClr val="000000"/>
              </a:solidFill>
            </a:rPr>
            <a:t>enhet</a:t>
          </a:r>
          <a:r>
            <a:rPr lang="en-US" dirty="0" smtClean="0">
              <a:solidFill>
                <a:srgbClr val="000000"/>
              </a:solidFill>
            </a:rPr>
            <a:t> X: NN, NN, NN</a:t>
          </a:r>
          <a:endParaRPr lang="en-US" dirty="0">
            <a:solidFill>
              <a:srgbClr val="000000"/>
            </a:solidFill>
          </a:endParaRPr>
        </a:p>
      </dgm:t>
    </dgm:pt>
    <dgm:pt modelId="{665C0882-E9FE-8043-87B6-A72DBBA09CC2}" type="parTrans" cxnId="{5497A116-8632-FF4E-82D8-7BA78F68F2E7}">
      <dgm:prSet/>
      <dgm:spPr/>
      <dgm:t>
        <a:bodyPr/>
        <a:lstStyle/>
        <a:p>
          <a:endParaRPr lang="en-US"/>
        </a:p>
      </dgm:t>
    </dgm:pt>
    <dgm:pt modelId="{A73B480B-33E6-4A43-8895-FF775A906F09}" type="sibTrans" cxnId="{5497A116-8632-FF4E-82D8-7BA78F68F2E7}">
      <dgm:prSet/>
      <dgm:spPr/>
      <dgm:t>
        <a:bodyPr/>
        <a:lstStyle/>
        <a:p>
          <a:endParaRPr lang="en-US"/>
        </a:p>
      </dgm:t>
    </dgm:pt>
    <dgm:pt modelId="{58036849-A9D1-AC48-AF3E-C7BD954F101D}">
      <dgm:prSet phldrT="[Text]">
        <dgm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err="1" smtClean="0">
              <a:solidFill>
                <a:srgbClr val="000000"/>
              </a:solidFill>
            </a:rPr>
            <a:t>Motaksteam</a:t>
          </a:r>
          <a:r>
            <a:rPr lang="en-US" dirty="0" smtClean="0">
              <a:solidFill>
                <a:srgbClr val="000000"/>
              </a:solidFill>
            </a:rPr>
            <a:t> </a:t>
          </a:r>
          <a:r>
            <a:rPr lang="en-US" dirty="0" err="1" smtClean="0">
              <a:solidFill>
                <a:srgbClr val="000000"/>
              </a:solidFill>
            </a:rPr>
            <a:t>enhet</a:t>
          </a:r>
          <a:r>
            <a:rPr lang="en-US" dirty="0" smtClean="0">
              <a:solidFill>
                <a:srgbClr val="000000"/>
              </a:solidFill>
            </a:rPr>
            <a:t> Y: NN, NN, NN</a:t>
          </a:r>
          <a:endParaRPr lang="en-US" dirty="0">
            <a:solidFill>
              <a:srgbClr val="000000"/>
            </a:solidFill>
          </a:endParaRPr>
        </a:p>
      </dgm:t>
    </dgm:pt>
    <dgm:pt modelId="{305DEE5F-04E9-C249-9CCD-E30CAEA5E3A7}" type="parTrans" cxnId="{CAD2E2F0-128A-8941-9B2F-9A69277DFFD9}">
      <dgm:prSet/>
      <dgm:spPr/>
      <dgm:t>
        <a:bodyPr/>
        <a:lstStyle/>
        <a:p>
          <a:endParaRPr lang="en-US"/>
        </a:p>
      </dgm:t>
    </dgm:pt>
    <dgm:pt modelId="{6252027D-8C49-8D49-8B1D-610A2793C8A3}" type="sibTrans" cxnId="{CAD2E2F0-128A-8941-9B2F-9A69277DFFD9}">
      <dgm:prSet/>
      <dgm:spPr/>
      <dgm:t>
        <a:bodyPr/>
        <a:lstStyle/>
        <a:p>
          <a:endParaRPr lang="en-US"/>
        </a:p>
      </dgm:t>
    </dgm:pt>
    <dgm:pt modelId="{DFB98D73-59A6-0643-BFAA-03E81F477E3D}" type="pres">
      <dgm:prSet presAssocID="{CB52827B-7526-134A-83CB-BCBD60F39FE4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CD36129-3A63-284A-82B8-F58339F32EB1}" type="pres">
      <dgm:prSet presAssocID="{98CF47CF-4B7E-9B43-837F-2BDFE04961A2}" presName="root1" presStyleCnt="0"/>
      <dgm:spPr/>
    </dgm:pt>
    <dgm:pt modelId="{F80EECBB-4841-8444-9721-ACE26868107D}" type="pres">
      <dgm:prSet presAssocID="{98CF47CF-4B7E-9B43-837F-2BDFE04961A2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DB370FC-CFFE-A44E-91B9-45AAE438351E}" type="pres">
      <dgm:prSet presAssocID="{98CF47CF-4B7E-9B43-837F-2BDFE04961A2}" presName="level2hierChild" presStyleCnt="0"/>
      <dgm:spPr/>
    </dgm:pt>
    <dgm:pt modelId="{E3CA4E04-0949-A84A-8ED2-323AAEAEFD27}" type="pres">
      <dgm:prSet presAssocID="{0FB9E21E-5DA1-D141-B0BA-BBDC5D4AB340}" presName="conn2-1" presStyleLbl="parChTrans1D2" presStyleIdx="0" presStyleCnt="1"/>
      <dgm:spPr/>
      <dgm:t>
        <a:bodyPr/>
        <a:lstStyle/>
        <a:p>
          <a:endParaRPr lang="en-US"/>
        </a:p>
      </dgm:t>
    </dgm:pt>
    <dgm:pt modelId="{050F9B8A-4C4E-7C45-8471-A8C1120EB31D}" type="pres">
      <dgm:prSet presAssocID="{0FB9E21E-5DA1-D141-B0BA-BBDC5D4AB340}" presName="connTx" presStyleLbl="parChTrans1D2" presStyleIdx="0" presStyleCnt="1"/>
      <dgm:spPr/>
      <dgm:t>
        <a:bodyPr/>
        <a:lstStyle/>
        <a:p>
          <a:endParaRPr lang="en-US"/>
        </a:p>
      </dgm:t>
    </dgm:pt>
    <dgm:pt modelId="{86D218AD-98C8-514A-A6D0-9AACAFDCAD14}" type="pres">
      <dgm:prSet presAssocID="{43EE8CA8-5391-DC46-8FBD-55646FE05167}" presName="root2" presStyleCnt="0"/>
      <dgm:spPr/>
    </dgm:pt>
    <dgm:pt modelId="{9436C709-9963-6D4B-89E9-F3441B284B3A}" type="pres">
      <dgm:prSet presAssocID="{43EE8CA8-5391-DC46-8FBD-55646FE05167}" presName="LevelTwoTextNode" presStyleLbl="node2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A0DFAB5-F820-9448-ABFA-4BEBC0AFE5CC}" type="pres">
      <dgm:prSet presAssocID="{43EE8CA8-5391-DC46-8FBD-55646FE05167}" presName="level3hierChild" presStyleCnt="0"/>
      <dgm:spPr/>
    </dgm:pt>
    <dgm:pt modelId="{DBC15B82-5DBE-4249-9361-9C1916F48920}" type="pres">
      <dgm:prSet presAssocID="{AF4B6D34-5840-FC46-BD76-55CC5107814F}" presName="conn2-1" presStyleLbl="parChTrans1D3" presStyleIdx="0" presStyleCnt="3"/>
      <dgm:spPr/>
      <dgm:t>
        <a:bodyPr/>
        <a:lstStyle/>
        <a:p>
          <a:endParaRPr lang="en-US"/>
        </a:p>
      </dgm:t>
    </dgm:pt>
    <dgm:pt modelId="{CBCD54DA-1682-A743-ACEA-C5E9A135AD00}" type="pres">
      <dgm:prSet presAssocID="{AF4B6D34-5840-FC46-BD76-55CC5107814F}" presName="connTx" presStyleLbl="parChTrans1D3" presStyleIdx="0" presStyleCnt="3"/>
      <dgm:spPr/>
      <dgm:t>
        <a:bodyPr/>
        <a:lstStyle/>
        <a:p>
          <a:endParaRPr lang="en-US"/>
        </a:p>
      </dgm:t>
    </dgm:pt>
    <dgm:pt modelId="{47BA9836-AA15-3449-95A8-41BA402869DE}" type="pres">
      <dgm:prSet presAssocID="{6C1EB11E-A5C0-404A-846F-392E94CA113B}" presName="root2" presStyleCnt="0"/>
      <dgm:spPr/>
    </dgm:pt>
    <dgm:pt modelId="{F03F80AD-A7E1-3549-9163-CC5C43CE453F}" type="pres">
      <dgm:prSet presAssocID="{6C1EB11E-A5C0-404A-846F-392E94CA113B}" presName="LevelTwoTextNode" presStyleLbl="node3" presStyleIdx="0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8A5C420-6893-DA4B-8059-99509A51105D}" type="pres">
      <dgm:prSet presAssocID="{6C1EB11E-A5C0-404A-846F-392E94CA113B}" presName="level3hierChild" presStyleCnt="0"/>
      <dgm:spPr/>
    </dgm:pt>
    <dgm:pt modelId="{0D2F386F-B8B7-D746-A7ED-76FD1FB51E07}" type="pres">
      <dgm:prSet presAssocID="{665C0882-E9FE-8043-87B6-A72DBBA09CC2}" presName="conn2-1" presStyleLbl="parChTrans1D3" presStyleIdx="1" presStyleCnt="3"/>
      <dgm:spPr/>
      <dgm:t>
        <a:bodyPr/>
        <a:lstStyle/>
        <a:p>
          <a:endParaRPr lang="en-US"/>
        </a:p>
      </dgm:t>
    </dgm:pt>
    <dgm:pt modelId="{11763B62-9A26-5F4A-98DE-252728E0F4D1}" type="pres">
      <dgm:prSet presAssocID="{665C0882-E9FE-8043-87B6-A72DBBA09CC2}" presName="connTx" presStyleLbl="parChTrans1D3" presStyleIdx="1" presStyleCnt="3"/>
      <dgm:spPr/>
      <dgm:t>
        <a:bodyPr/>
        <a:lstStyle/>
        <a:p>
          <a:endParaRPr lang="en-US"/>
        </a:p>
      </dgm:t>
    </dgm:pt>
    <dgm:pt modelId="{704CFC1F-EEC0-CE4B-8E04-B958A282F0B7}" type="pres">
      <dgm:prSet presAssocID="{71FD9DE7-ADC0-AC41-AC4A-EC9B1935B5D8}" presName="root2" presStyleCnt="0"/>
      <dgm:spPr/>
    </dgm:pt>
    <dgm:pt modelId="{A969EC52-29A5-6C43-8F18-FD068C62B40B}" type="pres">
      <dgm:prSet presAssocID="{71FD9DE7-ADC0-AC41-AC4A-EC9B1935B5D8}" presName="LevelTwoTextNode" presStyleLbl="node3" presStyleIdx="1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92AF468-3892-7B44-8CDE-A046656470ED}" type="pres">
      <dgm:prSet presAssocID="{71FD9DE7-ADC0-AC41-AC4A-EC9B1935B5D8}" presName="level3hierChild" presStyleCnt="0"/>
      <dgm:spPr/>
    </dgm:pt>
    <dgm:pt modelId="{58DBC7E9-BA90-164C-8E9E-0609FCD65013}" type="pres">
      <dgm:prSet presAssocID="{305DEE5F-04E9-C249-9CCD-E30CAEA5E3A7}" presName="conn2-1" presStyleLbl="parChTrans1D3" presStyleIdx="2" presStyleCnt="3"/>
      <dgm:spPr/>
      <dgm:t>
        <a:bodyPr/>
        <a:lstStyle/>
        <a:p>
          <a:endParaRPr lang="en-US"/>
        </a:p>
      </dgm:t>
    </dgm:pt>
    <dgm:pt modelId="{CBF8B325-C9F7-E640-B2C1-73E0C7856D78}" type="pres">
      <dgm:prSet presAssocID="{305DEE5F-04E9-C249-9CCD-E30CAEA5E3A7}" presName="connTx" presStyleLbl="parChTrans1D3" presStyleIdx="2" presStyleCnt="3"/>
      <dgm:spPr/>
      <dgm:t>
        <a:bodyPr/>
        <a:lstStyle/>
        <a:p>
          <a:endParaRPr lang="en-US"/>
        </a:p>
      </dgm:t>
    </dgm:pt>
    <dgm:pt modelId="{08A06DF6-051C-7C4C-AC6C-349B8C78EF7C}" type="pres">
      <dgm:prSet presAssocID="{58036849-A9D1-AC48-AF3E-C7BD954F101D}" presName="root2" presStyleCnt="0"/>
      <dgm:spPr/>
    </dgm:pt>
    <dgm:pt modelId="{39EA92C8-2F36-CC43-94AB-04ADD186A751}" type="pres">
      <dgm:prSet presAssocID="{58036849-A9D1-AC48-AF3E-C7BD954F101D}" presName="LevelTwoTextNode" presStyleLbl="node3" presStyleIdx="2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90E8B35-4376-B145-9E23-5E215B6FB0C4}" type="pres">
      <dgm:prSet presAssocID="{58036849-A9D1-AC48-AF3E-C7BD954F101D}" presName="level3hierChild" presStyleCnt="0"/>
      <dgm:spPr/>
    </dgm:pt>
  </dgm:ptLst>
  <dgm:cxnLst>
    <dgm:cxn modelId="{085463D2-E1ED-BA40-B0DC-7645035E508A}" type="presOf" srcId="{665C0882-E9FE-8043-87B6-A72DBBA09CC2}" destId="{11763B62-9A26-5F4A-98DE-252728E0F4D1}" srcOrd="1" destOrd="0" presId="urn:microsoft.com/office/officeart/2005/8/layout/hierarchy2"/>
    <dgm:cxn modelId="{B35DC49B-05CB-404A-9E58-B158EA0DC010}" type="presOf" srcId="{43EE8CA8-5391-DC46-8FBD-55646FE05167}" destId="{9436C709-9963-6D4B-89E9-F3441B284B3A}" srcOrd="0" destOrd="0" presId="urn:microsoft.com/office/officeart/2005/8/layout/hierarchy2"/>
    <dgm:cxn modelId="{A6D0AD44-9B3F-E64F-BC2A-65145C2D5AB7}" srcId="{98CF47CF-4B7E-9B43-837F-2BDFE04961A2}" destId="{43EE8CA8-5391-DC46-8FBD-55646FE05167}" srcOrd="0" destOrd="0" parTransId="{0FB9E21E-5DA1-D141-B0BA-BBDC5D4AB340}" sibTransId="{7F8BABA7-82D5-4B47-B4AA-E3F180E26858}"/>
    <dgm:cxn modelId="{109C8D4C-E7AF-CC4E-82AE-5217E5DBCAB9}" type="presOf" srcId="{665C0882-E9FE-8043-87B6-A72DBBA09CC2}" destId="{0D2F386F-B8B7-D746-A7ED-76FD1FB51E07}" srcOrd="0" destOrd="0" presId="urn:microsoft.com/office/officeart/2005/8/layout/hierarchy2"/>
    <dgm:cxn modelId="{CAD2E2F0-128A-8941-9B2F-9A69277DFFD9}" srcId="{43EE8CA8-5391-DC46-8FBD-55646FE05167}" destId="{58036849-A9D1-AC48-AF3E-C7BD954F101D}" srcOrd="2" destOrd="0" parTransId="{305DEE5F-04E9-C249-9CCD-E30CAEA5E3A7}" sibTransId="{6252027D-8C49-8D49-8B1D-610A2793C8A3}"/>
    <dgm:cxn modelId="{FF5A3504-6D7E-884C-AA65-3687C5406F45}" type="presOf" srcId="{58036849-A9D1-AC48-AF3E-C7BD954F101D}" destId="{39EA92C8-2F36-CC43-94AB-04ADD186A751}" srcOrd="0" destOrd="0" presId="urn:microsoft.com/office/officeart/2005/8/layout/hierarchy2"/>
    <dgm:cxn modelId="{DF14538E-7E39-4545-B539-9AE5F60F487C}" type="presOf" srcId="{71FD9DE7-ADC0-AC41-AC4A-EC9B1935B5D8}" destId="{A969EC52-29A5-6C43-8F18-FD068C62B40B}" srcOrd="0" destOrd="0" presId="urn:microsoft.com/office/officeart/2005/8/layout/hierarchy2"/>
    <dgm:cxn modelId="{11A02139-4CF7-3C47-96D8-1DFC63CC8D2F}" type="presOf" srcId="{0FB9E21E-5DA1-D141-B0BA-BBDC5D4AB340}" destId="{E3CA4E04-0949-A84A-8ED2-323AAEAEFD27}" srcOrd="0" destOrd="0" presId="urn:microsoft.com/office/officeart/2005/8/layout/hierarchy2"/>
    <dgm:cxn modelId="{0EBCC4A7-9F8D-A549-A82B-5B1B6B5E9F0A}" type="presOf" srcId="{6C1EB11E-A5C0-404A-846F-392E94CA113B}" destId="{F03F80AD-A7E1-3549-9163-CC5C43CE453F}" srcOrd="0" destOrd="0" presId="urn:microsoft.com/office/officeart/2005/8/layout/hierarchy2"/>
    <dgm:cxn modelId="{C38E1C5A-9947-B644-BF0D-C7B8AD602589}" type="presOf" srcId="{305DEE5F-04E9-C249-9CCD-E30CAEA5E3A7}" destId="{CBF8B325-C9F7-E640-B2C1-73E0C7856D78}" srcOrd="1" destOrd="0" presId="urn:microsoft.com/office/officeart/2005/8/layout/hierarchy2"/>
    <dgm:cxn modelId="{D8F82FDE-BFB6-714C-8656-01F313B76C5A}" type="presOf" srcId="{CB52827B-7526-134A-83CB-BCBD60F39FE4}" destId="{DFB98D73-59A6-0643-BFAA-03E81F477E3D}" srcOrd="0" destOrd="0" presId="urn:microsoft.com/office/officeart/2005/8/layout/hierarchy2"/>
    <dgm:cxn modelId="{D6D25372-E1A9-B64F-9C67-82A414335998}" srcId="{CB52827B-7526-134A-83CB-BCBD60F39FE4}" destId="{98CF47CF-4B7E-9B43-837F-2BDFE04961A2}" srcOrd="0" destOrd="0" parTransId="{BA341082-F58A-704E-8DDB-4E405B0A4D47}" sibTransId="{996DCE1E-97D7-034D-BA23-13460A16BD3A}"/>
    <dgm:cxn modelId="{0A22B1C5-7087-2F48-AE94-FC31C3891169}" type="presOf" srcId="{305DEE5F-04E9-C249-9CCD-E30CAEA5E3A7}" destId="{58DBC7E9-BA90-164C-8E9E-0609FCD65013}" srcOrd="0" destOrd="0" presId="urn:microsoft.com/office/officeart/2005/8/layout/hierarchy2"/>
    <dgm:cxn modelId="{18E96EFF-0A18-6245-A0CC-BB47D582282B}" type="presOf" srcId="{0FB9E21E-5DA1-D141-B0BA-BBDC5D4AB340}" destId="{050F9B8A-4C4E-7C45-8471-A8C1120EB31D}" srcOrd="1" destOrd="0" presId="urn:microsoft.com/office/officeart/2005/8/layout/hierarchy2"/>
    <dgm:cxn modelId="{ED09E92A-B326-6A47-82EE-B1E464350CB2}" type="presOf" srcId="{AF4B6D34-5840-FC46-BD76-55CC5107814F}" destId="{DBC15B82-5DBE-4249-9361-9C1916F48920}" srcOrd="0" destOrd="0" presId="urn:microsoft.com/office/officeart/2005/8/layout/hierarchy2"/>
    <dgm:cxn modelId="{13F074C5-B734-A34A-B96B-F885265EDBA5}" srcId="{43EE8CA8-5391-DC46-8FBD-55646FE05167}" destId="{6C1EB11E-A5C0-404A-846F-392E94CA113B}" srcOrd="0" destOrd="0" parTransId="{AF4B6D34-5840-FC46-BD76-55CC5107814F}" sibTransId="{4C142C63-D3D1-9E4D-94A6-0298A295566B}"/>
    <dgm:cxn modelId="{5497A116-8632-FF4E-82D8-7BA78F68F2E7}" srcId="{43EE8CA8-5391-DC46-8FBD-55646FE05167}" destId="{71FD9DE7-ADC0-AC41-AC4A-EC9B1935B5D8}" srcOrd="1" destOrd="0" parTransId="{665C0882-E9FE-8043-87B6-A72DBBA09CC2}" sibTransId="{A73B480B-33E6-4A43-8895-FF775A906F09}"/>
    <dgm:cxn modelId="{209465A8-62D4-4546-805B-5417FC3D8922}" type="presOf" srcId="{98CF47CF-4B7E-9B43-837F-2BDFE04961A2}" destId="{F80EECBB-4841-8444-9721-ACE26868107D}" srcOrd="0" destOrd="0" presId="urn:microsoft.com/office/officeart/2005/8/layout/hierarchy2"/>
    <dgm:cxn modelId="{F7D5BAFC-5DC3-EA4F-9401-8DA189D3F86D}" type="presOf" srcId="{AF4B6D34-5840-FC46-BD76-55CC5107814F}" destId="{CBCD54DA-1682-A743-ACEA-C5E9A135AD00}" srcOrd="1" destOrd="0" presId="urn:microsoft.com/office/officeart/2005/8/layout/hierarchy2"/>
    <dgm:cxn modelId="{F0B67C24-C615-3049-84EF-C6DFE528B8A5}" type="presParOf" srcId="{DFB98D73-59A6-0643-BFAA-03E81F477E3D}" destId="{3CD36129-3A63-284A-82B8-F58339F32EB1}" srcOrd="0" destOrd="0" presId="urn:microsoft.com/office/officeart/2005/8/layout/hierarchy2"/>
    <dgm:cxn modelId="{B0240365-0C6C-3545-8657-3574E383720D}" type="presParOf" srcId="{3CD36129-3A63-284A-82B8-F58339F32EB1}" destId="{F80EECBB-4841-8444-9721-ACE26868107D}" srcOrd="0" destOrd="0" presId="urn:microsoft.com/office/officeart/2005/8/layout/hierarchy2"/>
    <dgm:cxn modelId="{3678EEF3-5EBA-9641-87C0-C3B7AD17926E}" type="presParOf" srcId="{3CD36129-3A63-284A-82B8-F58339F32EB1}" destId="{BDB370FC-CFFE-A44E-91B9-45AAE438351E}" srcOrd="1" destOrd="0" presId="urn:microsoft.com/office/officeart/2005/8/layout/hierarchy2"/>
    <dgm:cxn modelId="{0CF4C306-F047-C243-BE34-23B1B8D8221A}" type="presParOf" srcId="{BDB370FC-CFFE-A44E-91B9-45AAE438351E}" destId="{E3CA4E04-0949-A84A-8ED2-323AAEAEFD27}" srcOrd="0" destOrd="0" presId="urn:microsoft.com/office/officeart/2005/8/layout/hierarchy2"/>
    <dgm:cxn modelId="{413FB1C4-BC07-F345-8A84-F48130933FB3}" type="presParOf" srcId="{E3CA4E04-0949-A84A-8ED2-323AAEAEFD27}" destId="{050F9B8A-4C4E-7C45-8471-A8C1120EB31D}" srcOrd="0" destOrd="0" presId="urn:microsoft.com/office/officeart/2005/8/layout/hierarchy2"/>
    <dgm:cxn modelId="{1D2EB209-394B-9F41-8EBE-9EEF593A2629}" type="presParOf" srcId="{BDB370FC-CFFE-A44E-91B9-45AAE438351E}" destId="{86D218AD-98C8-514A-A6D0-9AACAFDCAD14}" srcOrd="1" destOrd="0" presId="urn:microsoft.com/office/officeart/2005/8/layout/hierarchy2"/>
    <dgm:cxn modelId="{85C9F240-2609-5147-8830-C17EAC83F595}" type="presParOf" srcId="{86D218AD-98C8-514A-A6D0-9AACAFDCAD14}" destId="{9436C709-9963-6D4B-89E9-F3441B284B3A}" srcOrd="0" destOrd="0" presId="urn:microsoft.com/office/officeart/2005/8/layout/hierarchy2"/>
    <dgm:cxn modelId="{500F8D9E-4E08-334B-9747-4810C1869155}" type="presParOf" srcId="{86D218AD-98C8-514A-A6D0-9AACAFDCAD14}" destId="{EA0DFAB5-F820-9448-ABFA-4BEBC0AFE5CC}" srcOrd="1" destOrd="0" presId="urn:microsoft.com/office/officeart/2005/8/layout/hierarchy2"/>
    <dgm:cxn modelId="{DA924CFC-52D3-0C49-9E40-FC2C394EA29E}" type="presParOf" srcId="{EA0DFAB5-F820-9448-ABFA-4BEBC0AFE5CC}" destId="{DBC15B82-5DBE-4249-9361-9C1916F48920}" srcOrd="0" destOrd="0" presId="urn:microsoft.com/office/officeart/2005/8/layout/hierarchy2"/>
    <dgm:cxn modelId="{10C27D5B-BFB8-E647-B609-D2949F56B9BF}" type="presParOf" srcId="{DBC15B82-5DBE-4249-9361-9C1916F48920}" destId="{CBCD54DA-1682-A743-ACEA-C5E9A135AD00}" srcOrd="0" destOrd="0" presId="urn:microsoft.com/office/officeart/2005/8/layout/hierarchy2"/>
    <dgm:cxn modelId="{DFF7FD37-01EF-3849-8E46-8C6B868E3C0B}" type="presParOf" srcId="{EA0DFAB5-F820-9448-ABFA-4BEBC0AFE5CC}" destId="{47BA9836-AA15-3449-95A8-41BA402869DE}" srcOrd="1" destOrd="0" presId="urn:microsoft.com/office/officeart/2005/8/layout/hierarchy2"/>
    <dgm:cxn modelId="{62BA58ED-7D68-7845-822C-72438B6DF6C0}" type="presParOf" srcId="{47BA9836-AA15-3449-95A8-41BA402869DE}" destId="{F03F80AD-A7E1-3549-9163-CC5C43CE453F}" srcOrd="0" destOrd="0" presId="urn:microsoft.com/office/officeart/2005/8/layout/hierarchy2"/>
    <dgm:cxn modelId="{DA80D570-C0C8-7D49-83C5-52C7FF547FF1}" type="presParOf" srcId="{47BA9836-AA15-3449-95A8-41BA402869DE}" destId="{08A5C420-6893-DA4B-8059-99509A51105D}" srcOrd="1" destOrd="0" presId="urn:microsoft.com/office/officeart/2005/8/layout/hierarchy2"/>
    <dgm:cxn modelId="{7C9A8BB5-9C8F-BB46-A355-CE1BB115A1FD}" type="presParOf" srcId="{EA0DFAB5-F820-9448-ABFA-4BEBC0AFE5CC}" destId="{0D2F386F-B8B7-D746-A7ED-76FD1FB51E07}" srcOrd="2" destOrd="0" presId="urn:microsoft.com/office/officeart/2005/8/layout/hierarchy2"/>
    <dgm:cxn modelId="{95158496-AE72-3641-9ACA-5FF30F8D9781}" type="presParOf" srcId="{0D2F386F-B8B7-D746-A7ED-76FD1FB51E07}" destId="{11763B62-9A26-5F4A-98DE-252728E0F4D1}" srcOrd="0" destOrd="0" presId="urn:microsoft.com/office/officeart/2005/8/layout/hierarchy2"/>
    <dgm:cxn modelId="{9210207D-CBA4-D747-88DC-02153E89A9AB}" type="presParOf" srcId="{EA0DFAB5-F820-9448-ABFA-4BEBC0AFE5CC}" destId="{704CFC1F-EEC0-CE4B-8E04-B958A282F0B7}" srcOrd="3" destOrd="0" presId="urn:microsoft.com/office/officeart/2005/8/layout/hierarchy2"/>
    <dgm:cxn modelId="{2C4B455C-C5F2-A045-A108-5F4E717EFA9A}" type="presParOf" srcId="{704CFC1F-EEC0-CE4B-8E04-B958A282F0B7}" destId="{A969EC52-29A5-6C43-8F18-FD068C62B40B}" srcOrd="0" destOrd="0" presId="urn:microsoft.com/office/officeart/2005/8/layout/hierarchy2"/>
    <dgm:cxn modelId="{0D2920F1-AF55-E94F-9375-BD760599AAB5}" type="presParOf" srcId="{704CFC1F-EEC0-CE4B-8E04-B958A282F0B7}" destId="{892AF468-3892-7B44-8CDE-A046656470ED}" srcOrd="1" destOrd="0" presId="urn:microsoft.com/office/officeart/2005/8/layout/hierarchy2"/>
    <dgm:cxn modelId="{C228B8D6-4E1F-9B40-8B77-B35CC6BBAD65}" type="presParOf" srcId="{EA0DFAB5-F820-9448-ABFA-4BEBC0AFE5CC}" destId="{58DBC7E9-BA90-164C-8E9E-0609FCD65013}" srcOrd="4" destOrd="0" presId="urn:microsoft.com/office/officeart/2005/8/layout/hierarchy2"/>
    <dgm:cxn modelId="{6A72942B-4A82-8D47-9CEB-D5275CB60405}" type="presParOf" srcId="{58DBC7E9-BA90-164C-8E9E-0609FCD65013}" destId="{CBF8B325-C9F7-E640-B2C1-73E0C7856D78}" srcOrd="0" destOrd="0" presId="urn:microsoft.com/office/officeart/2005/8/layout/hierarchy2"/>
    <dgm:cxn modelId="{FA2A2FF2-724A-5946-BB6D-72F2B33D02AD}" type="presParOf" srcId="{EA0DFAB5-F820-9448-ABFA-4BEBC0AFE5CC}" destId="{08A06DF6-051C-7C4C-AC6C-349B8C78EF7C}" srcOrd="5" destOrd="0" presId="urn:microsoft.com/office/officeart/2005/8/layout/hierarchy2"/>
    <dgm:cxn modelId="{F920BCA6-9DFC-CB4A-B9D8-4BA05ED89EE8}" type="presParOf" srcId="{08A06DF6-051C-7C4C-AC6C-349B8C78EF7C}" destId="{39EA92C8-2F36-CC43-94AB-04ADD186A751}" srcOrd="0" destOrd="0" presId="urn:microsoft.com/office/officeart/2005/8/layout/hierarchy2"/>
    <dgm:cxn modelId="{F8F0678B-5A55-F041-93EE-CFDDB640244D}" type="presParOf" srcId="{08A06DF6-051C-7C4C-AC6C-349B8C78EF7C}" destId="{590E8B35-4376-B145-9E23-5E215B6FB0C4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80EECBB-4841-8444-9721-ACE26868107D}">
      <dsp:nvSpPr>
        <dsp:cNvPr id="0" name=""/>
        <dsp:cNvSpPr/>
      </dsp:nvSpPr>
      <dsp:spPr>
        <a:xfrm>
          <a:off x="119" y="1551086"/>
          <a:ext cx="2025253" cy="1012626"/>
        </a:xfrm>
        <a:prstGeom prst="roundRect">
          <a:avLst>
            <a:gd name="adj" fmla="val 10000"/>
          </a:avLst>
        </a:prstGeom>
        <a:solidFill>
          <a:schemeClr val="accent1"/>
        </a:solidFill>
        <a:ln w="25400" cap="flat" cmpd="sng" algn="ctr">
          <a:solidFill>
            <a:schemeClr val="accent1">
              <a:shade val="5000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/>
      </dsp:spPr>
      <dsp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err="1" smtClean="0">
              <a:solidFill>
                <a:schemeClr val="tx1"/>
              </a:solidFill>
            </a:rPr>
            <a:t>Styringsgruppe</a:t>
          </a:r>
          <a:r>
            <a:rPr lang="en-US" sz="1900" kern="1200" dirty="0" smtClean="0">
              <a:solidFill>
                <a:schemeClr val="tx1"/>
              </a:solidFill>
            </a:rPr>
            <a:t>:</a:t>
          </a:r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>
              <a:solidFill>
                <a:schemeClr val="tx1"/>
              </a:solidFill>
            </a:rPr>
            <a:t>NN (</a:t>
          </a:r>
          <a:r>
            <a:rPr lang="en-US" sz="1900" kern="1200" dirty="0" err="1" smtClean="0">
              <a:solidFill>
                <a:schemeClr val="tx1"/>
              </a:solidFill>
            </a:rPr>
            <a:t>prosj.eier</a:t>
          </a:r>
          <a:r>
            <a:rPr lang="en-US" sz="1900" kern="1200" dirty="0" smtClean="0">
              <a:solidFill>
                <a:schemeClr val="tx1"/>
              </a:solidFill>
            </a:rPr>
            <a:t>), NN, NN, </a:t>
          </a:r>
        </a:p>
      </dsp:txBody>
      <dsp:txXfrm>
        <a:off x="29778" y="1580745"/>
        <a:ext cx="1965935" cy="953308"/>
      </dsp:txXfrm>
    </dsp:sp>
    <dsp:sp modelId="{E3CA4E04-0949-A84A-8ED2-323AAEAEFD27}">
      <dsp:nvSpPr>
        <dsp:cNvPr id="0" name=""/>
        <dsp:cNvSpPr/>
      </dsp:nvSpPr>
      <dsp:spPr>
        <a:xfrm>
          <a:off x="2025372" y="2035251"/>
          <a:ext cx="810101" cy="44296"/>
        </a:xfrm>
        <a:custGeom>
          <a:avLst/>
          <a:gdLst/>
          <a:ahLst/>
          <a:cxnLst/>
          <a:rect l="0" t="0" r="0" b="0"/>
          <a:pathLst>
            <a:path>
              <a:moveTo>
                <a:pt x="0" y="22148"/>
              </a:moveTo>
              <a:lnTo>
                <a:pt x="810101" y="2214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2410170" y="2037147"/>
        <a:ext cx="40505" cy="40505"/>
      </dsp:txXfrm>
    </dsp:sp>
    <dsp:sp modelId="{9436C709-9963-6D4B-89E9-F3441B284B3A}">
      <dsp:nvSpPr>
        <dsp:cNvPr id="0" name=""/>
        <dsp:cNvSpPr/>
      </dsp:nvSpPr>
      <dsp:spPr>
        <a:xfrm>
          <a:off x="2835473" y="1551086"/>
          <a:ext cx="2025253" cy="1012626"/>
        </a:xfrm>
        <a:prstGeom prst="roundRect">
          <a:avLst>
            <a:gd name="adj" fmla="val 10000"/>
          </a:avLst>
        </a:prstGeom>
        <a:solidFill>
          <a:schemeClr val="accent1"/>
        </a:solidFill>
        <a:ln w="25400" cap="flat" cmpd="sng" algn="ctr">
          <a:solidFill>
            <a:schemeClr val="accent1">
              <a:shade val="5000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/>
      </dsp:spPr>
      <dsp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err="1" smtClean="0">
              <a:solidFill>
                <a:schemeClr val="tx1"/>
              </a:solidFill>
            </a:rPr>
            <a:t>Prosjektgruppe</a:t>
          </a:r>
          <a:r>
            <a:rPr lang="en-US" sz="1900" kern="1200" dirty="0" smtClean="0">
              <a:solidFill>
                <a:schemeClr val="tx1"/>
              </a:solidFill>
            </a:rPr>
            <a:t>: NN (</a:t>
          </a:r>
          <a:r>
            <a:rPr lang="en-US" sz="1900" kern="1200" dirty="0" err="1" smtClean="0">
              <a:solidFill>
                <a:schemeClr val="tx1"/>
              </a:solidFill>
            </a:rPr>
            <a:t>leder</a:t>
          </a:r>
          <a:r>
            <a:rPr lang="en-US" sz="1900" kern="1200" dirty="0" smtClean="0">
              <a:solidFill>
                <a:schemeClr val="tx1"/>
              </a:solidFill>
            </a:rPr>
            <a:t>), NN, NN, NN, NN</a:t>
          </a:r>
        </a:p>
      </dsp:txBody>
      <dsp:txXfrm>
        <a:off x="2865132" y="1580745"/>
        <a:ext cx="1965935" cy="953308"/>
      </dsp:txXfrm>
    </dsp:sp>
    <dsp:sp modelId="{DBC15B82-5DBE-4249-9361-9C1916F48920}">
      <dsp:nvSpPr>
        <dsp:cNvPr id="0" name=""/>
        <dsp:cNvSpPr/>
      </dsp:nvSpPr>
      <dsp:spPr>
        <a:xfrm rot="18289469">
          <a:off x="4556486" y="1452991"/>
          <a:ext cx="1418581" cy="44296"/>
        </a:xfrm>
        <a:custGeom>
          <a:avLst/>
          <a:gdLst/>
          <a:ahLst/>
          <a:cxnLst/>
          <a:rect l="0" t="0" r="0" b="0"/>
          <a:pathLst>
            <a:path>
              <a:moveTo>
                <a:pt x="0" y="22148"/>
              </a:moveTo>
              <a:lnTo>
                <a:pt x="1418581" y="22148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5230312" y="1439675"/>
        <a:ext cx="70929" cy="70929"/>
      </dsp:txXfrm>
    </dsp:sp>
    <dsp:sp modelId="{F03F80AD-A7E1-3549-9163-CC5C43CE453F}">
      <dsp:nvSpPr>
        <dsp:cNvPr id="0" name=""/>
        <dsp:cNvSpPr/>
      </dsp:nvSpPr>
      <dsp:spPr>
        <a:xfrm>
          <a:off x="5670827" y="386566"/>
          <a:ext cx="2025253" cy="1012626"/>
        </a:xfrm>
        <a:prstGeom prst="roundRect">
          <a:avLst>
            <a:gd name="adj" fmla="val 10000"/>
          </a:avLst>
        </a:prstGeom>
        <a:solidFill>
          <a:schemeClr val="accent1"/>
        </a:solidFill>
        <a:ln w="25400" cap="flat" cmpd="sng" algn="ctr">
          <a:solidFill>
            <a:schemeClr val="accent1">
              <a:shade val="5000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/>
      </dsp:spPr>
      <dsp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err="1" smtClean="0">
              <a:solidFill>
                <a:srgbClr val="000000"/>
              </a:solidFill>
            </a:rPr>
            <a:t>Referansegruppe</a:t>
          </a:r>
          <a:r>
            <a:rPr lang="en-US" sz="1900" kern="1200" dirty="0" smtClean="0">
              <a:solidFill>
                <a:srgbClr val="000000"/>
              </a:solidFill>
            </a:rPr>
            <a:t>: NN, NN, NN, NN </a:t>
          </a:r>
          <a:endParaRPr lang="en-US" sz="1900" kern="1200" dirty="0">
            <a:solidFill>
              <a:srgbClr val="000000"/>
            </a:solidFill>
          </a:endParaRPr>
        </a:p>
      </dsp:txBody>
      <dsp:txXfrm>
        <a:off x="5700486" y="416225"/>
        <a:ext cx="1965935" cy="953308"/>
      </dsp:txXfrm>
    </dsp:sp>
    <dsp:sp modelId="{0D2F386F-B8B7-D746-A7ED-76FD1FB51E07}">
      <dsp:nvSpPr>
        <dsp:cNvPr id="0" name=""/>
        <dsp:cNvSpPr/>
      </dsp:nvSpPr>
      <dsp:spPr>
        <a:xfrm>
          <a:off x="4860726" y="2035251"/>
          <a:ext cx="810101" cy="44296"/>
        </a:xfrm>
        <a:custGeom>
          <a:avLst/>
          <a:gdLst/>
          <a:ahLst/>
          <a:cxnLst/>
          <a:rect l="0" t="0" r="0" b="0"/>
          <a:pathLst>
            <a:path>
              <a:moveTo>
                <a:pt x="0" y="22148"/>
              </a:moveTo>
              <a:lnTo>
                <a:pt x="810101" y="22148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5245524" y="2037147"/>
        <a:ext cx="40505" cy="40505"/>
      </dsp:txXfrm>
    </dsp:sp>
    <dsp:sp modelId="{A969EC52-29A5-6C43-8F18-FD068C62B40B}">
      <dsp:nvSpPr>
        <dsp:cNvPr id="0" name=""/>
        <dsp:cNvSpPr/>
      </dsp:nvSpPr>
      <dsp:spPr>
        <a:xfrm>
          <a:off x="5670827" y="1551086"/>
          <a:ext cx="2025253" cy="1012626"/>
        </a:xfrm>
        <a:prstGeom prst="roundRect">
          <a:avLst>
            <a:gd name="adj" fmla="val 10000"/>
          </a:avLst>
        </a:prstGeom>
        <a:solidFill>
          <a:schemeClr val="accent1"/>
        </a:solidFill>
        <a:ln w="25400" cap="flat" cmpd="sng" algn="ctr">
          <a:solidFill>
            <a:schemeClr val="accent1">
              <a:shade val="5000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/>
      </dsp:spPr>
      <dsp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err="1" smtClean="0">
              <a:solidFill>
                <a:srgbClr val="000000"/>
              </a:solidFill>
            </a:rPr>
            <a:t>Motaksteam</a:t>
          </a:r>
          <a:r>
            <a:rPr lang="en-US" sz="1900" kern="1200" dirty="0" smtClean="0">
              <a:solidFill>
                <a:srgbClr val="000000"/>
              </a:solidFill>
            </a:rPr>
            <a:t> </a:t>
          </a:r>
          <a:r>
            <a:rPr lang="en-US" sz="1900" kern="1200" dirty="0" err="1" smtClean="0">
              <a:solidFill>
                <a:srgbClr val="000000"/>
              </a:solidFill>
            </a:rPr>
            <a:t>enhet</a:t>
          </a:r>
          <a:r>
            <a:rPr lang="en-US" sz="1900" kern="1200" dirty="0" smtClean="0">
              <a:solidFill>
                <a:srgbClr val="000000"/>
              </a:solidFill>
            </a:rPr>
            <a:t> X: NN, NN, NN</a:t>
          </a:r>
          <a:endParaRPr lang="en-US" sz="1900" kern="1200" dirty="0">
            <a:solidFill>
              <a:srgbClr val="000000"/>
            </a:solidFill>
          </a:endParaRPr>
        </a:p>
      </dsp:txBody>
      <dsp:txXfrm>
        <a:off x="5700486" y="1580745"/>
        <a:ext cx="1965935" cy="953308"/>
      </dsp:txXfrm>
    </dsp:sp>
    <dsp:sp modelId="{58DBC7E9-BA90-164C-8E9E-0609FCD65013}">
      <dsp:nvSpPr>
        <dsp:cNvPr id="0" name=""/>
        <dsp:cNvSpPr/>
      </dsp:nvSpPr>
      <dsp:spPr>
        <a:xfrm rot="3310531">
          <a:off x="4556486" y="2617511"/>
          <a:ext cx="1418581" cy="44296"/>
        </a:xfrm>
        <a:custGeom>
          <a:avLst/>
          <a:gdLst/>
          <a:ahLst/>
          <a:cxnLst/>
          <a:rect l="0" t="0" r="0" b="0"/>
          <a:pathLst>
            <a:path>
              <a:moveTo>
                <a:pt x="0" y="22148"/>
              </a:moveTo>
              <a:lnTo>
                <a:pt x="1418581" y="22148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5230312" y="2604195"/>
        <a:ext cx="70929" cy="70929"/>
      </dsp:txXfrm>
    </dsp:sp>
    <dsp:sp modelId="{39EA92C8-2F36-CC43-94AB-04ADD186A751}">
      <dsp:nvSpPr>
        <dsp:cNvPr id="0" name=""/>
        <dsp:cNvSpPr/>
      </dsp:nvSpPr>
      <dsp:spPr>
        <a:xfrm>
          <a:off x="5670827" y="2715607"/>
          <a:ext cx="2025253" cy="1012626"/>
        </a:xfrm>
        <a:prstGeom prst="roundRect">
          <a:avLst>
            <a:gd name="adj" fmla="val 10000"/>
          </a:avLst>
        </a:prstGeom>
        <a:solidFill>
          <a:schemeClr val="accent1"/>
        </a:solidFill>
        <a:ln w="25400" cap="flat" cmpd="sng" algn="ctr">
          <a:solidFill>
            <a:schemeClr val="accent1">
              <a:shade val="5000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/>
      </dsp:spPr>
      <dsp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err="1" smtClean="0">
              <a:solidFill>
                <a:srgbClr val="000000"/>
              </a:solidFill>
            </a:rPr>
            <a:t>Motaksteam</a:t>
          </a:r>
          <a:r>
            <a:rPr lang="en-US" sz="1900" kern="1200" dirty="0" smtClean="0">
              <a:solidFill>
                <a:srgbClr val="000000"/>
              </a:solidFill>
            </a:rPr>
            <a:t> </a:t>
          </a:r>
          <a:r>
            <a:rPr lang="en-US" sz="1900" kern="1200" dirty="0" err="1" smtClean="0">
              <a:solidFill>
                <a:srgbClr val="000000"/>
              </a:solidFill>
            </a:rPr>
            <a:t>enhet</a:t>
          </a:r>
          <a:r>
            <a:rPr lang="en-US" sz="1900" kern="1200" dirty="0" smtClean="0">
              <a:solidFill>
                <a:srgbClr val="000000"/>
              </a:solidFill>
            </a:rPr>
            <a:t> Y: NN, NN, NN</a:t>
          </a:r>
          <a:endParaRPr lang="en-US" sz="1900" kern="1200" dirty="0">
            <a:solidFill>
              <a:srgbClr val="000000"/>
            </a:solidFill>
          </a:endParaRPr>
        </a:p>
      </dsp:txBody>
      <dsp:txXfrm>
        <a:off x="5700486" y="2745266"/>
        <a:ext cx="1965935" cy="95330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FA90F70F-F073-5E45-93D9-D311F88BF605}" type="datetime1">
              <a:rPr lang="nb-NO"/>
              <a:pPr>
                <a:defRPr/>
              </a:pPr>
              <a:t>23.02.2017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AC069810-1276-FE4C-9C13-496BA63787E8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577339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2FCB4F33-0A36-4A46-968A-02FC27E4328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165730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FCB4F33-0A36-4A46-968A-02FC27E43280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92808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i="1" dirty="0" smtClean="0"/>
              <a:t>Tenk på prosjektbeskrivelsen</a:t>
            </a:r>
            <a:r>
              <a:rPr lang="nb-NO" i="1" baseline="0" dirty="0" smtClean="0"/>
              <a:t> og nyeste versjon av styringsdokumentet som kontrakten mellom linjen, prosjekteier og prosjektleder</a:t>
            </a:r>
            <a:r>
              <a:rPr lang="nb-NO" i="1" baseline="0" dirty="0" smtClean="0"/>
              <a:t>.</a:t>
            </a:r>
          </a:p>
          <a:p>
            <a:endParaRPr lang="nb-NO" i="1" baseline="0" dirty="0" smtClean="0"/>
          </a:p>
          <a:p>
            <a:r>
              <a:rPr lang="nb-NO" b="1" i="1" baseline="0" dirty="0" smtClean="0">
                <a:solidFill>
                  <a:srgbClr val="00B050"/>
                </a:solidFill>
              </a:rPr>
              <a:t>Monica:</a:t>
            </a:r>
          </a:p>
          <a:p>
            <a:pPr marL="171450" indent="-171450">
              <a:buFont typeface="Arial" charset="0"/>
              <a:buChar char="•"/>
            </a:pPr>
            <a:r>
              <a:rPr lang="nb-NO" b="1" i="1" baseline="0" dirty="0" smtClean="0">
                <a:solidFill>
                  <a:srgbClr val="00B050"/>
                </a:solidFill>
              </a:rPr>
              <a:t>Denne kan som </a:t>
            </a:r>
            <a:r>
              <a:rPr lang="nb-NO" b="1" i="1" baseline="0" dirty="0" err="1" smtClean="0">
                <a:solidFill>
                  <a:srgbClr val="00B050"/>
                </a:solidFill>
              </a:rPr>
              <a:t>default</a:t>
            </a:r>
            <a:r>
              <a:rPr lang="nb-NO" b="1" i="1" baseline="0" dirty="0" smtClean="0">
                <a:solidFill>
                  <a:srgbClr val="00B050"/>
                </a:solidFill>
              </a:rPr>
              <a:t> være skjult for visning (i slide show)?</a:t>
            </a:r>
          </a:p>
          <a:p>
            <a:pPr marL="171450" indent="-171450">
              <a:buFont typeface="Arial" charset="0"/>
              <a:buChar char="•"/>
            </a:pPr>
            <a:r>
              <a:rPr lang="nb-NO" b="1" i="1" baseline="0" dirty="0" smtClean="0">
                <a:solidFill>
                  <a:srgbClr val="00B050"/>
                </a:solidFill>
              </a:rPr>
              <a:t>Kan skrive et punkt om at denne </a:t>
            </a:r>
            <a:r>
              <a:rPr lang="nb-NO" b="1" i="0" baseline="0" dirty="0" smtClean="0">
                <a:solidFill>
                  <a:srgbClr val="00B050"/>
                </a:solidFill>
              </a:rPr>
              <a:t>ikke</a:t>
            </a:r>
            <a:r>
              <a:rPr lang="nb-NO" b="1" i="1" baseline="0" dirty="0" smtClean="0">
                <a:solidFill>
                  <a:srgbClr val="00B050"/>
                </a:solidFill>
              </a:rPr>
              <a:t> skal med i selve presentasjonen... </a:t>
            </a:r>
            <a:r>
              <a:rPr lang="nb-NO" b="1" i="1" baseline="0" dirty="0" smtClean="0">
                <a:solidFill>
                  <a:srgbClr val="00B050"/>
                </a:solidFill>
                <a:sym typeface="Wingdings"/>
              </a:rPr>
              <a:t></a:t>
            </a:r>
            <a:endParaRPr lang="nb-NO" b="1" i="1" baseline="0" dirty="0" smtClean="0">
              <a:solidFill>
                <a:srgbClr val="00B050"/>
              </a:solidFill>
            </a:endParaRPr>
          </a:p>
          <a:p>
            <a:endParaRPr lang="nb-NO" i="1" dirty="0">
              <a:solidFill>
                <a:srgbClr val="00B050"/>
              </a:solidFill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FCB4F33-0A36-4A46-968A-02FC27E43280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24989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i="1" dirty="0" smtClean="0"/>
              <a:t>Sidetall og</a:t>
            </a:r>
            <a:r>
              <a:rPr lang="nb-NO" i="1" baseline="0" dirty="0" smtClean="0"/>
              <a:t> innhold t</a:t>
            </a:r>
            <a:r>
              <a:rPr lang="nb-NO" i="1" dirty="0" smtClean="0"/>
              <a:t>ilpasses oppdatert versjon av foilsettet</a:t>
            </a:r>
            <a:r>
              <a:rPr lang="nb-NO" i="1" dirty="0" smtClean="0"/>
              <a:t>.</a:t>
            </a:r>
          </a:p>
          <a:p>
            <a:endParaRPr lang="nb-NO" i="1" dirty="0" smtClean="0"/>
          </a:p>
          <a:p>
            <a:r>
              <a:rPr lang="nb-NO" b="1" i="0" dirty="0" smtClean="0"/>
              <a:t>Foil 9-13: Tydeliggjøre hvor i dokumentasjonen man skal hente informasjonen fra (prosjektbeskrivelse, mandat, osv.)</a:t>
            </a:r>
            <a:endParaRPr lang="nb-NO" b="1" i="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23A53D-41A6-47F3-998F-54CF086AFD8C}" type="slidenum">
              <a:rPr lang="nb-NO" smtClean="0"/>
              <a:pPr>
                <a:defRPr/>
              </a:pPr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875455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b="1" dirty="0" smtClean="0"/>
              <a:t>Monica:</a:t>
            </a:r>
          </a:p>
          <a:p>
            <a:pPr marL="171450" indent="-171450">
              <a:buFont typeface="Arial" charset="0"/>
              <a:buChar char="•"/>
            </a:pPr>
            <a:r>
              <a:rPr lang="nb-NO" b="1" dirty="0" smtClean="0"/>
              <a:t>Hva</a:t>
            </a:r>
            <a:r>
              <a:rPr lang="nb-NO" b="1" baseline="0" dirty="0" smtClean="0"/>
              <a:t> med å legge inn noen eksempelpunkter her i riktig format (</a:t>
            </a:r>
            <a:r>
              <a:rPr lang="nb-NO" b="1" baseline="0" dirty="0" err="1" smtClean="0"/>
              <a:t>bulletpoints</a:t>
            </a:r>
            <a:r>
              <a:rPr lang="nb-NO" b="1" baseline="0" dirty="0" smtClean="0"/>
              <a:t>)?</a:t>
            </a:r>
          </a:p>
          <a:p>
            <a:pPr marL="171450" indent="-171450">
              <a:buFont typeface="Arial" charset="0"/>
              <a:buChar char="•"/>
            </a:pPr>
            <a:r>
              <a:rPr lang="nb-NO" b="1" baseline="0" dirty="0" smtClean="0"/>
              <a:t>Kommentarer kan generelt skrives her i kommentarfeltet, forstår alle bruken av det?</a:t>
            </a:r>
            <a:endParaRPr lang="nb-NO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FCB4F33-0A36-4A46-968A-02FC27E43280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13236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 i="1" dirty="0" smtClean="0"/>
              <a:t>Hentes fra prosjektbeskrivelsen</a:t>
            </a:r>
            <a:r>
              <a:rPr lang="nb-NO" i="1" baseline="0" dirty="0" smtClean="0"/>
              <a:t>. H</a:t>
            </a:r>
            <a:r>
              <a:rPr lang="nb-NO" sz="1200" b="0" i="1" dirty="0" smtClean="0"/>
              <a:t>vis det er mye tekst</a:t>
            </a:r>
            <a:r>
              <a:rPr lang="nb-NO" sz="1200" b="0" i="1" baseline="0" dirty="0" smtClean="0"/>
              <a:t> her så er det bedre å splitte tabellen  og fordele de ulike målnivåene på flere foiler enn å ha bitteliten uleselig skrift. </a:t>
            </a:r>
            <a:r>
              <a:rPr lang="nb-NO" sz="1200" b="0" i="1" baseline="0" dirty="0" smtClean="0">
                <a:sym typeface="Wingdings" panose="05000000000000000000" pitchFamily="2" charset="2"/>
              </a:rPr>
              <a:t></a:t>
            </a:r>
            <a:endParaRPr lang="nb-NO" sz="1200" b="0" i="1" dirty="0" smtClean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nb-NO" sz="1200" b="1" i="1" dirty="0" smtClean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 sz="1200" b="0" i="1" dirty="0" smtClean="0"/>
              <a:t>Formål:</a:t>
            </a:r>
            <a:r>
              <a:rPr lang="nb-NO" sz="1200" b="1" i="1" dirty="0" smtClean="0"/>
              <a:t> </a:t>
            </a:r>
            <a:r>
              <a:rPr lang="nb-NO" sz="1200" i="1" dirty="0" smtClean="0">
                <a:effectLst/>
              </a:rPr>
              <a:t>Mål for UiO som dette prosjektet bidrar til oppfyllelsen av. Hvorfor</a:t>
            </a:r>
            <a:r>
              <a:rPr lang="nb-NO" sz="1200" i="1" baseline="0" dirty="0" smtClean="0">
                <a:effectLst/>
              </a:rPr>
              <a:t> gjør vi dette?</a:t>
            </a:r>
            <a:endParaRPr lang="nb-NO" sz="1200" i="1" dirty="0" smtClean="0">
              <a:effectLst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nb-NO" sz="1200" i="1" dirty="0" smtClean="0">
              <a:effectLst/>
              <a:latin typeface="Cambria"/>
              <a:ea typeface="MS Mincho"/>
              <a:cs typeface="Times New Roman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 sz="1200" i="1" dirty="0" smtClean="0">
                <a:effectLst/>
              </a:rPr>
              <a:t>Effektmål:</a:t>
            </a:r>
            <a:r>
              <a:rPr lang="nb-NO" sz="1200" i="1" baseline="0" dirty="0" smtClean="0">
                <a:effectLst/>
              </a:rPr>
              <a:t> L</a:t>
            </a:r>
            <a:r>
              <a:rPr lang="nb-NO" sz="1200" i="1" dirty="0" smtClean="0">
                <a:effectLst/>
              </a:rPr>
              <a:t>angsiktige positive gevinster. Merk at disse kan være både «harde»/kvantitative og «myke»/kvalitative</a:t>
            </a:r>
            <a:endParaRPr lang="nb-NO" sz="1200" i="1" dirty="0" smtClean="0">
              <a:effectLst/>
              <a:latin typeface="Cambria"/>
              <a:ea typeface="MS Mincho"/>
              <a:cs typeface="Times New Roman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nb-NO" sz="1200" i="1" dirty="0" smtClean="0">
              <a:effectLst/>
              <a:latin typeface="Cambria"/>
              <a:ea typeface="MS Mincho"/>
              <a:cs typeface="Times New Roman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 sz="1200" i="1" dirty="0" smtClean="0">
                <a:effectLst/>
              </a:rPr>
              <a:t>Resultatmål:</a:t>
            </a:r>
            <a:r>
              <a:rPr lang="nb-NO" sz="1200" i="1" baseline="0" dirty="0" smtClean="0">
                <a:effectLst/>
              </a:rPr>
              <a:t> </a:t>
            </a:r>
            <a:r>
              <a:rPr lang="nb-NO" sz="1200" i="1" dirty="0" smtClean="0">
                <a:effectLst/>
              </a:rPr>
              <a:t>De målene som prosjektet skal oppnå i prosjektets levetid; </a:t>
            </a:r>
            <a:r>
              <a:rPr lang="nb-NO" sz="1200" i="1" dirty="0" err="1" smtClean="0">
                <a:effectLst/>
              </a:rPr>
              <a:t>feks</a:t>
            </a:r>
            <a:r>
              <a:rPr lang="nb-NO" sz="1200" i="1" dirty="0" smtClean="0">
                <a:effectLst/>
              </a:rPr>
              <a:t>. målt i tid, kostnad, kvalitet</a:t>
            </a:r>
            <a:endParaRPr lang="nb-NO" sz="1200" i="1" dirty="0" smtClean="0">
              <a:effectLst/>
              <a:latin typeface="Cambria"/>
              <a:ea typeface="MS Mincho"/>
              <a:cs typeface="Times New Roman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nb-NO" sz="1200" i="1" dirty="0" smtClean="0">
              <a:effectLst/>
              <a:latin typeface="Cambria"/>
              <a:ea typeface="MS Mincho"/>
              <a:cs typeface="Times New Roman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 sz="1200" b="0" i="1" dirty="0" smtClean="0">
                <a:solidFill>
                  <a:srgbClr val="C00000"/>
                </a:solidFill>
              </a:rPr>
              <a:t>Suksesskriterier:</a:t>
            </a:r>
            <a:r>
              <a:rPr lang="nb-NO" sz="1200" b="0" i="1" baseline="0" dirty="0" smtClean="0">
                <a:solidFill>
                  <a:srgbClr val="C00000"/>
                </a:solidFill>
              </a:rPr>
              <a:t> Hvilke forutsetninger/premisser må være tilstede for at målet kan oppnås?</a:t>
            </a:r>
            <a:endParaRPr lang="nb-NO" b="0" i="1" dirty="0">
              <a:solidFill>
                <a:srgbClr val="C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FCB4F33-0A36-4A46-968A-02FC27E43280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79062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i="1" dirty="0" smtClean="0"/>
              <a:t>Hentes fra prosjektbeskrivelsen</a:t>
            </a:r>
            <a:r>
              <a:rPr lang="nb-NO" i="1" dirty="0" smtClean="0"/>
              <a:t>.</a:t>
            </a:r>
          </a:p>
          <a:p>
            <a:endParaRPr lang="nb-NO" i="1" dirty="0" smtClean="0"/>
          </a:p>
          <a:p>
            <a:r>
              <a:rPr lang="nb-NO" b="1" i="1" dirty="0" smtClean="0"/>
              <a:t>Monica: </a:t>
            </a:r>
          </a:p>
          <a:p>
            <a:pPr marL="171450" indent="-171450">
              <a:buFont typeface="Arial" charset="0"/>
              <a:buChar char="•"/>
            </a:pPr>
            <a:r>
              <a:rPr lang="nb-NO" b="1" i="1" dirty="0" smtClean="0"/>
              <a:t>Kan</a:t>
            </a:r>
            <a:r>
              <a:rPr lang="nb-NO" b="1" i="1" baseline="0" dirty="0" smtClean="0"/>
              <a:t> man legge inn noen eksempler i </a:t>
            </a:r>
            <a:r>
              <a:rPr lang="nb-NO" b="1" i="1" baseline="0" dirty="0" err="1" smtClean="0"/>
              <a:t>bullet</a:t>
            </a:r>
            <a:r>
              <a:rPr lang="nb-NO" b="1" i="1" baseline="0" dirty="0" smtClean="0"/>
              <a:t> </a:t>
            </a:r>
            <a:r>
              <a:rPr lang="nb-NO" b="1" i="1" baseline="0" dirty="0" err="1" smtClean="0"/>
              <a:t>points</a:t>
            </a:r>
            <a:r>
              <a:rPr lang="nb-NO" b="1" i="1" baseline="0" dirty="0" smtClean="0"/>
              <a:t> her, evt. ”Leveranse 1”, ”Leveranse 2”...?</a:t>
            </a:r>
          </a:p>
          <a:p>
            <a:pPr marL="171450" indent="-171450">
              <a:buFont typeface="Arial" charset="0"/>
              <a:buChar char="•"/>
            </a:pPr>
            <a:r>
              <a:rPr lang="nb-NO" b="1" i="1" baseline="0" dirty="0" smtClean="0"/>
              <a:t>Ha med informasjon om hvor man skal hente opplysningene fra (prosjektbeskrivelsen)</a:t>
            </a:r>
            <a:endParaRPr lang="nb-NO" b="1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FCB4F33-0A36-4A46-968A-02FC27E43280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50188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 i="1" dirty="0" smtClean="0"/>
              <a:t>Hentes fra prosjektbeskrivelsen. </a:t>
            </a:r>
            <a:r>
              <a:rPr lang="nb-NO" sz="1200" i="1" kern="1200" dirty="0" smtClean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Gjerne figur og/eller</a:t>
            </a:r>
            <a:r>
              <a:rPr lang="nb-NO" sz="1200" i="1" kern="1200" baseline="0" dirty="0" smtClean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 tekst: </a:t>
            </a:r>
            <a:r>
              <a:rPr lang="nb-NO" sz="1200" i="1" kern="1200" dirty="0" smtClean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Angi hvem som er prosjekteier/organisatorisk forankring for prosjektet. Beskriv størrelse og sammensetning av prosjektgruppen. Beskriv de ulike rollene med tilhørende ansvar.</a:t>
            </a:r>
            <a:endParaRPr lang="nb-NO" sz="1200" kern="1200" dirty="0" smtClean="0"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FCB4F33-0A36-4A46-968A-02FC27E43280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17421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1200" b="0" i="1" kern="1200" dirty="0" smtClean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</a:rPr>
              <a:t>Bruk denne foilen til å framheve/informere/minne om</a:t>
            </a:r>
            <a:r>
              <a:rPr lang="nb-NO" sz="1200" b="0" i="1" kern="1200" baseline="0" dirty="0" smtClean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</a:rPr>
              <a:t> hvilken prosjektmodell  UiO bruker, hvilken fase prosjektet er i NÅ, og hva som dermed er viktigste fokus, aktiviteter, dokumenter og beslutninger</a:t>
            </a:r>
            <a:r>
              <a:rPr lang="nb-NO" sz="1200" b="0" i="1" kern="1200" baseline="0" dirty="0" smtClean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</a:rPr>
              <a:t>.</a:t>
            </a:r>
          </a:p>
          <a:p>
            <a:endParaRPr lang="nb-NO" sz="1200" b="0" i="1" kern="1200" baseline="0" dirty="0" smtClean="0">
              <a:solidFill>
                <a:schemeClr val="tx1"/>
              </a:solidFill>
              <a:effectLst/>
              <a:latin typeface="Arial" charset="0"/>
              <a:ea typeface="ヒラギノ角ゴ Pro W3" charset="-128"/>
            </a:endParaRPr>
          </a:p>
          <a:p>
            <a:r>
              <a:rPr lang="nb-NO" sz="1200" b="1" i="1" kern="1200" baseline="0" dirty="0" smtClean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</a:rPr>
              <a:t>Monica:</a:t>
            </a:r>
          </a:p>
          <a:p>
            <a:pPr marL="171450" indent="-171450">
              <a:buFont typeface="Arial" charset="0"/>
              <a:buChar char="•"/>
            </a:pPr>
            <a:r>
              <a:rPr lang="nb-NO" sz="1200" b="1" i="1" kern="1200" baseline="0" dirty="0" smtClean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</a:rPr>
              <a:t>Hva med å foreslå å angi med farger hvilken fase man er i, f.eks. ved å gjøre fasen man er i gul og de man er ferdige med grå? Jeg laget eksempel på det over. NB! Gul signaliserer fare, ikke lurt fargevalg... </a:t>
            </a:r>
            <a:r>
              <a:rPr lang="nb-NO" sz="1200" b="1" i="1" kern="1200" baseline="0" dirty="0" smtClean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sym typeface="Wingdings"/>
              </a:rPr>
              <a:t></a:t>
            </a:r>
          </a:p>
          <a:p>
            <a:pPr marL="171450" indent="-171450">
              <a:buFont typeface="Arial" charset="0"/>
              <a:buChar char="•"/>
            </a:pPr>
            <a:r>
              <a:rPr lang="nb-NO" sz="1200" b="1" i="1" kern="1200" baseline="0" dirty="0" smtClean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sym typeface="Wingdings"/>
              </a:rPr>
              <a:t>Forslag: Tykkere ramme for den fasen man er i i stedet for gul</a:t>
            </a:r>
            <a:endParaRPr lang="nb-NO" sz="1200" b="1" i="1" kern="1200" baseline="0" dirty="0" smtClean="0">
              <a:solidFill>
                <a:schemeClr val="tx1"/>
              </a:solidFill>
              <a:effectLst/>
              <a:latin typeface="Arial" charset="0"/>
              <a:ea typeface="ヒラギノ角ゴ Pro W3" charset="-128"/>
            </a:endParaRPr>
          </a:p>
          <a:p>
            <a:pPr marL="171450" indent="-171450">
              <a:buFont typeface="Arial" charset="0"/>
              <a:buChar char="•"/>
            </a:pPr>
            <a:r>
              <a:rPr lang="nb-NO" sz="1200" b="1" i="1" kern="1200" baseline="0" dirty="0" smtClean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</a:rPr>
              <a:t>Få med at man kan skrive inn konkrete leveranser/hovedaktiviteter i denne figuren når det er på plass</a:t>
            </a:r>
            <a:endParaRPr lang="en-US" b="1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FCB4F33-0A36-4A46-968A-02FC27E43280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760743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i="1" dirty="0" smtClean="0"/>
              <a:t>Jamfør tidsplan i prosjektbeskrivelsen og definerte milepeler.</a:t>
            </a:r>
            <a:r>
              <a:rPr lang="nb-NO" i="1" baseline="0" dirty="0" smtClean="0"/>
              <a:t> Det er mange varianter av en slik tidsplan, om du lager den i </a:t>
            </a:r>
            <a:r>
              <a:rPr lang="nb-NO" i="1" baseline="0" dirty="0" err="1" smtClean="0"/>
              <a:t>power</a:t>
            </a:r>
            <a:r>
              <a:rPr lang="nb-NO" i="1" baseline="0" dirty="0" smtClean="0"/>
              <a:t> </a:t>
            </a:r>
            <a:r>
              <a:rPr lang="nb-NO" i="1" baseline="0" dirty="0" err="1" smtClean="0"/>
              <a:t>point</a:t>
            </a:r>
            <a:r>
              <a:rPr lang="nb-NO" i="1" baseline="0" dirty="0" smtClean="0"/>
              <a:t> eller klipper inn et bilde fra et annet dokument eller fra et IT-verktøy som MS-</a:t>
            </a:r>
            <a:r>
              <a:rPr lang="nb-NO" i="1" baseline="0" dirty="0" err="1" smtClean="0"/>
              <a:t>project</a:t>
            </a:r>
            <a:r>
              <a:rPr lang="nb-NO" i="1" baseline="0" dirty="0" smtClean="0"/>
              <a:t> e.l. er opp til prosjektleder og prosjekteier med tanke på hva som er mest hensiktsmessig</a:t>
            </a:r>
            <a:r>
              <a:rPr lang="nb-NO" i="1" baseline="0" dirty="0" smtClean="0"/>
              <a:t>.</a:t>
            </a:r>
          </a:p>
          <a:p>
            <a:endParaRPr lang="nb-NO" i="1" baseline="0" dirty="0" smtClean="0"/>
          </a:p>
          <a:p>
            <a:r>
              <a:rPr lang="nb-NO" b="1" i="1" baseline="0" dirty="0" smtClean="0"/>
              <a:t>Monica:</a:t>
            </a:r>
          </a:p>
          <a:p>
            <a:pPr marL="171450" indent="-171450">
              <a:buFont typeface="Arial" charset="0"/>
              <a:buChar char="•"/>
            </a:pPr>
            <a:r>
              <a:rPr lang="nb-NO" b="1" i="1" baseline="0" dirty="0" smtClean="0"/>
              <a:t>Her kunne jeg tenkt meg at man lagde noen flere foiler med eksempler på fine fremstillinger, f.eks. lime inn fra prosjektløftets tidsplan...</a:t>
            </a:r>
          </a:p>
          <a:p>
            <a:pPr marL="171450" indent="-171450">
              <a:buFont typeface="Arial" charset="0"/>
              <a:buChar char="•"/>
            </a:pPr>
            <a:r>
              <a:rPr lang="nb-NO" b="1" i="1" baseline="0" dirty="0" smtClean="0"/>
              <a:t>Jeg legger inn to foiler etter for å illustrere</a:t>
            </a:r>
            <a:endParaRPr lang="nb-NO" b="1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FCB4F33-0A36-4A46-968A-02FC27E43280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293557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smtClean="0"/>
              <a:t>Monica:</a:t>
            </a:r>
          </a:p>
          <a:p>
            <a:pPr marL="171450" indent="-171450">
              <a:buFont typeface="Arial" charset="0"/>
              <a:buChar char="•"/>
            </a:pPr>
            <a:r>
              <a:rPr lang="en-US" b="1" dirty="0" err="1" smtClean="0"/>
              <a:t>Eksempel</a:t>
            </a:r>
            <a:r>
              <a:rPr lang="en-US" b="1" dirty="0" smtClean="0"/>
              <a:t> </a:t>
            </a:r>
            <a:r>
              <a:rPr lang="en-US" b="1" dirty="0" err="1" smtClean="0"/>
              <a:t>på</a:t>
            </a:r>
            <a:r>
              <a:rPr lang="en-US" b="1" dirty="0" smtClean="0"/>
              <a:t> </a:t>
            </a:r>
            <a:r>
              <a:rPr lang="en-US" b="1" dirty="0" err="1" smtClean="0"/>
              <a:t>tidsplan</a:t>
            </a:r>
            <a:r>
              <a:rPr lang="en-US" b="1" baseline="0" dirty="0" smtClean="0"/>
              <a:t> </a:t>
            </a:r>
            <a:r>
              <a:rPr lang="en-US" b="1" dirty="0" err="1" smtClean="0"/>
              <a:t>fra</a:t>
            </a:r>
            <a:r>
              <a:rPr lang="en-US" b="1" dirty="0" smtClean="0"/>
              <a:t> et USIT-</a:t>
            </a:r>
            <a:r>
              <a:rPr lang="en-US" b="1" dirty="0" err="1" smtClean="0"/>
              <a:t>prosjekt</a:t>
            </a:r>
            <a:endParaRPr lang="en-US" b="1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FCB4F33-0A36-4A46-968A-02FC27E43280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114457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smtClean="0"/>
              <a:t>Monica:</a:t>
            </a:r>
          </a:p>
          <a:p>
            <a:pPr marL="171450" indent="-171450">
              <a:buFont typeface="Arial" charset="0"/>
              <a:buChar char="•"/>
            </a:pPr>
            <a:r>
              <a:rPr lang="en-US" b="1" dirty="0" err="1" smtClean="0"/>
              <a:t>Eksempel</a:t>
            </a:r>
            <a:r>
              <a:rPr lang="en-US" b="1" dirty="0" smtClean="0"/>
              <a:t> </a:t>
            </a:r>
            <a:r>
              <a:rPr lang="en-US" b="1" dirty="0" err="1" smtClean="0"/>
              <a:t>på</a:t>
            </a:r>
            <a:r>
              <a:rPr lang="en-US" b="1" dirty="0" smtClean="0"/>
              <a:t> </a:t>
            </a:r>
            <a:r>
              <a:rPr lang="en-US" b="1" dirty="0" err="1" smtClean="0"/>
              <a:t>tidsplan</a:t>
            </a:r>
            <a:r>
              <a:rPr lang="en-US" b="1" dirty="0" smtClean="0"/>
              <a:t> </a:t>
            </a:r>
            <a:r>
              <a:rPr lang="en-US" b="1" dirty="0" err="1" smtClean="0"/>
              <a:t>fra</a:t>
            </a:r>
            <a:r>
              <a:rPr lang="en-US" b="1" dirty="0" smtClean="0"/>
              <a:t> et USIT-</a:t>
            </a:r>
            <a:r>
              <a:rPr lang="en-US" b="1" dirty="0" err="1" smtClean="0"/>
              <a:t>prosjekt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FCB4F33-0A36-4A46-968A-02FC27E43280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234387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smtClean="0"/>
              <a:t>Monica:</a:t>
            </a:r>
          </a:p>
          <a:p>
            <a:pPr marL="171450" indent="-171450">
              <a:buFont typeface="Arial" charset="0"/>
              <a:buChar char="•"/>
            </a:pPr>
            <a:r>
              <a:rPr lang="en-US" b="1" dirty="0" smtClean="0"/>
              <a:t>Her </a:t>
            </a:r>
            <a:r>
              <a:rPr lang="en-US" b="1" dirty="0" err="1" smtClean="0"/>
              <a:t>kunne</a:t>
            </a:r>
            <a:r>
              <a:rPr lang="en-US" b="1" dirty="0" smtClean="0"/>
              <a:t> </a:t>
            </a:r>
            <a:r>
              <a:rPr lang="en-US" b="1" dirty="0" err="1" smtClean="0"/>
              <a:t>jeg</a:t>
            </a:r>
            <a:r>
              <a:rPr lang="en-US" b="1" dirty="0" smtClean="0"/>
              <a:t> </a:t>
            </a:r>
            <a:r>
              <a:rPr lang="en-US" b="1" dirty="0" err="1" smtClean="0"/>
              <a:t>tenkt</a:t>
            </a:r>
            <a:r>
              <a:rPr lang="en-US" b="1" dirty="0" smtClean="0"/>
              <a:t> meg at </a:t>
            </a:r>
            <a:r>
              <a:rPr lang="en-US" b="1" dirty="0" err="1" smtClean="0"/>
              <a:t>kommentarene</a:t>
            </a:r>
            <a:r>
              <a:rPr lang="en-US" b="1" dirty="0" smtClean="0"/>
              <a:t> </a:t>
            </a:r>
            <a:r>
              <a:rPr lang="en-US" b="1" dirty="0" err="1" smtClean="0"/>
              <a:t>kom</a:t>
            </a:r>
            <a:r>
              <a:rPr lang="en-US" b="1" dirty="0" smtClean="0"/>
              <a:t> her </a:t>
            </a:r>
            <a:r>
              <a:rPr lang="en-US" b="1" dirty="0" err="1" smtClean="0"/>
              <a:t>nede</a:t>
            </a:r>
            <a:r>
              <a:rPr lang="en-US" b="1" dirty="0" smtClean="0"/>
              <a:t>,</a:t>
            </a:r>
            <a:r>
              <a:rPr lang="en-US" b="1" baseline="0" dirty="0" smtClean="0"/>
              <a:t> </a:t>
            </a:r>
            <a:r>
              <a:rPr lang="en-US" b="1" baseline="0" dirty="0" err="1" smtClean="0"/>
              <a:t>og</a:t>
            </a:r>
            <a:r>
              <a:rPr lang="en-US" b="1" baseline="0" dirty="0" smtClean="0"/>
              <a:t> at </a:t>
            </a:r>
            <a:r>
              <a:rPr lang="en-US" b="1" baseline="0" dirty="0" err="1" smtClean="0"/>
              <a:t>det</a:t>
            </a:r>
            <a:r>
              <a:rPr lang="en-US" b="1" baseline="0" dirty="0" smtClean="0"/>
              <a:t> </a:t>
            </a:r>
            <a:r>
              <a:rPr lang="en-US" b="1" baseline="0" dirty="0" err="1" smtClean="0"/>
              <a:t>ble</a:t>
            </a:r>
            <a:r>
              <a:rPr lang="en-US" b="1" baseline="0" dirty="0" smtClean="0"/>
              <a:t> </a:t>
            </a:r>
            <a:r>
              <a:rPr lang="en-US" b="1" baseline="0" dirty="0" err="1" smtClean="0"/>
              <a:t>lagt</a:t>
            </a:r>
            <a:r>
              <a:rPr lang="en-US" b="1" baseline="0" dirty="0" smtClean="0"/>
              <a:t> inn </a:t>
            </a:r>
            <a:r>
              <a:rPr lang="en-US" b="1" baseline="0" dirty="0" err="1" smtClean="0"/>
              <a:t>illustrerende</a:t>
            </a:r>
            <a:r>
              <a:rPr lang="en-US" b="1" baseline="0" dirty="0" smtClean="0"/>
              <a:t> </a:t>
            </a:r>
            <a:r>
              <a:rPr lang="en-US" b="1" baseline="0" dirty="0" err="1" smtClean="0"/>
              <a:t>bulletpoints</a:t>
            </a:r>
            <a:r>
              <a:rPr lang="en-US" b="1" baseline="0" dirty="0" smtClean="0"/>
              <a:t> </a:t>
            </a:r>
            <a:r>
              <a:rPr lang="en-US" b="1" baseline="0" dirty="0" err="1" smtClean="0"/>
              <a:t>i</a:t>
            </a:r>
            <a:r>
              <a:rPr lang="en-US" b="1" baseline="0" dirty="0" smtClean="0"/>
              <a:t> </a:t>
            </a:r>
            <a:r>
              <a:rPr lang="en-US" b="1" baseline="0" dirty="0" err="1" smtClean="0"/>
              <a:t>malen</a:t>
            </a:r>
            <a:endParaRPr lang="en-US" b="1" baseline="0" dirty="0" smtClean="0"/>
          </a:p>
          <a:p>
            <a:pPr marL="171450" indent="-171450">
              <a:buFont typeface="Arial" charset="0"/>
              <a:buChar char="•"/>
            </a:pPr>
            <a:r>
              <a:rPr lang="en-US" b="1" baseline="0" dirty="0" err="1" smtClean="0"/>
              <a:t>Legge</a:t>
            </a:r>
            <a:r>
              <a:rPr lang="en-US" b="1" baseline="0" dirty="0" smtClean="0"/>
              <a:t> inn </a:t>
            </a:r>
            <a:r>
              <a:rPr lang="en-US" b="1" baseline="0" dirty="0" err="1" smtClean="0"/>
              <a:t>informasjon</a:t>
            </a:r>
            <a:r>
              <a:rPr lang="en-US" b="1" baseline="0" dirty="0" smtClean="0"/>
              <a:t> om </a:t>
            </a:r>
            <a:r>
              <a:rPr lang="en-US" b="1" baseline="0" dirty="0" err="1" smtClean="0"/>
              <a:t>hvor</a:t>
            </a:r>
            <a:r>
              <a:rPr lang="en-US" b="1" baseline="0" dirty="0" smtClean="0"/>
              <a:t> man </a:t>
            </a:r>
            <a:r>
              <a:rPr lang="en-US" b="1" baseline="0" dirty="0" err="1" smtClean="0"/>
              <a:t>henter</a:t>
            </a:r>
            <a:r>
              <a:rPr lang="en-US" b="1" baseline="0" dirty="0" smtClean="0"/>
              <a:t> </a:t>
            </a:r>
            <a:r>
              <a:rPr lang="en-US" b="1" baseline="0" dirty="0" err="1" smtClean="0"/>
              <a:t>denne</a:t>
            </a:r>
            <a:r>
              <a:rPr lang="en-US" b="1" baseline="0" dirty="0" smtClean="0"/>
              <a:t> </a:t>
            </a:r>
            <a:r>
              <a:rPr lang="en-US" b="1" baseline="0" dirty="0" err="1" smtClean="0"/>
              <a:t>informasjonen</a:t>
            </a:r>
            <a:r>
              <a:rPr lang="en-US" b="1" baseline="0" dirty="0" smtClean="0"/>
              <a:t> </a:t>
            </a:r>
            <a:r>
              <a:rPr lang="en-US" b="1" baseline="0" dirty="0" err="1" smtClean="0"/>
              <a:t>fra</a:t>
            </a:r>
            <a:endParaRPr lang="en-US" b="1" baseline="0" dirty="0" smtClean="0"/>
          </a:p>
          <a:p>
            <a:pPr marL="171450" indent="-171450">
              <a:buFont typeface="Arial" charset="0"/>
              <a:buChar char="•"/>
            </a:pPr>
            <a:r>
              <a:rPr lang="en-US" b="1" baseline="0" dirty="0" err="1" smtClean="0"/>
              <a:t>Kan</a:t>
            </a:r>
            <a:r>
              <a:rPr lang="en-US" b="1" baseline="0" dirty="0" smtClean="0"/>
              <a:t> </a:t>
            </a:r>
            <a:r>
              <a:rPr lang="en-US" b="1" baseline="0" dirty="0" err="1" smtClean="0"/>
              <a:t>f.eks</a:t>
            </a:r>
            <a:r>
              <a:rPr lang="en-US" b="1" baseline="0" dirty="0" smtClean="0"/>
              <a:t>. </a:t>
            </a:r>
            <a:r>
              <a:rPr lang="en-US" b="1" baseline="0" dirty="0" err="1" smtClean="0"/>
              <a:t>Lage</a:t>
            </a:r>
            <a:r>
              <a:rPr lang="en-US" b="1" baseline="0" dirty="0" smtClean="0"/>
              <a:t> </a:t>
            </a:r>
            <a:r>
              <a:rPr lang="en-US" b="1" baseline="0" dirty="0" err="1" smtClean="0"/>
              <a:t>forslag</a:t>
            </a:r>
            <a:r>
              <a:rPr lang="en-US" b="1" baseline="0" dirty="0" smtClean="0"/>
              <a:t> </a:t>
            </a:r>
            <a:r>
              <a:rPr lang="en-US" b="1" baseline="0" dirty="0" err="1" smtClean="0"/>
              <a:t>til</a:t>
            </a:r>
            <a:r>
              <a:rPr lang="en-US" b="1" baseline="0" dirty="0" smtClean="0"/>
              <a:t> </a:t>
            </a:r>
            <a:r>
              <a:rPr lang="en-US" b="1" baseline="0" dirty="0" err="1" smtClean="0"/>
              <a:t>tabell</a:t>
            </a:r>
            <a:r>
              <a:rPr lang="en-US" b="1" baseline="0" dirty="0" smtClean="0"/>
              <a:t> for </a:t>
            </a:r>
            <a:r>
              <a:rPr lang="en-US" b="1" baseline="0" dirty="0" err="1" smtClean="0"/>
              <a:t>hvordan</a:t>
            </a:r>
            <a:r>
              <a:rPr lang="en-US" b="1" baseline="0" dirty="0" smtClean="0"/>
              <a:t> </a:t>
            </a:r>
            <a:r>
              <a:rPr lang="en-US" b="1" baseline="0" dirty="0" err="1" smtClean="0"/>
              <a:t>det</a:t>
            </a:r>
            <a:r>
              <a:rPr lang="en-US" b="1" baseline="0" dirty="0" smtClean="0"/>
              <a:t> </a:t>
            </a:r>
            <a:r>
              <a:rPr lang="en-US" b="1" baseline="0" dirty="0" err="1" smtClean="0"/>
              <a:t>skal</a:t>
            </a:r>
            <a:r>
              <a:rPr lang="en-US" b="1" baseline="0" dirty="0" smtClean="0"/>
              <a:t> </a:t>
            </a:r>
            <a:r>
              <a:rPr lang="en-US" b="1" baseline="0" dirty="0" err="1" smtClean="0"/>
              <a:t>fremstilles</a:t>
            </a:r>
            <a:r>
              <a:rPr lang="en-US" b="1" baseline="0" dirty="0" smtClean="0"/>
              <a:t>?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FCB4F33-0A36-4A46-968A-02FC27E43280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997033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smtClean="0"/>
              <a:t>Monica:</a:t>
            </a:r>
          </a:p>
          <a:p>
            <a:pPr marL="171450" indent="-171450">
              <a:buFont typeface="Arial" charset="0"/>
              <a:buChar char="•"/>
            </a:pPr>
            <a:r>
              <a:rPr lang="en-US" b="1" dirty="0" smtClean="0"/>
              <a:t>Her </a:t>
            </a:r>
            <a:r>
              <a:rPr lang="en-US" b="1" dirty="0" err="1" smtClean="0"/>
              <a:t>kunne</a:t>
            </a:r>
            <a:r>
              <a:rPr lang="en-US" b="1" dirty="0" smtClean="0"/>
              <a:t> </a:t>
            </a:r>
            <a:r>
              <a:rPr lang="en-US" b="1" dirty="0" err="1" smtClean="0"/>
              <a:t>jeg</a:t>
            </a:r>
            <a:r>
              <a:rPr lang="en-US" b="1" dirty="0" smtClean="0"/>
              <a:t> </a:t>
            </a:r>
            <a:r>
              <a:rPr lang="en-US" b="1" dirty="0" err="1" smtClean="0"/>
              <a:t>tenkt</a:t>
            </a:r>
            <a:r>
              <a:rPr lang="en-US" b="1" dirty="0" smtClean="0"/>
              <a:t> meg at </a:t>
            </a:r>
            <a:r>
              <a:rPr lang="en-US" b="1" dirty="0" err="1" smtClean="0"/>
              <a:t>kommentarene</a:t>
            </a:r>
            <a:r>
              <a:rPr lang="en-US" b="1" dirty="0" smtClean="0"/>
              <a:t> </a:t>
            </a:r>
            <a:r>
              <a:rPr lang="en-US" b="1" dirty="0" err="1" smtClean="0"/>
              <a:t>kom</a:t>
            </a:r>
            <a:r>
              <a:rPr lang="en-US" b="1" dirty="0" smtClean="0"/>
              <a:t> her </a:t>
            </a:r>
            <a:r>
              <a:rPr lang="en-US" b="1" dirty="0" err="1" smtClean="0"/>
              <a:t>nede</a:t>
            </a:r>
            <a:r>
              <a:rPr lang="en-US" b="1" dirty="0" smtClean="0"/>
              <a:t>,</a:t>
            </a:r>
            <a:r>
              <a:rPr lang="en-US" b="1" baseline="0" dirty="0" smtClean="0"/>
              <a:t> </a:t>
            </a:r>
            <a:r>
              <a:rPr lang="en-US" b="1" baseline="0" dirty="0" err="1" smtClean="0"/>
              <a:t>og</a:t>
            </a:r>
            <a:r>
              <a:rPr lang="en-US" b="1" baseline="0" dirty="0" smtClean="0"/>
              <a:t> at </a:t>
            </a:r>
            <a:r>
              <a:rPr lang="en-US" b="1" baseline="0" dirty="0" err="1" smtClean="0"/>
              <a:t>det</a:t>
            </a:r>
            <a:r>
              <a:rPr lang="en-US" b="1" baseline="0" dirty="0" smtClean="0"/>
              <a:t> </a:t>
            </a:r>
            <a:r>
              <a:rPr lang="en-US" b="1" baseline="0" dirty="0" err="1" smtClean="0"/>
              <a:t>ble</a:t>
            </a:r>
            <a:r>
              <a:rPr lang="en-US" b="1" baseline="0" dirty="0" smtClean="0"/>
              <a:t> </a:t>
            </a:r>
            <a:r>
              <a:rPr lang="en-US" b="1" baseline="0" dirty="0" err="1" smtClean="0"/>
              <a:t>lagt</a:t>
            </a:r>
            <a:r>
              <a:rPr lang="en-US" b="1" baseline="0" dirty="0" smtClean="0"/>
              <a:t> inn </a:t>
            </a:r>
            <a:r>
              <a:rPr lang="en-US" b="1" baseline="0" dirty="0" err="1" smtClean="0"/>
              <a:t>illustrerende</a:t>
            </a:r>
            <a:r>
              <a:rPr lang="en-US" b="1" baseline="0" dirty="0" smtClean="0"/>
              <a:t> </a:t>
            </a:r>
            <a:r>
              <a:rPr lang="en-US" b="1" baseline="0" dirty="0" err="1" smtClean="0"/>
              <a:t>bulletpoints</a:t>
            </a:r>
            <a:r>
              <a:rPr lang="en-US" b="1" baseline="0" dirty="0" smtClean="0"/>
              <a:t> </a:t>
            </a:r>
            <a:r>
              <a:rPr lang="en-US" b="1" baseline="0" dirty="0" err="1" smtClean="0"/>
              <a:t>i</a:t>
            </a:r>
            <a:r>
              <a:rPr lang="en-US" b="1" baseline="0" dirty="0" smtClean="0"/>
              <a:t> </a:t>
            </a:r>
            <a:r>
              <a:rPr lang="en-US" b="1" baseline="0" dirty="0" err="1" smtClean="0"/>
              <a:t>malen</a:t>
            </a:r>
            <a:endParaRPr lang="en-US" b="1" baseline="0" dirty="0" smtClean="0"/>
          </a:p>
          <a:p>
            <a:pPr marL="171450" indent="-171450">
              <a:buFont typeface="Arial" charset="0"/>
              <a:buChar char="•"/>
            </a:pPr>
            <a:r>
              <a:rPr lang="en-US" b="1" baseline="0" dirty="0" smtClean="0"/>
              <a:t>Dele </a:t>
            </a:r>
            <a:r>
              <a:rPr lang="en-US" b="1" baseline="0" dirty="0" err="1" smtClean="0"/>
              <a:t>opp</a:t>
            </a:r>
            <a:r>
              <a:rPr lang="en-US" b="1" baseline="0" dirty="0" smtClean="0"/>
              <a:t> </a:t>
            </a:r>
            <a:r>
              <a:rPr lang="en-US" b="1" baseline="0" dirty="0" err="1" smtClean="0"/>
              <a:t>foilen</a:t>
            </a:r>
            <a:r>
              <a:rPr lang="en-US" b="1" baseline="0" dirty="0" smtClean="0"/>
              <a:t> </a:t>
            </a:r>
            <a:r>
              <a:rPr lang="en-US" b="1" baseline="0" dirty="0" err="1" smtClean="0"/>
              <a:t>i</a:t>
            </a:r>
            <a:r>
              <a:rPr lang="en-US" b="1" baseline="0" dirty="0" smtClean="0"/>
              <a:t> to </a:t>
            </a:r>
            <a:r>
              <a:rPr lang="en-US" b="1" baseline="0" dirty="0" err="1" smtClean="0"/>
              <a:t>foiler</a:t>
            </a:r>
            <a:r>
              <a:rPr lang="en-US" b="1" baseline="0" dirty="0" smtClean="0"/>
              <a:t>: status/</a:t>
            </a:r>
            <a:r>
              <a:rPr lang="en-US" b="1" baseline="0" dirty="0" err="1" smtClean="0"/>
              <a:t>leveranser</a:t>
            </a:r>
            <a:r>
              <a:rPr lang="en-US" b="1" baseline="0" dirty="0" smtClean="0"/>
              <a:t>, issues (</a:t>
            </a:r>
            <a:r>
              <a:rPr lang="en-US" b="1" baseline="0" dirty="0" err="1" smtClean="0"/>
              <a:t>kristiske</a:t>
            </a:r>
            <a:r>
              <a:rPr lang="en-US" b="1" baseline="0" dirty="0" smtClean="0"/>
              <a:t> </a:t>
            </a:r>
            <a:r>
              <a:rPr lang="en-US" b="1" baseline="0" dirty="0" err="1" smtClean="0"/>
              <a:t>ressurser</a:t>
            </a:r>
            <a:r>
              <a:rPr lang="en-US" b="1" baseline="0" dirty="0" smtClean="0"/>
              <a:t>, </a:t>
            </a:r>
            <a:r>
              <a:rPr lang="en-US" b="1" baseline="0" dirty="0" err="1" smtClean="0"/>
              <a:t>systemting</a:t>
            </a:r>
            <a:r>
              <a:rPr lang="en-US" b="1" baseline="0" dirty="0" smtClean="0"/>
              <a:t>, </a:t>
            </a:r>
            <a:r>
              <a:rPr lang="en-US" b="1" baseline="0" dirty="0" err="1" smtClean="0"/>
              <a:t>ressursforbruk</a:t>
            </a:r>
            <a:r>
              <a:rPr lang="en-US" b="1" baseline="0" dirty="0" smtClean="0"/>
              <a:t>)?</a:t>
            </a:r>
            <a:endParaRPr lang="en-US" b="1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FCB4F33-0A36-4A46-968A-02FC27E43280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511100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smtClean="0"/>
              <a:t>Monica:</a:t>
            </a:r>
          </a:p>
          <a:p>
            <a:pPr marL="171450" indent="-171450">
              <a:buFont typeface="Arial" charset="0"/>
              <a:buChar char="•"/>
            </a:pPr>
            <a:r>
              <a:rPr lang="en-US" b="1" dirty="0" smtClean="0"/>
              <a:t>Her </a:t>
            </a:r>
            <a:r>
              <a:rPr lang="en-US" b="1" dirty="0" err="1" smtClean="0"/>
              <a:t>kunne</a:t>
            </a:r>
            <a:r>
              <a:rPr lang="en-US" b="1" dirty="0" smtClean="0"/>
              <a:t> </a:t>
            </a:r>
            <a:r>
              <a:rPr lang="en-US" b="1" dirty="0" err="1" smtClean="0"/>
              <a:t>jeg</a:t>
            </a:r>
            <a:r>
              <a:rPr lang="en-US" b="1" dirty="0" smtClean="0"/>
              <a:t> </a:t>
            </a:r>
            <a:r>
              <a:rPr lang="en-US" b="1" dirty="0" err="1" smtClean="0"/>
              <a:t>tenkt</a:t>
            </a:r>
            <a:r>
              <a:rPr lang="en-US" b="1" dirty="0" smtClean="0"/>
              <a:t> meg at </a:t>
            </a:r>
            <a:r>
              <a:rPr lang="en-US" b="1" dirty="0" err="1" smtClean="0"/>
              <a:t>kommentarene</a:t>
            </a:r>
            <a:r>
              <a:rPr lang="en-US" b="1" dirty="0" smtClean="0"/>
              <a:t> </a:t>
            </a:r>
            <a:r>
              <a:rPr lang="en-US" b="1" dirty="0" err="1" smtClean="0"/>
              <a:t>kom</a:t>
            </a:r>
            <a:r>
              <a:rPr lang="en-US" b="1" dirty="0" smtClean="0"/>
              <a:t> her </a:t>
            </a:r>
            <a:r>
              <a:rPr lang="en-US" b="1" dirty="0" err="1" smtClean="0"/>
              <a:t>nede</a:t>
            </a:r>
            <a:r>
              <a:rPr lang="en-US" b="1" dirty="0" smtClean="0"/>
              <a:t>,</a:t>
            </a:r>
            <a:r>
              <a:rPr lang="en-US" b="1" baseline="0" dirty="0" smtClean="0"/>
              <a:t> </a:t>
            </a:r>
            <a:r>
              <a:rPr lang="en-US" b="1" baseline="0" dirty="0" err="1" smtClean="0"/>
              <a:t>og</a:t>
            </a:r>
            <a:r>
              <a:rPr lang="en-US" b="1" baseline="0" dirty="0" smtClean="0"/>
              <a:t> at </a:t>
            </a:r>
            <a:r>
              <a:rPr lang="en-US" b="1" baseline="0" dirty="0" err="1" smtClean="0"/>
              <a:t>det</a:t>
            </a:r>
            <a:r>
              <a:rPr lang="en-US" b="1" baseline="0" dirty="0" smtClean="0"/>
              <a:t> </a:t>
            </a:r>
            <a:r>
              <a:rPr lang="en-US" b="1" baseline="0" dirty="0" err="1" smtClean="0"/>
              <a:t>ble</a:t>
            </a:r>
            <a:r>
              <a:rPr lang="en-US" b="1" baseline="0" dirty="0" smtClean="0"/>
              <a:t> </a:t>
            </a:r>
            <a:r>
              <a:rPr lang="en-US" b="1" baseline="0" dirty="0" err="1" smtClean="0"/>
              <a:t>lagt</a:t>
            </a:r>
            <a:r>
              <a:rPr lang="en-US" b="1" baseline="0" dirty="0" smtClean="0"/>
              <a:t> inn </a:t>
            </a:r>
            <a:r>
              <a:rPr lang="en-US" b="1" baseline="0" dirty="0" err="1" smtClean="0"/>
              <a:t>illustrerende</a:t>
            </a:r>
            <a:r>
              <a:rPr lang="en-US" b="1" baseline="0" dirty="0" smtClean="0"/>
              <a:t> </a:t>
            </a:r>
            <a:r>
              <a:rPr lang="en-US" b="1" baseline="0" dirty="0" err="1" smtClean="0"/>
              <a:t>bulletpoints</a:t>
            </a:r>
            <a:r>
              <a:rPr lang="en-US" b="1" baseline="0" dirty="0" smtClean="0"/>
              <a:t> </a:t>
            </a:r>
            <a:r>
              <a:rPr lang="en-US" b="1" baseline="0" dirty="0" err="1" smtClean="0"/>
              <a:t>i</a:t>
            </a:r>
            <a:r>
              <a:rPr lang="en-US" b="1" baseline="0" dirty="0" smtClean="0"/>
              <a:t> </a:t>
            </a:r>
            <a:r>
              <a:rPr lang="en-US" b="1" baseline="0" dirty="0" err="1" smtClean="0"/>
              <a:t>malen</a:t>
            </a:r>
            <a:endParaRPr lang="en-US" b="1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FCB4F33-0A36-4A46-968A-02FC27E43280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982452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smtClean="0"/>
              <a:t>Monica:</a:t>
            </a:r>
          </a:p>
          <a:p>
            <a:pPr marL="171450" indent="-171450">
              <a:buFont typeface="Arial" charset="0"/>
              <a:buChar char="•"/>
            </a:pPr>
            <a:r>
              <a:rPr lang="en-US" b="1" dirty="0" smtClean="0"/>
              <a:t>Her </a:t>
            </a:r>
            <a:r>
              <a:rPr lang="en-US" b="1" dirty="0" err="1" smtClean="0"/>
              <a:t>kunne</a:t>
            </a:r>
            <a:r>
              <a:rPr lang="en-US" b="1" dirty="0" smtClean="0"/>
              <a:t> </a:t>
            </a:r>
            <a:r>
              <a:rPr lang="en-US" b="1" dirty="0" err="1" smtClean="0"/>
              <a:t>jeg</a:t>
            </a:r>
            <a:r>
              <a:rPr lang="en-US" b="1" dirty="0" smtClean="0"/>
              <a:t> </a:t>
            </a:r>
            <a:r>
              <a:rPr lang="en-US" b="1" dirty="0" err="1" smtClean="0"/>
              <a:t>tenkt</a:t>
            </a:r>
            <a:r>
              <a:rPr lang="en-US" b="1" dirty="0" smtClean="0"/>
              <a:t> meg at </a:t>
            </a:r>
            <a:r>
              <a:rPr lang="en-US" b="1" dirty="0" err="1" smtClean="0"/>
              <a:t>kommentarene</a:t>
            </a:r>
            <a:r>
              <a:rPr lang="en-US" b="1" dirty="0" smtClean="0"/>
              <a:t> </a:t>
            </a:r>
            <a:r>
              <a:rPr lang="en-US" b="1" dirty="0" err="1" smtClean="0"/>
              <a:t>kom</a:t>
            </a:r>
            <a:r>
              <a:rPr lang="en-US" b="1" dirty="0" smtClean="0"/>
              <a:t> her </a:t>
            </a:r>
            <a:r>
              <a:rPr lang="en-US" b="1" dirty="0" err="1" smtClean="0"/>
              <a:t>nede</a:t>
            </a:r>
            <a:r>
              <a:rPr lang="en-US" b="1" dirty="0" smtClean="0"/>
              <a:t>,</a:t>
            </a:r>
            <a:r>
              <a:rPr lang="en-US" b="1" baseline="0" dirty="0" smtClean="0"/>
              <a:t> </a:t>
            </a:r>
            <a:r>
              <a:rPr lang="en-US" b="1" baseline="0" dirty="0" err="1" smtClean="0"/>
              <a:t>og</a:t>
            </a:r>
            <a:r>
              <a:rPr lang="en-US" b="1" baseline="0" dirty="0" smtClean="0"/>
              <a:t> at </a:t>
            </a:r>
            <a:r>
              <a:rPr lang="en-US" b="1" baseline="0" dirty="0" err="1" smtClean="0"/>
              <a:t>det</a:t>
            </a:r>
            <a:r>
              <a:rPr lang="en-US" b="1" baseline="0" dirty="0" smtClean="0"/>
              <a:t> </a:t>
            </a:r>
            <a:r>
              <a:rPr lang="en-US" b="1" baseline="0" dirty="0" err="1" smtClean="0"/>
              <a:t>ble</a:t>
            </a:r>
            <a:r>
              <a:rPr lang="en-US" b="1" baseline="0" dirty="0" smtClean="0"/>
              <a:t> </a:t>
            </a:r>
            <a:r>
              <a:rPr lang="en-US" b="1" baseline="0" dirty="0" err="1" smtClean="0"/>
              <a:t>lagt</a:t>
            </a:r>
            <a:r>
              <a:rPr lang="en-US" b="1" baseline="0" dirty="0" smtClean="0"/>
              <a:t> inn </a:t>
            </a:r>
            <a:r>
              <a:rPr lang="en-US" b="1" baseline="0" dirty="0" err="1" smtClean="0"/>
              <a:t>illustrerende</a:t>
            </a:r>
            <a:r>
              <a:rPr lang="en-US" b="1" baseline="0" dirty="0" smtClean="0"/>
              <a:t> </a:t>
            </a:r>
            <a:r>
              <a:rPr lang="en-US" b="1" baseline="0" dirty="0" err="1" smtClean="0"/>
              <a:t>bulletpoints</a:t>
            </a:r>
            <a:r>
              <a:rPr lang="en-US" b="1" baseline="0" dirty="0" smtClean="0"/>
              <a:t> </a:t>
            </a:r>
            <a:r>
              <a:rPr lang="en-US" b="1" baseline="0" dirty="0" err="1" smtClean="0"/>
              <a:t>i</a:t>
            </a:r>
            <a:r>
              <a:rPr lang="en-US" b="1" baseline="0" dirty="0" smtClean="0"/>
              <a:t> </a:t>
            </a:r>
            <a:r>
              <a:rPr lang="en-US" b="1" baseline="0" dirty="0" err="1" smtClean="0"/>
              <a:t>malen</a:t>
            </a:r>
            <a:endParaRPr lang="en-US" b="1" baseline="0" dirty="0" smtClean="0"/>
          </a:p>
          <a:p>
            <a:pPr marL="171450" indent="-171450">
              <a:buFont typeface="Arial" charset="0"/>
              <a:buChar char="•"/>
            </a:pPr>
            <a:r>
              <a:rPr lang="en-US" b="1" baseline="0" dirty="0" err="1" smtClean="0"/>
              <a:t>Bør</a:t>
            </a:r>
            <a:r>
              <a:rPr lang="en-US" b="1" baseline="0" dirty="0" smtClean="0"/>
              <a:t> vi </a:t>
            </a:r>
            <a:r>
              <a:rPr lang="en-US" b="1" baseline="0" dirty="0" err="1" smtClean="0"/>
              <a:t>også</a:t>
            </a:r>
            <a:r>
              <a:rPr lang="en-US" b="1" baseline="0" dirty="0" smtClean="0"/>
              <a:t> ha inn </a:t>
            </a:r>
            <a:r>
              <a:rPr lang="en-US" b="1" baseline="0" dirty="0" err="1" smtClean="0"/>
              <a:t>noe</a:t>
            </a:r>
            <a:r>
              <a:rPr lang="en-US" b="1" baseline="0" dirty="0" smtClean="0"/>
              <a:t> her om </a:t>
            </a:r>
            <a:r>
              <a:rPr lang="en-US" b="1" baseline="0" dirty="0" err="1" smtClean="0"/>
              <a:t>referatføring</a:t>
            </a:r>
            <a:r>
              <a:rPr lang="en-US" b="1" baseline="0" dirty="0" smtClean="0"/>
              <a:t> </a:t>
            </a:r>
            <a:r>
              <a:rPr lang="en-US" b="1" baseline="0" dirty="0" err="1" smtClean="0"/>
              <a:t>av</a:t>
            </a:r>
            <a:r>
              <a:rPr lang="en-US" b="1" baseline="0" dirty="0" smtClean="0"/>
              <a:t> </a:t>
            </a:r>
            <a:r>
              <a:rPr lang="en-US" b="1" baseline="0" dirty="0" err="1" smtClean="0"/>
              <a:t>beslutninger</a:t>
            </a:r>
            <a:r>
              <a:rPr lang="en-US" b="1" baseline="0" dirty="0" smtClean="0"/>
              <a:t> </a:t>
            </a:r>
            <a:r>
              <a:rPr lang="en-US" b="1" baseline="0" dirty="0" err="1" smtClean="0"/>
              <a:t>rundt</a:t>
            </a:r>
            <a:r>
              <a:rPr lang="en-US" b="1" baseline="0" dirty="0" smtClean="0"/>
              <a:t> </a:t>
            </a:r>
            <a:r>
              <a:rPr lang="en-US" b="1" baseline="0" dirty="0" err="1" smtClean="0"/>
              <a:t>veivalg</a:t>
            </a:r>
            <a:r>
              <a:rPr lang="en-US" b="1" baseline="0" dirty="0" smtClean="0"/>
              <a:t>?</a:t>
            </a:r>
            <a:endParaRPr lang="en-US" b="1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FCB4F33-0A36-4A46-968A-02FC27E43280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450948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smtClean="0"/>
              <a:t>Monica:</a:t>
            </a:r>
          </a:p>
          <a:p>
            <a:pPr marL="171450" indent="-171450">
              <a:buFont typeface="Arial" charset="0"/>
              <a:buChar char="•"/>
            </a:pPr>
            <a:r>
              <a:rPr lang="en-US" b="1" dirty="0" smtClean="0"/>
              <a:t>Her </a:t>
            </a:r>
            <a:r>
              <a:rPr lang="en-US" b="1" dirty="0" err="1" smtClean="0"/>
              <a:t>kunne</a:t>
            </a:r>
            <a:r>
              <a:rPr lang="en-US" b="1" dirty="0" smtClean="0"/>
              <a:t> </a:t>
            </a:r>
            <a:r>
              <a:rPr lang="en-US" b="1" dirty="0" err="1" smtClean="0"/>
              <a:t>jeg</a:t>
            </a:r>
            <a:r>
              <a:rPr lang="en-US" b="1" dirty="0" smtClean="0"/>
              <a:t> </a:t>
            </a:r>
            <a:r>
              <a:rPr lang="en-US" b="1" dirty="0" err="1" smtClean="0"/>
              <a:t>tenkt</a:t>
            </a:r>
            <a:r>
              <a:rPr lang="en-US" b="1" dirty="0" smtClean="0"/>
              <a:t> meg at </a:t>
            </a:r>
            <a:r>
              <a:rPr lang="en-US" b="1" dirty="0" err="1" smtClean="0"/>
              <a:t>kommentarene</a:t>
            </a:r>
            <a:r>
              <a:rPr lang="en-US" b="1" dirty="0" smtClean="0"/>
              <a:t> </a:t>
            </a:r>
            <a:r>
              <a:rPr lang="en-US" b="1" dirty="0" err="1" smtClean="0"/>
              <a:t>kom</a:t>
            </a:r>
            <a:r>
              <a:rPr lang="en-US" b="1" dirty="0" smtClean="0"/>
              <a:t> her </a:t>
            </a:r>
            <a:r>
              <a:rPr lang="en-US" b="1" dirty="0" err="1" smtClean="0"/>
              <a:t>nede</a:t>
            </a:r>
            <a:r>
              <a:rPr lang="en-US" b="1" dirty="0" smtClean="0"/>
              <a:t>,</a:t>
            </a:r>
            <a:r>
              <a:rPr lang="en-US" b="1" baseline="0" dirty="0" smtClean="0"/>
              <a:t> </a:t>
            </a:r>
            <a:r>
              <a:rPr lang="en-US" b="1" baseline="0" dirty="0" err="1" smtClean="0"/>
              <a:t>og</a:t>
            </a:r>
            <a:r>
              <a:rPr lang="en-US" b="1" baseline="0" dirty="0" smtClean="0"/>
              <a:t> at </a:t>
            </a:r>
            <a:r>
              <a:rPr lang="en-US" b="1" baseline="0" dirty="0" err="1" smtClean="0"/>
              <a:t>det</a:t>
            </a:r>
            <a:r>
              <a:rPr lang="en-US" b="1" baseline="0" dirty="0" smtClean="0"/>
              <a:t> </a:t>
            </a:r>
            <a:r>
              <a:rPr lang="en-US" b="1" baseline="0" dirty="0" err="1" smtClean="0"/>
              <a:t>ble</a:t>
            </a:r>
            <a:r>
              <a:rPr lang="en-US" b="1" baseline="0" dirty="0" smtClean="0"/>
              <a:t> </a:t>
            </a:r>
            <a:r>
              <a:rPr lang="en-US" b="1" baseline="0" dirty="0" err="1" smtClean="0"/>
              <a:t>lagt</a:t>
            </a:r>
            <a:r>
              <a:rPr lang="en-US" b="1" baseline="0" dirty="0" smtClean="0"/>
              <a:t> inn </a:t>
            </a:r>
            <a:r>
              <a:rPr lang="en-US" b="1" baseline="0" dirty="0" err="1" smtClean="0"/>
              <a:t>illustrerende</a:t>
            </a:r>
            <a:r>
              <a:rPr lang="en-US" b="1" baseline="0" dirty="0" smtClean="0"/>
              <a:t> </a:t>
            </a:r>
            <a:r>
              <a:rPr lang="en-US" b="1" baseline="0" dirty="0" err="1" smtClean="0"/>
              <a:t>bulletpoints</a:t>
            </a:r>
            <a:r>
              <a:rPr lang="en-US" b="1" baseline="0" dirty="0" smtClean="0"/>
              <a:t> </a:t>
            </a:r>
            <a:r>
              <a:rPr lang="en-US" b="1" baseline="0" dirty="0" err="1" smtClean="0"/>
              <a:t>i</a:t>
            </a:r>
            <a:r>
              <a:rPr lang="en-US" b="1" baseline="0" dirty="0" smtClean="0"/>
              <a:t> </a:t>
            </a:r>
            <a:r>
              <a:rPr lang="en-US" b="1" baseline="0" dirty="0" err="1" smtClean="0"/>
              <a:t>malen</a:t>
            </a:r>
            <a:endParaRPr lang="en-US" b="1" baseline="0" dirty="0" smtClean="0"/>
          </a:p>
          <a:p>
            <a:pPr marL="171450" indent="-171450">
              <a:buFont typeface="Arial" charset="0"/>
              <a:buChar char="•"/>
            </a:pPr>
            <a:r>
              <a:rPr lang="en-US" b="1" baseline="0" dirty="0" smtClean="0"/>
              <a:t>Her </a:t>
            </a:r>
            <a:r>
              <a:rPr lang="en-US" b="1" baseline="0" dirty="0" err="1" smtClean="0"/>
              <a:t>er</a:t>
            </a:r>
            <a:r>
              <a:rPr lang="en-US" b="1" baseline="0" dirty="0" smtClean="0"/>
              <a:t> </a:t>
            </a:r>
            <a:r>
              <a:rPr lang="en-US" b="1" baseline="0" dirty="0" err="1" smtClean="0"/>
              <a:t>det</a:t>
            </a:r>
            <a:r>
              <a:rPr lang="en-US" b="1" baseline="0" dirty="0" smtClean="0"/>
              <a:t> </a:t>
            </a:r>
            <a:r>
              <a:rPr lang="en-US" b="1" baseline="0" dirty="0" err="1" smtClean="0"/>
              <a:t>lurt</a:t>
            </a:r>
            <a:r>
              <a:rPr lang="en-US" b="1" baseline="0" dirty="0" smtClean="0"/>
              <a:t> at </a:t>
            </a:r>
            <a:r>
              <a:rPr lang="en-US" b="1" baseline="0" dirty="0" err="1" smtClean="0"/>
              <a:t>det</a:t>
            </a:r>
            <a:r>
              <a:rPr lang="en-US" b="1" baseline="0" dirty="0" smtClean="0"/>
              <a:t> </a:t>
            </a:r>
            <a:r>
              <a:rPr lang="en-US" b="1" baseline="0" dirty="0" err="1" smtClean="0"/>
              <a:t>kommer</a:t>
            </a:r>
            <a:r>
              <a:rPr lang="en-US" b="1" baseline="0" dirty="0" smtClean="0"/>
              <a:t> </a:t>
            </a:r>
            <a:r>
              <a:rPr lang="en-US" b="1" baseline="0" dirty="0" err="1" smtClean="0"/>
              <a:t>frem</a:t>
            </a:r>
            <a:r>
              <a:rPr lang="en-US" b="1" baseline="0" dirty="0" smtClean="0"/>
              <a:t> at </a:t>
            </a:r>
            <a:r>
              <a:rPr lang="en-US" b="1" baseline="0" dirty="0" err="1" smtClean="0"/>
              <a:t>evt</a:t>
            </a:r>
            <a:r>
              <a:rPr lang="en-US" b="1" baseline="0" dirty="0" smtClean="0"/>
              <a:t>. </a:t>
            </a:r>
            <a:r>
              <a:rPr lang="en-US" b="1" baseline="0" dirty="0" err="1" smtClean="0"/>
              <a:t>vedtak</a:t>
            </a:r>
            <a:r>
              <a:rPr lang="en-US" b="1" baseline="0" dirty="0" smtClean="0"/>
              <a:t> </a:t>
            </a:r>
            <a:r>
              <a:rPr lang="en-US" b="1" baseline="0" dirty="0" err="1" smtClean="0"/>
              <a:t>må</a:t>
            </a:r>
            <a:r>
              <a:rPr lang="en-US" b="1" baseline="0" dirty="0" smtClean="0"/>
              <a:t> </a:t>
            </a:r>
            <a:r>
              <a:rPr lang="en-US" b="1" baseline="0" dirty="0" err="1" smtClean="0"/>
              <a:t>referatføres</a:t>
            </a:r>
            <a:r>
              <a:rPr lang="en-US" b="1" baseline="0" dirty="0" smtClean="0"/>
              <a:t>, </a:t>
            </a:r>
            <a:r>
              <a:rPr lang="en-US" b="1" baseline="0" dirty="0" err="1" smtClean="0"/>
              <a:t>gjerne</a:t>
            </a:r>
            <a:r>
              <a:rPr lang="en-US" b="1" baseline="0" dirty="0" smtClean="0"/>
              <a:t> med </a:t>
            </a:r>
            <a:r>
              <a:rPr lang="en-US" b="1" baseline="0" dirty="0" err="1" smtClean="0"/>
              <a:t>eksempler</a:t>
            </a:r>
            <a:r>
              <a:rPr lang="en-US" b="1" baseline="0" dirty="0" smtClean="0"/>
              <a:t> </a:t>
            </a:r>
            <a:r>
              <a:rPr lang="en-US" b="1" baseline="0" dirty="0" err="1" smtClean="0"/>
              <a:t>på</a:t>
            </a:r>
            <a:r>
              <a:rPr lang="en-US" b="1" baseline="0" dirty="0" smtClean="0"/>
              <a:t> </a:t>
            </a:r>
            <a:r>
              <a:rPr lang="en-US" b="1" baseline="0" dirty="0" err="1" smtClean="0"/>
              <a:t>hvordan</a:t>
            </a:r>
            <a:endParaRPr lang="en-US" b="1" baseline="0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FCB4F33-0A36-4A46-968A-02FC27E43280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045419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smtClean="0"/>
              <a:t>Monica:</a:t>
            </a:r>
          </a:p>
          <a:p>
            <a:pPr marL="171450" indent="-171450">
              <a:buFont typeface="Arial" charset="0"/>
              <a:buChar char="•"/>
            </a:pPr>
            <a:r>
              <a:rPr lang="en-US" b="1" dirty="0" smtClean="0"/>
              <a:t>Her </a:t>
            </a:r>
            <a:r>
              <a:rPr lang="en-US" b="1" dirty="0" err="1" smtClean="0"/>
              <a:t>kunne</a:t>
            </a:r>
            <a:r>
              <a:rPr lang="en-US" b="1" dirty="0" smtClean="0"/>
              <a:t> </a:t>
            </a:r>
            <a:r>
              <a:rPr lang="en-US" b="1" dirty="0" err="1" smtClean="0"/>
              <a:t>jeg</a:t>
            </a:r>
            <a:r>
              <a:rPr lang="en-US" b="1" dirty="0" smtClean="0"/>
              <a:t> </a:t>
            </a:r>
            <a:r>
              <a:rPr lang="en-US" b="1" dirty="0" err="1" smtClean="0"/>
              <a:t>tenkt</a:t>
            </a:r>
            <a:r>
              <a:rPr lang="en-US" b="1" dirty="0" smtClean="0"/>
              <a:t> meg at </a:t>
            </a:r>
            <a:r>
              <a:rPr lang="en-US" b="1" dirty="0" err="1" smtClean="0"/>
              <a:t>kommentarene</a:t>
            </a:r>
            <a:r>
              <a:rPr lang="en-US" b="1" dirty="0" smtClean="0"/>
              <a:t> </a:t>
            </a:r>
            <a:r>
              <a:rPr lang="en-US" b="1" dirty="0" err="1" smtClean="0"/>
              <a:t>kom</a:t>
            </a:r>
            <a:r>
              <a:rPr lang="en-US" b="1" dirty="0" smtClean="0"/>
              <a:t> her </a:t>
            </a:r>
            <a:r>
              <a:rPr lang="en-US" b="1" dirty="0" err="1" smtClean="0"/>
              <a:t>nede</a:t>
            </a:r>
            <a:r>
              <a:rPr lang="en-US" b="1" dirty="0" smtClean="0"/>
              <a:t>,</a:t>
            </a:r>
            <a:r>
              <a:rPr lang="en-US" b="1" baseline="0" dirty="0" smtClean="0"/>
              <a:t> </a:t>
            </a:r>
            <a:r>
              <a:rPr lang="en-US" b="1" baseline="0" dirty="0" err="1" smtClean="0"/>
              <a:t>og</a:t>
            </a:r>
            <a:r>
              <a:rPr lang="en-US" b="1" baseline="0" dirty="0" smtClean="0"/>
              <a:t> at </a:t>
            </a:r>
            <a:r>
              <a:rPr lang="en-US" b="1" baseline="0" dirty="0" err="1" smtClean="0"/>
              <a:t>det</a:t>
            </a:r>
            <a:r>
              <a:rPr lang="en-US" b="1" baseline="0" dirty="0" smtClean="0"/>
              <a:t> </a:t>
            </a:r>
            <a:r>
              <a:rPr lang="en-US" b="1" baseline="0" dirty="0" err="1" smtClean="0"/>
              <a:t>ble</a:t>
            </a:r>
            <a:r>
              <a:rPr lang="en-US" b="1" baseline="0" dirty="0" smtClean="0"/>
              <a:t> </a:t>
            </a:r>
            <a:r>
              <a:rPr lang="en-US" b="1" baseline="0" dirty="0" err="1" smtClean="0"/>
              <a:t>lagt</a:t>
            </a:r>
            <a:r>
              <a:rPr lang="en-US" b="1" baseline="0" dirty="0" smtClean="0"/>
              <a:t> inn </a:t>
            </a:r>
            <a:r>
              <a:rPr lang="en-US" b="1" baseline="0" dirty="0" err="1" smtClean="0"/>
              <a:t>illustrerende</a:t>
            </a:r>
            <a:r>
              <a:rPr lang="en-US" b="1" baseline="0" dirty="0" smtClean="0"/>
              <a:t> </a:t>
            </a:r>
            <a:r>
              <a:rPr lang="en-US" b="1" baseline="0" dirty="0" err="1" smtClean="0"/>
              <a:t>bulletpoints</a:t>
            </a:r>
            <a:r>
              <a:rPr lang="en-US" b="1" baseline="0" dirty="0" smtClean="0"/>
              <a:t> </a:t>
            </a:r>
            <a:r>
              <a:rPr lang="en-US" b="1" baseline="0" dirty="0" err="1" smtClean="0"/>
              <a:t>i</a:t>
            </a:r>
            <a:r>
              <a:rPr lang="en-US" b="1" baseline="0" dirty="0" smtClean="0"/>
              <a:t> </a:t>
            </a:r>
            <a:r>
              <a:rPr lang="en-US" b="1" baseline="0" dirty="0" err="1" smtClean="0"/>
              <a:t>malen</a:t>
            </a:r>
            <a:endParaRPr lang="en-US" b="1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FCB4F33-0A36-4A46-968A-02FC27E43280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725236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i="1" dirty="0" err="1" smtClean="0"/>
              <a:t>Bildet</a:t>
            </a:r>
            <a:r>
              <a:rPr lang="en-US" b="1" i="1" dirty="0" smtClean="0"/>
              <a:t> tar </a:t>
            </a:r>
            <a:r>
              <a:rPr lang="en-US" b="1" i="1" dirty="0" err="1" smtClean="0"/>
              <a:t>altfor</a:t>
            </a:r>
            <a:r>
              <a:rPr lang="en-US" b="1" i="1" dirty="0" smtClean="0"/>
              <a:t> </a:t>
            </a:r>
            <a:r>
              <a:rPr lang="en-US" b="1" i="1" dirty="0" err="1" smtClean="0"/>
              <a:t>mye</a:t>
            </a:r>
            <a:r>
              <a:rPr lang="en-US" b="1" i="1" dirty="0" smtClean="0"/>
              <a:t> </a:t>
            </a:r>
            <a:r>
              <a:rPr lang="en-US" b="1" i="1" dirty="0" err="1" smtClean="0"/>
              <a:t>plass</a:t>
            </a:r>
            <a:r>
              <a:rPr lang="en-US" b="1" i="1" dirty="0" smtClean="0"/>
              <a:t>! </a:t>
            </a:r>
            <a:r>
              <a:rPr lang="en-US" b="1" i="1" dirty="0" smtClean="0">
                <a:sym typeface="Wingdings"/>
              </a:rPr>
              <a:t></a:t>
            </a:r>
            <a:endParaRPr lang="en-US" b="1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FCB4F33-0A36-4A46-968A-02FC27E43280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41790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4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5.png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6.png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7.png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1.xml"/><Relationship Id="rId2" Type="http://schemas.openxmlformats.org/officeDocument/2006/relationships/slideMaster" Target="../slideMasters/slideMaster4.xml"/><Relationship Id="rId3" Type="http://schemas.openxmlformats.org/officeDocument/2006/relationships/image" Target="../media/image8.png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2.xml"/><Relationship Id="rId2" Type="http://schemas.openxmlformats.org/officeDocument/2006/relationships/slideMaster" Target="../slideMasters/slideMaster4.xml"/><Relationship Id="rId3" Type="http://schemas.openxmlformats.org/officeDocument/2006/relationships/image" Target="../media/image3.png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3.xml"/><Relationship Id="rId2" Type="http://schemas.openxmlformats.org/officeDocument/2006/relationships/slideMaster" Target="../slideMasters/slideMaster4.xml"/><Relationship Id="rId3" Type="http://schemas.openxmlformats.org/officeDocument/2006/relationships/image" Target="../media/image3.png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9.png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0.png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1.png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2.png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3.jpeg"/><Relationship Id="rId3" Type="http://schemas.openxmlformats.org/officeDocument/2006/relationships/image" Target="../media/image14.png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4.xml"/><Relationship Id="rId2" Type="http://schemas.openxmlformats.org/officeDocument/2006/relationships/slideMaster" Target="../slideMasters/slideMaster4.xml"/><Relationship Id="rId3" Type="http://schemas.openxmlformats.org/officeDocument/2006/relationships/image" Target="../media/image15.png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6.png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7.png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8.png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9.emf"/><Relationship Id="rId3" Type="http://schemas.openxmlformats.org/officeDocument/2006/relationships/image" Target="../media/image18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143000" y="2286000"/>
            <a:ext cx="7543800" cy="1143000"/>
          </a:xfrm>
        </p:spPr>
        <p:txBody>
          <a:bodyPr anchor="b"/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143000" y="3429000"/>
            <a:ext cx="75438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dirty="0" smtClean="0"/>
              <a:t>3.9.2015</a:t>
            </a:r>
            <a:endParaRPr lang="nb-NO" dirty="0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Mal for </a:t>
            </a:r>
            <a:r>
              <a:rPr lang="en-US" dirty="0" err="1" smtClean="0"/>
              <a:t>styringsdokument</a:t>
            </a:r>
            <a:r>
              <a:rPr lang="en-US" dirty="0" smtClean="0"/>
              <a:t>  </a:t>
            </a:r>
            <a:r>
              <a:rPr lang="en-US" dirty="0" err="1" smtClean="0"/>
              <a:t>september</a:t>
            </a:r>
            <a:r>
              <a:rPr lang="en-US" dirty="0" smtClean="0"/>
              <a:t> 2015</a:t>
            </a:r>
            <a:endParaRPr lang="en-US" dirty="0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72E124-581F-5C46-A44F-4620125B4F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Mal for </a:t>
            </a:r>
            <a:r>
              <a:rPr lang="en-US" dirty="0" err="1" smtClean="0"/>
              <a:t>styringsdokument</a:t>
            </a:r>
            <a:r>
              <a:rPr lang="en-US" dirty="0" smtClean="0"/>
              <a:t>  </a:t>
            </a:r>
            <a:r>
              <a:rPr lang="en-US" dirty="0" err="1" smtClean="0"/>
              <a:t>september</a:t>
            </a:r>
            <a:r>
              <a:rPr lang="en-US" dirty="0" smtClean="0"/>
              <a:t> 2015</a:t>
            </a:r>
            <a:endParaRPr lang="en-US" dirty="0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0A39E4-BABD-9A42-969D-B4518A7A39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11. april 2011</a:t>
            </a:r>
            <a:endParaRPr lang="nb-NO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Mal for </a:t>
            </a:r>
            <a:r>
              <a:rPr lang="en-US" dirty="0" err="1" smtClean="0"/>
              <a:t>styringsdokument</a:t>
            </a:r>
            <a:r>
              <a:rPr lang="en-US" dirty="0" smtClean="0"/>
              <a:t> </a:t>
            </a:r>
            <a:r>
              <a:rPr lang="en-US" dirty="0" err="1" smtClean="0"/>
              <a:t>sep</a:t>
            </a:r>
            <a:r>
              <a:rPr lang="en-US" dirty="0" smtClean="0"/>
              <a:t> 2015</a:t>
            </a:r>
            <a:endParaRPr lang="en-US" dirty="0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DA7560-D567-954F-82D9-BB1E4970CB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11. april 2011</a:t>
            </a:r>
            <a:endParaRPr lang="nb-NO"/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Mal for styringsdokument mars 2015</a:t>
            </a:r>
            <a:endParaRPr lang="en-US"/>
          </a:p>
        </p:txBody>
      </p:sp>
      <p:sp>
        <p:nvSpPr>
          <p:cNvPr id="9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7EC2BD-4BA6-B24A-A2C4-893A6966CF8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11. april 2011</a:t>
            </a:r>
            <a:endParaRPr lang="nb-NO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Mal for styringsdokument mars 2015</a:t>
            </a:r>
            <a:endParaRPr 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C975BE-194E-0D4B-8A8D-7A3924C9CA2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11. april 2011</a:t>
            </a:r>
            <a:endParaRPr lang="nb-NO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Mal for styringsdokument mars 2015</a:t>
            </a:r>
            <a:endParaRPr lang="en-US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695648-21E9-4045-A53E-31B6D20C9C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11. april 2011</a:t>
            </a:r>
            <a:endParaRPr lang="nb-NO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Mal for styringsdokument mars 2015</a:t>
            </a:r>
            <a:endParaRPr lang="en-US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D72F49-CC1A-6D40-AD19-21EFC6D2BB1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11. april 2011</a:t>
            </a:r>
            <a:endParaRPr lang="nb-NO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Mal for styringsdokument mars 2015</a:t>
            </a:r>
            <a:endParaRPr lang="en-US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73D237-50B1-A542-816F-BE831EA1DFD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11. april 2011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Mal for styringsdokument mars 2015</a:t>
            </a: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F2DFC7-E4AE-DA4A-A28F-D90A23F0EC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11. april 2011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Mal for styringsdokument mars 2015</a:t>
            </a: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8F2305-88D2-2F4A-9F64-C9284E824C1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C6341-7E07-4D25-823D-56B55E4595E5}" type="datetimeFigureOut">
              <a:rPr lang="nb-NO" smtClean="0"/>
              <a:t>23.02.2017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CDB91-49ED-4007-B6E9-FBBAEB1A565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092348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C6341-7E07-4D25-823D-56B55E4595E5}" type="datetimeFigureOut">
              <a:rPr lang="nb-NO" smtClean="0"/>
              <a:t>23.02.2017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CDB91-49ED-4007-B6E9-FBBAEB1A565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89761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C6341-7E07-4D25-823D-56B55E4595E5}" type="datetimeFigureOut">
              <a:rPr lang="nb-NO" smtClean="0"/>
              <a:t>23.02.2017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CDB91-49ED-4007-B6E9-FBBAEB1A565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732935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C6341-7E07-4D25-823D-56B55E4595E5}" type="datetimeFigureOut">
              <a:rPr lang="nb-NO" smtClean="0"/>
              <a:t>23.02.2017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CDB91-49ED-4007-B6E9-FBBAEB1A565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965403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C6341-7E07-4D25-823D-56B55E4595E5}" type="datetimeFigureOut">
              <a:rPr lang="nb-NO" smtClean="0"/>
              <a:t>23.02.2017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CDB91-49ED-4007-B6E9-FBBAEB1A565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409538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C6341-7E07-4D25-823D-56B55E4595E5}" type="datetimeFigureOut">
              <a:rPr lang="nb-NO" smtClean="0"/>
              <a:t>23.02.2017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CDB91-49ED-4007-B6E9-FBBAEB1A565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4779255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C6341-7E07-4D25-823D-56B55E4595E5}" type="datetimeFigureOut">
              <a:rPr lang="nb-NO" smtClean="0"/>
              <a:t>23.02.2017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CDB91-49ED-4007-B6E9-FBBAEB1A565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5594266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C6341-7E07-4D25-823D-56B55E4595E5}" type="datetimeFigureOut">
              <a:rPr lang="nb-NO" smtClean="0"/>
              <a:t>23.02.2017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CDB91-49ED-4007-B6E9-FBBAEB1A565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7650722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C6341-7E07-4D25-823D-56B55E4595E5}" type="datetimeFigureOut">
              <a:rPr lang="nb-NO" smtClean="0"/>
              <a:t>23.02.2017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CDB91-49ED-4007-B6E9-FBBAEB1A565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8835410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C6341-7E07-4D25-823D-56B55E4595E5}" type="datetimeFigureOut">
              <a:rPr lang="nb-NO" smtClean="0"/>
              <a:t>23.02.2017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CDB91-49ED-4007-B6E9-FBBAEB1A565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0068890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C6341-7E07-4D25-823D-56B55E4595E5}" type="datetimeFigureOut">
              <a:rPr lang="nb-NO" smtClean="0"/>
              <a:t>23.02.2017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CDB91-49ED-4007-B6E9-FBBAEB1A565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2813605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C6341-7E07-4D25-823D-56B55E4595E5}" type="datetimeFigureOut">
              <a:rPr lang="nb-NO" smtClean="0"/>
              <a:t>23.02.2017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CDB91-49ED-4007-B6E9-FBBAEB1A565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491815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6FB00-ABE1-4363-AF93-9FDD6D80F486}" type="datetimeFigureOut">
              <a:rPr lang="nb-NO" smtClean="0"/>
              <a:t>23.02.2017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EBB9C-99D2-4E4B-98D1-22450823600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5087163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6FB00-ABE1-4363-AF93-9FDD6D80F486}" type="datetimeFigureOut">
              <a:rPr lang="nb-NO" smtClean="0"/>
              <a:t>23.02.2017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EBB9C-99D2-4E4B-98D1-22450823600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4991136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6FB00-ABE1-4363-AF93-9FDD6D80F486}" type="datetimeFigureOut">
              <a:rPr lang="nb-NO" smtClean="0"/>
              <a:t>23.02.2017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EBB9C-99D2-4E4B-98D1-22450823600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0766472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6FB00-ABE1-4363-AF93-9FDD6D80F486}" type="datetimeFigureOut">
              <a:rPr lang="nb-NO" smtClean="0"/>
              <a:t>23.02.2017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EBB9C-99D2-4E4B-98D1-22450823600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715538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6FB00-ABE1-4363-AF93-9FDD6D80F486}" type="datetimeFigureOut">
              <a:rPr lang="nb-NO" smtClean="0"/>
              <a:t>23.02.2017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EBB9C-99D2-4E4B-98D1-22450823600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5518495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6FB00-ABE1-4363-AF93-9FDD6D80F486}" type="datetimeFigureOut">
              <a:rPr lang="nb-NO" smtClean="0"/>
              <a:t>23.02.2017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EBB9C-99D2-4E4B-98D1-22450823600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3241545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6FB00-ABE1-4363-AF93-9FDD6D80F486}" type="datetimeFigureOut">
              <a:rPr lang="nb-NO" smtClean="0"/>
              <a:t>23.02.2017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EBB9C-99D2-4E4B-98D1-22450823600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0039161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6FB00-ABE1-4363-AF93-9FDD6D80F486}" type="datetimeFigureOut">
              <a:rPr lang="nb-NO" smtClean="0"/>
              <a:t>23.02.2017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EBB9C-99D2-4E4B-98D1-22450823600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5277986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6FB00-ABE1-4363-AF93-9FDD6D80F486}" type="datetimeFigureOut">
              <a:rPr lang="nb-NO" smtClean="0"/>
              <a:t>23.02.2017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EBB9C-99D2-4E4B-98D1-22450823600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3147922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6FB00-ABE1-4363-AF93-9FDD6D80F486}" type="datetimeFigureOut">
              <a:rPr lang="nb-NO" smtClean="0"/>
              <a:t>23.02.2017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EBB9C-99D2-4E4B-98D1-22450823600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9740605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6FB00-ABE1-4363-AF93-9FDD6D80F486}" type="datetimeFigureOut">
              <a:rPr lang="nb-NO" smtClean="0"/>
              <a:t>23.02.2017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EBB9C-99D2-4E4B-98D1-22450823600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5380664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go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-14288"/>
            <a:ext cx="9144000" cy="6872288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2396" tIns="51198" rIns="102396" bIns="51198"/>
          <a:lstStyle/>
          <a:p>
            <a:pPr algn="ctr" eaLnBrk="1" hangingPunct="1">
              <a:defRPr/>
            </a:pPr>
            <a:endParaRPr lang="en-GB" sz="1800" dirty="0" err="1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3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63713" y="130175"/>
            <a:ext cx="7223125" cy="653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7300303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_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Rett linje 12"/>
          <p:cNvCxnSpPr/>
          <p:nvPr userDrawn="1"/>
        </p:nvCxnSpPr>
        <p:spPr>
          <a:xfrm>
            <a:off x="395288" y="3252788"/>
            <a:ext cx="6337300" cy="0"/>
          </a:xfrm>
          <a:prstGeom prst="line">
            <a:avLst/>
          </a:prstGeom>
          <a:ln w="3175">
            <a:solidFill>
              <a:srgbClr val="A6A6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2"/>
          <p:cNvSpPr>
            <a:spLocks noGrp="1"/>
          </p:cNvSpPr>
          <p:nvPr>
            <p:ph type="body" idx="1"/>
          </p:nvPr>
        </p:nvSpPr>
        <p:spPr>
          <a:xfrm>
            <a:off x="395288" y="3392489"/>
            <a:ext cx="6264276" cy="307777"/>
          </a:xfrm>
        </p:spPr>
        <p:txBody>
          <a:bodyPr>
            <a:spAutoFit/>
          </a:bodyPr>
          <a:lstStyle>
            <a:lvl1pPr marL="0" indent="0">
              <a:buNone/>
              <a:defRPr sz="2000">
                <a:solidFill>
                  <a:schemeClr val="accent5">
                    <a:lumMod val="60000"/>
                    <a:lumOff val="40000"/>
                  </a:schemeClr>
                </a:solidFill>
                <a:latin typeface="+mn-lt"/>
              </a:defRPr>
            </a:lvl1pPr>
            <a:lvl2pPr marL="457119" indent="0">
              <a:buNone/>
              <a:defRPr sz="1800"/>
            </a:lvl2pPr>
            <a:lvl3pPr marL="914239" indent="0">
              <a:buNone/>
              <a:defRPr sz="1600"/>
            </a:lvl3pPr>
            <a:lvl4pPr marL="1371358" indent="0">
              <a:buNone/>
              <a:defRPr sz="1400"/>
            </a:lvl4pPr>
            <a:lvl5pPr marL="1828477" indent="0">
              <a:buNone/>
              <a:defRPr sz="1400"/>
            </a:lvl5pPr>
            <a:lvl6pPr marL="2285596" indent="0">
              <a:buNone/>
              <a:defRPr sz="1400"/>
            </a:lvl6pPr>
            <a:lvl7pPr marL="2742716" indent="0">
              <a:buNone/>
              <a:defRPr sz="1400"/>
            </a:lvl7pPr>
            <a:lvl8pPr marL="3199835" indent="0">
              <a:buNone/>
              <a:defRPr sz="1400"/>
            </a:lvl8pPr>
            <a:lvl9pPr marL="3656954" indent="0">
              <a:buNone/>
              <a:defRPr sz="1400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395288" y="1557338"/>
            <a:ext cx="6337300" cy="1455103"/>
          </a:xfrm>
        </p:spPr>
        <p:txBody>
          <a:bodyPr anchor="b">
            <a:normAutofit/>
          </a:bodyPr>
          <a:lstStyle>
            <a:lvl1pPr>
              <a:defRPr sz="4800" b="1" i="1" baseline="0">
                <a:solidFill>
                  <a:schemeClr val="bg1"/>
                </a:solidFill>
                <a:latin typeface="Georgia" pitchFamily="18" charset="0"/>
              </a:defRPr>
            </a:lvl1pPr>
          </a:lstStyle>
          <a:p>
            <a:r>
              <a:rPr lang="nb-NO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968473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page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288" y="476250"/>
            <a:ext cx="8353425" cy="865188"/>
          </a:xfrm>
        </p:spPr>
        <p:txBody>
          <a:bodyPr>
            <a:normAutofit/>
          </a:bodyPr>
          <a:lstStyle>
            <a:lvl1pPr algn="l">
              <a:lnSpc>
                <a:spcPct val="100000"/>
              </a:lnSpc>
              <a:defRPr sz="3600" b="1" i="1" cap="none" baseline="0">
                <a:solidFill>
                  <a:schemeClr val="accent3"/>
                </a:solidFill>
                <a:latin typeface="Georgia" pitchFamily="18" charset="0"/>
              </a:defRPr>
            </a:lvl1pPr>
          </a:lstStyle>
          <a:p>
            <a:r>
              <a:rPr lang="nb-NO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395288" y="188913"/>
            <a:ext cx="8353425" cy="287337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2"/>
          </p:nvPr>
        </p:nvSpPr>
        <p:spPr>
          <a:xfrm>
            <a:off x="395288" y="1844675"/>
            <a:ext cx="8353425" cy="396081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3174730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page 2 column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289" y="476251"/>
            <a:ext cx="8353424" cy="865188"/>
          </a:xfrm>
        </p:spPr>
        <p:txBody>
          <a:bodyPr>
            <a:normAutofit/>
          </a:bodyPr>
          <a:lstStyle>
            <a:lvl1pPr algn="l">
              <a:lnSpc>
                <a:spcPct val="100000"/>
              </a:lnSpc>
              <a:defRPr sz="3600" b="1" i="1" cap="none" baseline="0">
                <a:solidFill>
                  <a:schemeClr val="accent3"/>
                </a:solidFill>
                <a:latin typeface="Georgia" pitchFamily="18" charset="0"/>
              </a:defRPr>
            </a:lvl1pPr>
          </a:lstStyle>
          <a:p>
            <a:r>
              <a:rPr lang="nb-NO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395288" y="188641"/>
            <a:ext cx="8353425" cy="28761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395288" y="1844675"/>
            <a:ext cx="4032250" cy="396081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4"/>
          </p:nvPr>
        </p:nvSpPr>
        <p:spPr>
          <a:xfrm>
            <a:off x="4716463" y="1844675"/>
            <a:ext cx="4032250" cy="396081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8147694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llustration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395288" y="188913"/>
            <a:ext cx="8353425" cy="287337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395288" y="475200"/>
            <a:ext cx="8353425" cy="865188"/>
          </a:xfrm>
        </p:spPr>
        <p:txBody>
          <a:bodyPr>
            <a:normAutofit/>
          </a:bodyPr>
          <a:lstStyle>
            <a:lvl1pPr algn="l">
              <a:lnSpc>
                <a:spcPct val="100000"/>
              </a:lnSpc>
              <a:defRPr sz="3600" b="1" i="1" cap="none" baseline="0">
                <a:solidFill>
                  <a:srgbClr val="080808"/>
                </a:solidFill>
                <a:latin typeface="Georgia" pitchFamily="18" charset="0"/>
              </a:defRPr>
            </a:lvl1pPr>
          </a:lstStyle>
          <a:p>
            <a:r>
              <a:rPr lang="nb-NO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20729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_hv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Rett linje 12"/>
          <p:cNvCxnSpPr/>
          <p:nvPr userDrawn="1"/>
        </p:nvCxnSpPr>
        <p:spPr>
          <a:xfrm>
            <a:off x="395288" y="2924175"/>
            <a:ext cx="6408737" cy="0"/>
          </a:xfrm>
          <a:prstGeom prst="line">
            <a:avLst/>
          </a:prstGeom>
          <a:ln w="3175">
            <a:solidFill>
              <a:srgbClr val="A6A6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"/>
          <p:cNvSpPr>
            <a:spLocks noGrp="1"/>
          </p:cNvSpPr>
          <p:nvPr>
            <p:ph type="ctrTitle"/>
          </p:nvPr>
        </p:nvSpPr>
        <p:spPr>
          <a:xfrm>
            <a:off x="395287" y="1557338"/>
            <a:ext cx="6408737" cy="1211977"/>
          </a:xfrm>
        </p:spPr>
        <p:txBody>
          <a:bodyPr anchor="b">
            <a:normAutofit/>
          </a:bodyPr>
          <a:lstStyle>
            <a:lvl1pPr>
              <a:defRPr sz="4000" b="1" i="1">
                <a:solidFill>
                  <a:schemeClr val="tx1"/>
                </a:solidFill>
                <a:latin typeface="Georgia" pitchFamily="18" charset="0"/>
              </a:defRPr>
            </a:lvl1pPr>
          </a:lstStyle>
          <a:p>
            <a:r>
              <a:rPr lang="nb-NO" smtClean="0"/>
              <a:t>Click to edit Master title style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"/>
          </p:nvPr>
        </p:nvSpPr>
        <p:spPr>
          <a:xfrm>
            <a:off x="395288" y="3068638"/>
            <a:ext cx="6264276" cy="307777"/>
          </a:xfrm>
        </p:spPr>
        <p:txBody>
          <a:bodyPr>
            <a:spAutoFit/>
          </a:bodyPr>
          <a:lstStyle>
            <a:lvl1pPr marL="0" indent="0">
              <a:buNone/>
              <a:defRPr sz="2000">
                <a:solidFill>
                  <a:schemeClr val="accent3"/>
                </a:solidFill>
                <a:latin typeface="+mn-lt"/>
              </a:defRPr>
            </a:lvl1pPr>
            <a:lvl2pPr marL="457119" indent="0">
              <a:buNone/>
              <a:defRPr sz="1800"/>
            </a:lvl2pPr>
            <a:lvl3pPr marL="914239" indent="0">
              <a:buNone/>
              <a:defRPr sz="1600"/>
            </a:lvl3pPr>
            <a:lvl4pPr marL="1371358" indent="0">
              <a:buNone/>
              <a:defRPr sz="1400"/>
            </a:lvl4pPr>
            <a:lvl5pPr marL="1828477" indent="0">
              <a:buNone/>
              <a:defRPr sz="1400"/>
            </a:lvl5pPr>
            <a:lvl6pPr marL="2285596" indent="0">
              <a:buNone/>
              <a:defRPr sz="1400"/>
            </a:lvl6pPr>
            <a:lvl7pPr marL="2742716" indent="0">
              <a:buNone/>
              <a:defRPr sz="1400"/>
            </a:lvl7pPr>
            <a:lvl8pPr marL="3199835" indent="0">
              <a:buNone/>
              <a:defRPr sz="1400"/>
            </a:lvl8pPr>
            <a:lvl9pPr marL="3656954" indent="0">
              <a:buNone/>
              <a:defRPr sz="1400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6212010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_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Rett linje 12"/>
          <p:cNvCxnSpPr/>
          <p:nvPr userDrawn="1"/>
        </p:nvCxnSpPr>
        <p:spPr>
          <a:xfrm>
            <a:off x="395288" y="2924175"/>
            <a:ext cx="6408737" cy="0"/>
          </a:xfrm>
          <a:prstGeom prst="line">
            <a:avLst/>
          </a:prstGeom>
          <a:ln w="3175">
            <a:solidFill>
              <a:srgbClr val="A6A6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le 1"/>
          <p:cNvSpPr>
            <a:spLocks noGrp="1"/>
          </p:cNvSpPr>
          <p:nvPr>
            <p:ph type="ctrTitle"/>
          </p:nvPr>
        </p:nvSpPr>
        <p:spPr>
          <a:xfrm>
            <a:off x="395287" y="1557339"/>
            <a:ext cx="6408737" cy="1223962"/>
          </a:xfrm>
        </p:spPr>
        <p:txBody>
          <a:bodyPr anchor="b">
            <a:normAutofit/>
          </a:bodyPr>
          <a:lstStyle>
            <a:lvl1pPr>
              <a:defRPr sz="4000" b="1" i="1">
                <a:solidFill>
                  <a:schemeClr val="bg1"/>
                </a:solidFill>
                <a:latin typeface="Georgia" pitchFamily="18" charset="0"/>
              </a:defRPr>
            </a:lvl1pPr>
          </a:lstStyle>
          <a:p>
            <a:r>
              <a:rPr lang="nb-NO" smtClean="0"/>
              <a:t>Click to edit Master title style</a:t>
            </a:r>
            <a:endParaRPr lang="en-US" dirty="0"/>
          </a:p>
        </p:txBody>
      </p:sp>
      <p:sp>
        <p:nvSpPr>
          <p:cNvPr id="15" name="Text Placeholder 2"/>
          <p:cNvSpPr>
            <a:spLocks noGrp="1"/>
          </p:cNvSpPr>
          <p:nvPr>
            <p:ph type="body" idx="1"/>
          </p:nvPr>
        </p:nvSpPr>
        <p:spPr>
          <a:xfrm>
            <a:off x="395288" y="3068638"/>
            <a:ext cx="6264276" cy="307777"/>
          </a:xfrm>
        </p:spPr>
        <p:txBody>
          <a:bodyPr>
            <a:spAutoFit/>
          </a:bodyPr>
          <a:lstStyle>
            <a:lvl1pPr marL="0" indent="0">
              <a:buNone/>
              <a:defRPr sz="2000">
                <a:solidFill>
                  <a:schemeClr val="accent5">
                    <a:lumMod val="60000"/>
                    <a:lumOff val="40000"/>
                  </a:schemeClr>
                </a:solidFill>
                <a:latin typeface="+mn-lt"/>
              </a:defRPr>
            </a:lvl1pPr>
            <a:lvl2pPr marL="457119" indent="0">
              <a:buNone/>
              <a:defRPr sz="1800"/>
            </a:lvl2pPr>
            <a:lvl3pPr marL="914239" indent="0">
              <a:buNone/>
              <a:defRPr sz="1600"/>
            </a:lvl3pPr>
            <a:lvl4pPr marL="1371358" indent="0">
              <a:buNone/>
              <a:defRPr sz="1400"/>
            </a:lvl4pPr>
            <a:lvl5pPr marL="1828477" indent="0">
              <a:buNone/>
              <a:defRPr sz="1400"/>
            </a:lvl5pPr>
            <a:lvl6pPr marL="2285596" indent="0">
              <a:buNone/>
              <a:defRPr sz="1400"/>
            </a:lvl6pPr>
            <a:lvl7pPr marL="2742716" indent="0">
              <a:buNone/>
              <a:defRPr sz="1400"/>
            </a:lvl7pPr>
            <a:lvl8pPr marL="3199835" indent="0">
              <a:buNone/>
              <a:defRPr sz="1400"/>
            </a:lvl8pPr>
            <a:lvl9pPr marL="3656954" indent="0">
              <a:buNone/>
              <a:defRPr sz="1400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3742302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llustration (grey)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395288" y="188913"/>
            <a:ext cx="8353425" cy="287337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395288" y="475200"/>
            <a:ext cx="8353425" cy="648000"/>
          </a:xfrm>
        </p:spPr>
        <p:txBody>
          <a:bodyPr>
            <a:normAutofit/>
          </a:bodyPr>
          <a:lstStyle>
            <a:lvl1pPr algn="l">
              <a:lnSpc>
                <a:spcPct val="100000"/>
              </a:lnSpc>
              <a:defRPr sz="3600" b="1" i="1" cap="none" baseline="0">
                <a:solidFill>
                  <a:schemeClr val="tx1"/>
                </a:solidFill>
                <a:latin typeface="Georgia" pitchFamily="18" charset="0"/>
              </a:defRPr>
            </a:lvl1pPr>
          </a:lstStyle>
          <a:p>
            <a:r>
              <a:rPr lang="nb-NO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339103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llustration (sand)">
    <p:bg>
      <p:bgPr>
        <a:solidFill>
          <a:srgbClr val="F6EC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75638" y="6227763"/>
            <a:ext cx="4857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395288" y="188913"/>
            <a:ext cx="8353425" cy="287337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395288" y="475200"/>
            <a:ext cx="8353425" cy="865188"/>
          </a:xfrm>
        </p:spPr>
        <p:txBody>
          <a:bodyPr>
            <a:normAutofit/>
          </a:bodyPr>
          <a:lstStyle>
            <a:lvl1pPr algn="l">
              <a:lnSpc>
                <a:spcPct val="100000"/>
              </a:lnSpc>
              <a:defRPr sz="3600" b="1" i="1" cap="none" baseline="0">
                <a:solidFill>
                  <a:srgbClr val="080808"/>
                </a:solidFill>
                <a:latin typeface="Georgia" pitchFamily="18" charset="0"/>
              </a:defRPr>
            </a:lvl1pPr>
          </a:lstStyle>
          <a:p>
            <a:r>
              <a:rPr lang="nb-NO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709055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llustration (light green)">
    <p:bg>
      <p:bgPr>
        <a:solidFill>
          <a:srgbClr val="DBF1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75638" y="6227763"/>
            <a:ext cx="4857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395288" y="188913"/>
            <a:ext cx="8353425" cy="287337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395288" y="475200"/>
            <a:ext cx="8353425" cy="865188"/>
          </a:xfrm>
        </p:spPr>
        <p:txBody>
          <a:bodyPr>
            <a:normAutofit/>
          </a:bodyPr>
          <a:lstStyle>
            <a:lvl1pPr algn="l">
              <a:lnSpc>
                <a:spcPct val="100000"/>
              </a:lnSpc>
              <a:defRPr sz="3600" b="1" i="1" cap="none" baseline="0">
                <a:solidFill>
                  <a:srgbClr val="080808"/>
                </a:solidFill>
                <a:latin typeface="Georgia" pitchFamily="18" charset="0"/>
              </a:defRPr>
            </a:lvl1pPr>
          </a:lstStyle>
          <a:p>
            <a:r>
              <a:rPr lang="nb-NO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274177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(grey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962" t="2754" r="1962" b="2754"/>
          <a:stretch>
            <a:fillRect/>
          </a:stretch>
        </p:blipFill>
        <p:spPr bwMode="auto">
          <a:xfrm>
            <a:off x="179388" y="188913"/>
            <a:ext cx="8785225" cy="648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684212" y="476250"/>
            <a:ext cx="7775575" cy="5329237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942558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Quote (black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962" t="2754" r="1962" b="2754"/>
          <a:stretch>
            <a:fillRect/>
          </a:stretch>
        </p:blipFill>
        <p:spPr bwMode="auto">
          <a:xfrm>
            <a:off x="179388" y="188913"/>
            <a:ext cx="8785225" cy="648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684212" y="476250"/>
            <a:ext cx="7775575" cy="5329237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4255712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clusion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971550" y="3213100"/>
            <a:ext cx="7272338" cy="2592388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algn="ctr">
              <a:defRPr sz="2000">
                <a:solidFill>
                  <a:schemeClr val="bg1"/>
                </a:solidFill>
              </a:defRPr>
            </a:lvl2pPr>
            <a:lvl3pPr algn="ctr">
              <a:defRPr sz="2000">
                <a:solidFill>
                  <a:schemeClr val="bg1"/>
                </a:solidFill>
              </a:defRPr>
            </a:lvl3pPr>
            <a:lvl4pPr algn="ctr">
              <a:defRPr sz="2000">
                <a:solidFill>
                  <a:schemeClr val="bg1"/>
                </a:solidFill>
              </a:defRPr>
            </a:lvl4pPr>
            <a:lvl5pPr algn="ctr">
              <a:defRPr sz="2000">
                <a:solidFill>
                  <a:schemeClr val="bg1"/>
                </a:solidFill>
              </a:defRPr>
            </a:lvl5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971549" y="476251"/>
            <a:ext cx="7272339" cy="2305050"/>
          </a:xfrm>
        </p:spPr>
        <p:txBody>
          <a:bodyPr anchor="b">
            <a:normAutofit/>
          </a:bodyPr>
          <a:lstStyle>
            <a:lvl1pPr algn="ctr">
              <a:lnSpc>
                <a:spcPct val="120000"/>
              </a:lnSpc>
              <a:defRPr sz="6000" b="1" i="1" cap="none" baseline="0">
                <a:solidFill>
                  <a:schemeClr val="tx1"/>
                </a:solidFill>
                <a:latin typeface="Georgia" pitchFamily="18" charset="0"/>
              </a:defRPr>
            </a:lvl1pPr>
          </a:lstStyle>
          <a:p>
            <a:r>
              <a:rPr lang="nb-NO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254588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clusion (bordeaux)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971550" y="3213100"/>
            <a:ext cx="7272338" cy="2592388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algn="ctr">
              <a:defRPr sz="2000">
                <a:solidFill>
                  <a:schemeClr val="bg1"/>
                </a:solidFill>
              </a:defRPr>
            </a:lvl2pPr>
            <a:lvl3pPr algn="ctr">
              <a:defRPr sz="2000">
                <a:solidFill>
                  <a:schemeClr val="bg1"/>
                </a:solidFill>
              </a:defRPr>
            </a:lvl3pPr>
            <a:lvl4pPr algn="ctr">
              <a:defRPr sz="2000">
                <a:solidFill>
                  <a:schemeClr val="bg1"/>
                </a:solidFill>
              </a:defRPr>
            </a:lvl4pPr>
            <a:lvl5pPr algn="ctr">
              <a:defRPr sz="2000">
                <a:solidFill>
                  <a:schemeClr val="bg1"/>
                </a:solidFill>
              </a:defRPr>
            </a:lvl5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971549" y="476251"/>
            <a:ext cx="7272339" cy="2305050"/>
          </a:xfrm>
        </p:spPr>
        <p:txBody>
          <a:bodyPr anchor="b">
            <a:normAutofit/>
          </a:bodyPr>
          <a:lstStyle>
            <a:lvl1pPr algn="ctr">
              <a:lnSpc>
                <a:spcPct val="120000"/>
              </a:lnSpc>
              <a:defRPr sz="6000" b="1" i="1" cap="none" baseline="0">
                <a:solidFill>
                  <a:schemeClr val="bg1"/>
                </a:solidFill>
                <a:latin typeface="Georgia" pitchFamily="18" charset="0"/>
              </a:defRPr>
            </a:lvl1pPr>
          </a:lstStyle>
          <a:p>
            <a:r>
              <a:rPr lang="nb-NO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980534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clusion (green)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971550" y="3213100"/>
            <a:ext cx="7272338" cy="2592388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algn="ctr">
              <a:defRPr sz="2000">
                <a:solidFill>
                  <a:schemeClr val="bg1"/>
                </a:solidFill>
              </a:defRPr>
            </a:lvl2pPr>
            <a:lvl3pPr algn="ctr">
              <a:defRPr sz="2000">
                <a:solidFill>
                  <a:schemeClr val="bg1"/>
                </a:solidFill>
              </a:defRPr>
            </a:lvl3pPr>
            <a:lvl4pPr algn="ctr">
              <a:defRPr sz="2000">
                <a:solidFill>
                  <a:schemeClr val="bg1"/>
                </a:solidFill>
              </a:defRPr>
            </a:lvl4pPr>
            <a:lvl5pPr algn="ctr">
              <a:defRPr sz="2000">
                <a:solidFill>
                  <a:schemeClr val="bg1"/>
                </a:solidFill>
              </a:defRPr>
            </a:lvl5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971549" y="476251"/>
            <a:ext cx="7272339" cy="2305050"/>
          </a:xfrm>
        </p:spPr>
        <p:txBody>
          <a:bodyPr anchor="b">
            <a:normAutofit/>
          </a:bodyPr>
          <a:lstStyle>
            <a:lvl1pPr algn="ctr">
              <a:lnSpc>
                <a:spcPct val="120000"/>
              </a:lnSpc>
              <a:defRPr sz="6000" b="1" i="1" cap="none" baseline="0">
                <a:solidFill>
                  <a:schemeClr val="bg1"/>
                </a:solidFill>
                <a:latin typeface="Georgia" pitchFamily="18" charset="0"/>
              </a:defRPr>
            </a:lvl1pPr>
          </a:lstStyle>
          <a:p>
            <a:r>
              <a:rPr lang="nb-NO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815103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clusion (black patter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7813" cy="6875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6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80400" y="6223000"/>
            <a:ext cx="4857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971549" y="476251"/>
            <a:ext cx="7272339" cy="2305050"/>
          </a:xfrm>
        </p:spPr>
        <p:txBody>
          <a:bodyPr anchor="b">
            <a:normAutofit/>
          </a:bodyPr>
          <a:lstStyle>
            <a:lvl1pPr algn="ctr">
              <a:lnSpc>
                <a:spcPct val="120000"/>
              </a:lnSpc>
              <a:defRPr sz="6000" b="1" i="1" cap="none" baseline="0">
                <a:solidFill>
                  <a:schemeClr val="bg1"/>
                </a:solidFill>
                <a:latin typeface="Georgia" pitchFamily="18" charset="0"/>
              </a:defRPr>
            </a:lvl1pPr>
          </a:lstStyle>
          <a:p>
            <a:r>
              <a:rPr lang="nb-NO" smtClean="0"/>
              <a:t>Click to edit Master title style</a:t>
            </a:r>
            <a:endParaRPr lang="en-US" dirty="0"/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971550" y="3213100"/>
            <a:ext cx="7272338" cy="2592388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algn="ctr">
              <a:defRPr sz="2000">
                <a:solidFill>
                  <a:schemeClr val="bg1"/>
                </a:solidFill>
              </a:defRPr>
            </a:lvl2pPr>
            <a:lvl3pPr algn="ctr">
              <a:defRPr sz="2000">
                <a:solidFill>
                  <a:schemeClr val="bg1"/>
                </a:solidFill>
              </a:defRPr>
            </a:lvl3pPr>
            <a:lvl4pPr algn="ctr">
              <a:defRPr sz="2000">
                <a:solidFill>
                  <a:schemeClr val="bg1"/>
                </a:solidFill>
              </a:defRPr>
            </a:lvl4pPr>
            <a:lvl5pPr algn="ctr">
              <a:defRPr sz="2000">
                <a:solidFill>
                  <a:schemeClr val="bg1"/>
                </a:solidFill>
              </a:defRPr>
            </a:lvl5pPr>
          </a:lstStyle>
          <a:p>
            <a:pPr lvl="0"/>
            <a:r>
              <a:rPr lang="nb-NO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6963318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with logo (black)">
    <p:bg>
      <p:bgPr>
        <a:solidFill>
          <a:schemeClr val="accent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1733434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with logo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9148151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Quote_pri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eaLnBrk="1" hangingPunct="1">
              <a:defRPr/>
            </a:pPr>
            <a:endParaRPr lang="nb-NO" sz="1800" dirty="0" err="1">
              <a:solidFill>
                <a:srgbClr val="FFFFFF"/>
              </a:solidFill>
              <a:latin typeface="Arial"/>
            </a:endParaRPr>
          </a:p>
        </p:txBody>
      </p:sp>
      <p:cxnSp>
        <p:nvCxnSpPr>
          <p:cNvPr id="5" name="Rett linje 10"/>
          <p:cNvCxnSpPr/>
          <p:nvPr userDrawn="1"/>
        </p:nvCxnSpPr>
        <p:spPr>
          <a:xfrm rot="5400000" flipH="1" flipV="1">
            <a:off x="-366712" y="4090987"/>
            <a:ext cx="3124200" cy="1311275"/>
          </a:xfrm>
          <a:prstGeom prst="line">
            <a:avLst/>
          </a:prstGeom>
          <a:ln w="63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43863" y="6100763"/>
            <a:ext cx="557212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750" y="549275"/>
            <a:ext cx="7524750" cy="4751933"/>
          </a:xfrm>
        </p:spPr>
        <p:txBody>
          <a:bodyPr anchor="ctr">
            <a:normAutofit/>
          </a:bodyPr>
          <a:lstStyle>
            <a:lvl1pPr algn="l">
              <a:lnSpc>
                <a:spcPct val="150000"/>
              </a:lnSpc>
              <a:defRPr sz="7200" b="0" cap="none" baseline="0">
                <a:solidFill>
                  <a:schemeClr val="tx2">
                    <a:lumMod val="50000"/>
                  </a:schemeClr>
                </a:solidFill>
                <a:latin typeface="Georgia" pitchFamily="18" charset="0"/>
              </a:defRPr>
            </a:lvl1pPr>
          </a:lstStyle>
          <a:p>
            <a:r>
              <a:rPr lang="nb-NO" smtClean="0"/>
              <a:t>Click to edit Master title style</a:t>
            </a:r>
            <a:endParaRPr lang="en-US" dirty="0"/>
          </a:p>
        </p:txBody>
      </p:sp>
      <p:sp>
        <p:nvSpPr>
          <p:cNvPr id="9" name="Content Placeholder 14"/>
          <p:cNvSpPr>
            <a:spLocks noGrp="1"/>
          </p:cNvSpPr>
          <p:nvPr>
            <p:ph sz="quarter" idx="11"/>
          </p:nvPr>
        </p:nvSpPr>
        <p:spPr>
          <a:xfrm>
            <a:off x="719138" y="6111065"/>
            <a:ext cx="7201234" cy="287338"/>
          </a:xfrm>
        </p:spPr>
        <p:txBody>
          <a:bodyPr>
            <a:noAutofit/>
          </a:bodyPr>
          <a:lstStyle>
            <a:lvl1pPr>
              <a:buNone/>
              <a:defRPr sz="1600" b="1">
                <a:solidFill>
                  <a:schemeClr val="accent3"/>
                </a:solidFill>
                <a:latin typeface="+mn-lt"/>
              </a:defRPr>
            </a:lvl1pPr>
            <a:lvl2pPr>
              <a:buNone/>
              <a:defRPr sz="1600" b="1">
                <a:solidFill>
                  <a:schemeClr val="accent3"/>
                </a:solidFill>
                <a:latin typeface="+mn-lt"/>
              </a:defRPr>
            </a:lvl2pPr>
            <a:lvl3pPr>
              <a:buNone/>
              <a:defRPr sz="1600" b="1">
                <a:solidFill>
                  <a:schemeClr val="accent3"/>
                </a:solidFill>
                <a:latin typeface="+mn-lt"/>
              </a:defRPr>
            </a:lvl3pPr>
            <a:lvl4pPr>
              <a:buNone/>
              <a:defRPr sz="1600" b="1">
                <a:solidFill>
                  <a:schemeClr val="accent3"/>
                </a:solidFill>
                <a:latin typeface="+mn-lt"/>
              </a:defRPr>
            </a:lvl4pPr>
            <a:lvl5pPr>
              <a:buNone/>
              <a:defRPr sz="1600" b="1">
                <a:solidFill>
                  <a:schemeClr val="accent3"/>
                </a:solidFill>
                <a:latin typeface="+mn-lt"/>
              </a:defRPr>
            </a:lvl5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1732373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1" y="0"/>
            <a:ext cx="9143999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5" rIns="91430" bIns="45715" rtlCol="0" anchor="t"/>
          <a:lstStyle/>
          <a:p>
            <a:pPr algn="ctr" eaLnBrk="1" hangingPunct="1"/>
            <a:endParaRPr lang="nb-NO" sz="2400" dirty="0" err="1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3" name="Picture 3"/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12833" y="6109832"/>
            <a:ext cx="645392" cy="633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9283226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Blank with logo (grey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47" tIns="40074" rIns="80147" bIns="40074" rtlCol="0" anchor="t"/>
          <a:lstStyle/>
          <a:p>
            <a:pPr algn="ctr" eaLnBrk="1" hangingPunct="1"/>
            <a:endParaRPr lang="en-GB" sz="2400" dirty="0" err="1" smtClean="0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38467" y="6219566"/>
            <a:ext cx="516952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70565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3659" y="-27384"/>
            <a:ext cx="9223127" cy="698477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38467" y="6219566"/>
            <a:ext cx="516952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221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4.xml"/><Relationship Id="rId12" Type="http://schemas.openxmlformats.org/officeDocument/2006/relationships/theme" Target="../theme/theme3.xml"/><Relationship Id="rId1" Type="http://schemas.openxmlformats.org/officeDocument/2006/relationships/slideLayout" Target="../slideLayouts/slideLayout24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43.xml"/><Relationship Id="rId20" Type="http://schemas.openxmlformats.org/officeDocument/2006/relationships/slideLayout" Target="../slideLayouts/slideLayout54.xml"/><Relationship Id="rId21" Type="http://schemas.openxmlformats.org/officeDocument/2006/relationships/slideLayout" Target="../slideLayouts/slideLayout55.xml"/><Relationship Id="rId22" Type="http://schemas.openxmlformats.org/officeDocument/2006/relationships/slideLayout" Target="../slideLayouts/slideLayout56.xml"/><Relationship Id="rId23" Type="http://schemas.openxmlformats.org/officeDocument/2006/relationships/theme" Target="../theme/theme4.xml"/><Relationship Id="rId24" Type="http://schemas.openxmlformats.org/officeDocument/2006/relationships/image" Target="../media/image3.png"/><Relationship Id="rId10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46.xml"/><Relationship Id="rId13" Type="http://schemas.openxmlformats.org/officeDocument/2006/relationships/slideLayout" Target="../slideLayouts/slideLayout47.xml"/><Relationship Id="rId14" Type="http://schemas.openxmlformats.org/officeDocument/2006/relationships/slideLayout" Target="../slideLayouts/slideLayout48.xml"/><Relationship Id="rId15" Type="http://schemas.openxmlformats.org/officeDocument/2006/relationships/slideLayout" Target="../slideLayouts/slideLayout49.xml"/><Relationship Id="rId16" Type="http://schemas.openxmlformats.org/officeDocument/2006/relationships/slideLayout" Target="../slideLayouts/slideLayout50.xml"/><Relationship Id="rId17" Type="http://schemas.openxmlformats.org/officeDocument/2006/relationships/slideLayout" Target="../slideLayouts/slideLayout51.xml"/><Relationship Id="rId18" Type="http://schemas.openxmlformats.org/officeDocument/2006/relationships/slideLayout" Target="../slideLayouts/slideLayout52.xml"/><Relationship Id="rId19" Type="http://schemas.openxmlformats.org/officeDocument/2006/relationships/slideLayout" Target="../slideLayouts/slideLayout53.xml"/><Relationship Id="rId1" Type="http://schemas.openxmlformats.org/officeDocument/2006/relationships/slideLayout" Target="../slideLayouts/slideLayout35.xml"/><Relationship Id="rId2" Type="http://schemas.openxmlformats.org/officeDocument/2006/relationships/slideLayout" Target="../slideLayouts/slideLayout36.xml"/><Relationship Id="rId3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1.xml"/><Relationship Id="rId8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 smtClean="0"/>
              <a:t>11. april 2011</a:t>
            </a:r>
            <a:endParaRPr lang="nb-NO"/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smtClean="0"/>
              <a:t>Mal for styringsdokument mars 2015</a:t>
            </a:r>
            <a:endParaRPr lang="en-US"/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01000" y="62484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900"/>
            </a:lvl1pPr>
          </a:lstStyle>
          <a:p>
            <a:pPr>
              <a:defRPr/>
            </a:pPr>
            <a:fld id="{45701889-BFCA-DD44-9982-59E386C3FCF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1" name="Picture 6" descr="UiO_A.png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304800" y="228600"/>
            <a:ext cx="2300288" cy="14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</p:sldLayoutIdLst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AC6341-7E07-4D25-823D-56B55E4595E5}" type="datetimeFigureOut">
              <a:rPr lang="nb-NO" smtClean="0"/>
              <a:t>23.02.2017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6CDB91-49ED-4007-B6E9-FBBAEB1A565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3271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63" r:id="rId2"/>
    <p:sldLayoutId id="2147483764" r:id="rId3"/>
    <p:sldLayoutId id="2147483765" r:id="rId4"/>
    <p:sldLayoutId id="2147483766" r:id="rId5"/>
    <p:sldLayoutId id="2147483767" r:id="rId6"/>
    <p:sldLayoutId id="2147483768" r:id="rId7"/>
    <p:sldLayoutId id="2147483769" r:id="rId8"/>
    <p:sldLayoutId id="2147483770" r:id="rId9"/>
    <p:sldLayoutId id="2147483771" r:id="rId10"/>
    <p:sldLayoutId id="2147483772" r:id="rId11"/>
    <p:sldLayoutId id="2147483773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86FB00-ABE1-4363-AF93-9FDD6D80F486}" type="datetimeFigureOut">
              <a:rPr lang="nb-NO" smtClean="0"/>
              <a:t>23.02.2017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AEBB9C-99D2-4E4B-98D1-22450823600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245493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76" r:id="rId2"/>
    <p:sldLayoutId id="2147483777" r:id="rId3"/>
    <p:sldLayoutId id="2147483778" r:id="rId4"/>
    <p:sldLayoutId id="2147483779" r:id="rId5"/>
    <p:sldLayoutId id="2147483780" r:id="rId6"/>
    <p:sldLayoutId id="2147483781" r:id="rId7"/>
    <p:sldLayoutId id="2147483782" r:id="rId8"/>
    <p:sldLayoutId id="2147483783" r:id="rId9"/>
    <p:sldLayoutId id="2147483784" r:id="rId10"/>
    <p:sldLayoutId id="214748378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395288" y="474663"/>
            <a:ext cx="8351837" cy="865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Click to edit Master title style</a:t>
            </a:r>
            <a:endParaRPr lang="en-US"/>
          </a:p>
        </p:txBody>
      </p:sp>
      <p:sp>
        <p:nvSpPr>
          <p:cNvPr id="1027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395288" y="1843088"/>
            <a:ext cx="8351837" cy="3960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pic>
        <p:nvPicPr>
          <p:cNvPr id="1028" name="Picture 4"/>
          <p:cNvPicPr>
            <a:picLocks noChangeAspect="1"/>
          </p:cNvPicPr>
          <p:nvPr/>
        </p:nvPicPr>
        <p:blipFill>
          <a:blip r:embed="rId2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75638" y="6227763"/>
            <a:ext cx="4857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457091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50" r:id="rId12"/>
    <p:sldLayoutId id="2147483751" r:id="rId13"/>
    <p:sldLayoutId id="2147483752" r:id="rId14"/>
    <p:sldLayoutId id="2147483753" r:id="rId15"/>
    <p:sldLayoutId id="2147483754" r:id="rId16"/>
    <p:sldLayoutId id="2147483755" r:id="rId17"/>
    <p:sldLayoutId id="2147483756" r:id="rId18"/>
    <p:sldLayoutId id="2147483757" r:id="rId19"/>
    <p:sldLayoutId id="2147483758" r:id="rId20"/>
    <p:sldLayoutId id="2147483759" r:id="rId21"/>
    <p:sldLayoutId id="2147483760" r:id="rId22"/>
  </p:sldLayoutIdLst>
  <p:timing>
    <p:tnLst>
      <p:par>
        <p:cTn id="1" dur="indefinite" restart="never" nodeType="tmRoot"/>
      </p:par>
    </p:tnLst>
  </p:timing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 b="1" i="1">
          <a:solidFill>
            <a:srgbClr val="5D0749"/>
          </a:solidFill>
          <a:latin typeface="+mj-lt"/>
          <a:ea typeface="ＭＳ Ｐゴシック" charset="0"/>
          <a:cs typeface="Times New Roman" pitchFamily="18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 b="1" i="1">
          <a:solidFill>
            <a:srgbClr val="5D0749"/>
          </a:solidFill>
          <a:latin typeface="Georgia" charset="0"/>
          <a:ea typeface="ＭＳ Ｐゴシック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 b="1" i="1">
          <a:solidFill>
            <a:srgbClr val="5D0749"/>
          </a:solidFill>
          <a:latin typeface="Georgia" charset="0"/>
          <a:ea typeface="ＭＳ Ｐゴシック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 b="1" i="1">
          <a:solidFill>
            <a:srgbClr val="5D0749"/>
          </a:solidFill>
          <a:latin typeface="Georgia" charset="0"/>
          <a:ea typeface="ＭＳ Ｐゴシック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 b="1" i="1">
          <a:solidFill>
            <a:srgbClr val="5D0749"/>
          </a:solidFill>
          <a:latin typeface="Georgia" charset="0"/>
          <a:ea typeface="ＭＳ Ｐゴシック" charset="0"/>
        </a:defRPr>
      </a:lvl5pPr>
      <a:lvl6pPr marL="511980" algn="l" rtl="0" eaLnBrk="1" fontAlgn="base" hangingPunct="1">
        <a:spcBef>
          <a:spcPct val="0"/>
        </a:spcBef>
        <a:spcAft>
          <a:spcPct val="0"/>
        </a:spcAft>
        <a:defRPr sz="4000">
          <a:solidFill>
            <a:srgbClr val="333333"/>
          </a:solidFill>
          <a:latin typeface="Helvetica 65 Medium" pitchFamily="34" charset="0"/>
        </a:defRPr>
      </a:lvl6pPr>
      <a:lvl7pPr marL="1023960" algn="l" rtl="0" eaLnBrk="1" fontAlgn="base" hangingPunct="1">
        <a:spcBef>
          <a:spcPct val="0"/>
        </a:spcBef>
        <a:spcAft>
          <a:spcPct val="0"/>
        </a:spcAft>
        <a:defRPr sz="4000">
          <a:solidFill>
            <a:srgbClr val="333333"/>
          </a:solidFill>
          <a:latin typeface="Helvetica 65 Medium" pitchFamily="34" charset="0"/>
        </a:defRPr>
      </a:lvl7pPr>
      <a:lvl8pPr marL="1535940" algn="l" rtl="0" eaLnBrk="1" fontAlgn="base" hangingPunct="1">
        <a:spcBef>
          <a:spcPct val="0"/>
        </a:spcBef>
        <a:spcAft>
          <a:spcPct val="0"/>
        </a:spcAft>
        <a:defRPr sz="4000">
          <a:solidFill>
            <a:srgbClr val="333333"/>
          </a:solidFill>
          <a:latin typeface="Helvetica 65 Medium" pitchFamily="34" charset="0"/>
        </a:defRPr>
      </a:lvl8pPr>
      <a:lvl9pPr marL="2047920" algn="l" rtl="0" eaLnBrk="1" fontAlgn="base" hangingPunct="1">
        <a:spcBef>
          <a:spcPct val="0"/>
        </a:spcBef>
        <a:spcAft>
          <a:spcPct val="0"/>
        </a:spcAft>
        <a:defRPr sz="4000">
          <a:solidFill>
            <a:srgbClr val="333333"/>
          </a:solidFill>
          <a:latin typeface="Helvetica 65 Medium" pitchFamily="34" charset="0"/>
        </a:defRPr>
      </a:lvl9pPr>
    </p:titleStyle>
    <p:bodyStyle>
      <a:lvl1pPr marL="266700" indent="-266700" algn="l" rtl="0" eaLnBrk="1" fontAlgn="base" hangingPunct="1">
        <a:spcBef>
          <a:spcPts val="338"/>
        </a:spcBef>
        <a:spcAft>
          <a:spcPts val="338"/>
        </a:spcAft>
        <a:buFont typeface="Arial" charset="0"/>
        <a:buChar char="•"/>
        <a:defRPr sz="2000">
          <a:solidFill>
            <a:srgbClr val="080808"/>
          </a:solidFill>
          <a:latin typeface="+mn-lt"/>
          <a:ea typeface="ＭＳ Ｐゴシック" charset="0"/>
          <a:cs typeface="Arial" pitchFamily="34" charset="0"/>
        </a:defRPr>
      </a:lvl1pPr>
      <a:lvl2pPr marL="542925" indent="-276225" algn="l" rtl="0" eaLnBrk="1" fontAlgn="base" hangingPunct="1">
        <a:spcBef>
          <a:spcPts val="450"/>
        </a:spcBef>
        <a:spcAft>
          <a:spcPts val="450"/>
        </a:spcAft>
        <a:buChar char="–"/>
        <a:defRPr sz="2000">
          <a:solidFill>
            <a:srgbClr val="080808"/>
          </a:solidFill>
          <a:latin typeface="+mn-lt"/>
          <a:ea typeface="ＭＳ Ｐゴシック" charset="0"/>
          <a:cs typeface="Arial" pitchFamily="34" charset="0"/>
        </a:defRPr>
      </a:lvl2pPr>
      <a:lvl3pPr marL="903288" indent="-296863" algn="l" rtl="0" eaLnBrk="1" fontAlgn="base" hangingPunct="1">
        <a:spcBef>
          <a:spcPts val="450"/>
        </a:spcBef>
        <a:spcAft>
          <a:spcPts val="450"/>
        </a:spcAft>
        <a:buChar char="•"/>
        <a:defRPr sz="2700">
          <a:solidFill>
            <a:srgbClr val="080808"/>
          </a:solidFill>
          <a:latin typeface="+mn-lt"/>
          <a:ea typeface="ＭＳ Ｐゴシック" charset="0"/>
          <a:cs typeface="Arial" pitchFamily="34" charset="0"/>
        </a:defRPr>
      </a:lvl3pPr>
      <a:lvl4pPr marL="1309688" indent="-307975" algn="l" rtl="0" eaLnBrk="1" fontAlgn="base" hangingPunct="1">
        <a:spcBef>
          <a:spcPts val="450"/>
        </a:spcBef>
        <a:spcAft>
          <a:spcPts val="450"/>
        </a:spcAft>
        <a:buChar char="–"/>
        <a:defRPr sz="2700">
          <a:solidFill>
            <a:srgbClr val="080808"/>
          </a:solidFill>
          <a:latin typeface="+mn-lt"/>
          <a:ea typeface="ＭＳ Ｐゴシック" charset="0"/>
          <a:cs typeface="Arial" pitchFamily="34" charset="0"/>
        </a:defRPr>
      </a:lvl4pPr>
      <a:lvl5pPr marL="1701800" indent="-298450" algn="l" rtl="0" eaLnBrk="1" fontAlgn="base" hangingPunct="1">
        <a:spcBef>
          <a:spcPts val="450"/>
        </a:spcBef>
        <a:spcAft>
          <a:spcPts val="450"/>
        </a:spcAft>
        <a:buChar char="»"/>
        <a:defRPr sz="2700">
          <a:solidFill>
            <a:srgbClr val="080808"/>
          </a:solidFill>
          <a:latin typeface="+mn-lt"/>
          <a:ea typeface="ＭＳ Ｐゴシック" charset="0"/>
          <a:cs typeface="Arial" pitchFamily="34" charset="0"/>
        </a:defRPr>
      </a:lvl5pPr>
      <a:lvl6pPr marL="2815890" indent="-255990" algn="l" rtl="0" eaLnBrk="1" fontAlgn="base" hangingPunct="1">
        <a:spcBef>
          <a:spcPct val="20000"/>
        </a:spcBef>
        <a:spcAft>
          <a:spcPct val="0"/>
        </a:spcAft>
        <a:buChar char="»"/>
        <a:defRPr sz="2300">
          <a:solidFill>
            <a:srgbClr val="333333"/>
          </a:solidFill>
          <a:latin typeface="+mn-lt"/>
        </a:defRPr>
      </a:lvl6pPr>
      <a:lvl7pPr marL="3327871" indent="-255990" algn="l" rtl="0" eaLnBrk="1" fontAlgn="base" hangingPunct="1">
        <a:spcBef>
          <a:spcPct val="20000"/>
        </a:spcBef>
        <a:spcAft>
          <a:spcPct val="0"/>
        </a:spcAft>
        <a:buChar char="»"/>
        <a:defRPr sz="2300">
          <a:solidFill>
            <a:srgbClr val="333333"/>
          </a:solidFill>
          <a:latin typeface="+mn-lt"/>
        </a:defRPr>
      </a:lvl7pPr>
      <a:lvl8pPr marL="3839850" indent="-255990" algn="l" rtl="0" eaLnBrk="1" fontAlgn="base" hangingPunct="1">
        <a:spcBef>
          <a:spcPct val="20000"/>
        </a:spcBef>
        <a:spcAft>
          <a:spcPct val="0"/>
        </a:spcAft>
        <a:buChar char="»"/>
        <a:defRPr sz="2300">
          <a:solidFill>
            <a:srgbClr val="333333"/>
          </a:solidFill>
          <a:latin typeface="+mn-lt"/>
        </a:defRPr>
      </a:lvl8pPr>
      <a:lvl9pPr marL="4351830" indent="-255990" algn="l" rtl="0" eaLnBrk="1" fontAlgn="base" hangingPunct="1">
        <a:spcBef>
          <a:spcPct val="20000"/>
        </a:spcBef>
        <a:spcAft>
          <a:spcPct val="0"/>
        </a:spcAft>
        <a:buChar char="»"/>
        <a:defRPr sz="2300">
          <a:solidFill>
            <a:srgbClr val="333333"/>
          </a:solidFill>
          <a:latin typeface="+mn-lt"/>
        </a:defRPr>
      </a:lvl9pPr>
    </p:bodyStyle>
    <p:otherStyle>
      <a:defPPr>
        <a:defRPr lang="en-US"/>
      </a:defPPr>
      <a:lvl1pPr marL="0" algn="l" defTabSz="102396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11980" algn="l" defTabSz="102396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23960" algn="l" defTabSz="102396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35940" algn="l" defTabSz="102396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47920" algn="l" defTabSz="102396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59901" algn="l" defTabSz="102396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71880" algn="l" defTabSz="102396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583860" algn="l" defTabSz="102396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095841" algn="l" defTabSz="102396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4" Type="http://schemas.openxmlformats.org/officeDocument/2006/relationships/diagramLayout" Target="../diagrams/layout1.xml"/><Relationship Id="rId5" Type="http://schemas.openxmlformats.org/officeDocument/2006/relationships/diagramQuickStyle" Target="../diagrams/quickStyle1.xml"/><Relationship Id="rId6" Type="http://schemas.openxmlformats.org/officeDocument/2006/relationships/diagramColors" Target="../diagrams/colors1.xml"/><Relationship Id="rId7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1.em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nb-NO" sz="3200" b="1" dirty="0" smtClean="0"/>
              <a:t>Mal for styringsdokument</a:t>
            </a:r>
          </a:p>
          <a:p>
            <a:pPr eaLnBrk="1" hangingPunct="1"/>
            <a:endParaRPr lang="nb-NO" sz="3200" b="1" dirty="0" smtClean="0"/>
          </a:p>
          <a:p>
            <a:pPr eaLnBrk="1" hangingPunct="1"/>
            <a:r>
              <a:rPr lang="nb-NO" sz="2000" i="1" dirty="0" smtClean="0"/>
              <a:t>(Hjelpetekst i kursiv på foiler og i notatfeltet.)</a:t>
            </a:r>
            <a:endParaRPr lang="nb-NO" sz="20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39552" y="332656"/>
            <a:ext cx="7620000" cy="936104"/>
          </a:xfrm>
        </p:spPr>
        <p:txBody>
          <a:bodyPr/>
          <a:lstStyle/>
          <a:p>
            <a:r>
              <a:rPr lang="nb-NO" sz="3200" dirty="0" smtClean="0"/>
              <a:t>Styringsdokument: Veiledningsfoil</a:t>
            </a:r>
            <a:endParaRPr lang="nb-NO" sz="320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95536" y="1196752"/>
            <a:ext cx="8424936" cy="5544616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nb-NO" sz="1400" i="1" dirty="0" smtClean="0"/>
              <a:t>Styringsdokumentet tar utgangspunkt i prosjektbeskrivelsen, og er et levende dokument som skal gi grunnlag for best mulig dialog </a:t>
            </a:r>
            <a:r>
              <a:rPr lang="nb-NO" sz="1400" i="1" dirty="0"/>
              <a:t>mellom </a:t>
            </a:r>
            <a:r>
              <a:rPr lang="nb-NO" sz="1400" i="1" dirty="0" smtClean="0"/>
              <a:t>prosjektleder </a:t>
            </a:r>
            <a:r>
              <a:rPr lang="nb-NO" sz="1400" i="1" dirty="0"/>
              <a:t>og </a:t>
            </a:r>
            <a:r>
              <a:rPr lang="nb-NO" sz="1400" i="1" dirty="0" smtClean="0"/>
              <a:t>prosjekteier/styringsgruppe, samt sikre sporbarhet i veivalg og beslutninger som tas i løpet av prosjektet. Det kan også brukes til informasjon og i dialog med andre relevante aktører og interessenter, for eksempel i informasjonsmøter med tillitsvalgte. </a:t>
            </a:r>
          </a:p>
          <a:p>
            <a:pPr>
              <a:spcAft>
                <a:spcPts val="600"/>
              </a:spcAft>
            </a:pPr>
            <a:r>
              <a:rPr lang="nb-NO" sz="1400" i="1" dirty="0" smtClean="0"/>
              <a:t>Malen for styringsdokumentet har </a:t>
            </a:r>
            <a:r>
              <a:rPr lang="nb-NO" sz="1400" i="1" dirty="0"/>
              <a:t>5 dimensjoner: Informasjon om prosjektet, statusrapportering, diskusjon og veivalg, beslutningspunkter og veien videre</a:t>
            </a:r>
            <a:r>
              <a:rPr lang="nb-NO" sz="1400" i="1" dirty="0" smtClean="0"/>
              <a:t>. I møter med styringsgruppen skal alle dimensjoner kommenteres.</a:t>
            </a:r>
            <a:endParaRPr lang="nb-NO" sz="1400" i="1" dirty="0"/>
          </a:p>
          <a:p>
            <a:pPr>
              <a:spcAft>
                <a:spcPts val="600"/>
              </a:spcAft>
            </a:pPr>
            <a:r>
              <a:rPr lang="nb-NO" sz="1400" i="1" dirty="0" smtClean="0"/>
              <a:t>For å bidra til relevans og engasjement i dialogen med styringsgruppen, er styringsdokumentet utformet som en mal i Power Point format. </a:t>
            </a:r>
            <a:r>
              <a:rPr lang="nb-NO" sz="1400" i="1" dirty="0"/>
              <a:t>Malen har hjelpetekst i kursiv på foilene og i </a:t>
            </a:r>
            <a:r>
              <a:rPr lang="nb-NO" sz="1400" i="1" dirty="0" smtClean="0"/>
              <a:t>notatfeltet.</a:t>
            </a:r>
          </a:p>
          <a:p>
            <a:pPr>
              <a:spcAft>
                <a:spcPts val="600"/>
              </a:spcAft>
            </a:pPr>
            <a:r>
              <a:rPr lang="nb-NO" sz="1400" i="1" dirty="0" smtClean="0"/>
              <a:t>For hvert møte med styringsgruppen lager prosjektleder en oppdatert versjon av dokumentet, og i etterkant av møtet lagres denne versjonen som .</a:t>
            </a:r>
            <a:r>
              <a:rPr lang="nb-NO" sz="1400" i="1" dirty="0" err="1" smtClean="0"/>
              <a:t>pdf</a:t>
            </a:r>
            <a:r>
              <a:rPr lang="nb-NO" sz="1400" i="1" dirty="0" smtClean="0"/>
              <a:t> format sammen med et kort møtereferat, som også sendes til styringsgruppemedlemmene.</a:t>
            </a:r>
          </a:p>
          <a:p>
            <a:pPr>
              <a:spcAft>
                <a:spcPts val="600"/>
              </a:spcAft>
            </a:pPr>
            <a:r>
              <a:rPr lang="nb-NO" sz="1400" i="1" dirty="0" smtClean="0"/>
              <a:t>Prosjektleder må selv definere hvilke foiler i malen som er hensiktsmessig å vise i hvilke møter, sammenhenger og faser, og må tilpasse presentasjoner deretter. Omfanget av informasjon og antall foiler i framvisningen av styringsdokumentet vil derfor variere etter hvilken sammenheng det skal anvendes i.</a:t>
            </a:r>
          </a:p>
          <a:p>
            <a:pPr>
              <a:spcAft>
                <a:spcPts val="600"/>
              </a:spcAft>
            </a:pPr>
            <a:r>
              <a:rPr lang="nb-NO" sz="1400" i="1" dirty="0"/>
              <a:t>Når et prosjekt går over mer enn 6 </a:t>
            </a:r>
            <a:r>
              <a:rPr lang="nb-NO" sz="1400" i="1" dirty="0" err="1"/>
              <a:t>mnd</a:t>
            </a:r>
            <a:r>
              <a:rPr lang="nb-NO" sz="1400" i="1" dirty="0"/>
              <a:t> og/eller gjennom flere gjennomføringsfaser, skal selve prosjektbeskrivelsen oppdateres og godkjennes på nytt av styringsgruppen i forkant av en ny gjennomføringsfase. </a:t>
            </a:r>
            <a:endParaRPr lang="nb-NO" sz="1400" i="1" dirty="0" smtClean="0"/>
          </a:p>
          <a:p>
            <a:pPr>
              <a:spcAft>
                <a:spcPts val="600"/>
              </a:spcAft>
            </a:pPr>
            <a:r>
              <a:rPr lang="nb-NO" sz="1400" i="1" dirty="0" smtClean="0"/>
              <a:t>Prosjektbeskrivelsen </a:t>
            </a:r>
            <a:r>
              <a:rPr lang="nb-NO" sz="1400" i="1" dirty="0"/>
              <a:t>skal også oppdateres og godkjennes på nytt hvis styringsgruppen beslutter vesentlige endringer i mål, avgrensning, roller eller ressurser.</a:t>
            </a:r>
          </a:p>
          <a:p>
            <a:endParaRPr lang="nb-NO" sz="1600" dirty="0" smtClean="0"/>
          </a:p>
          <a:p>
            <a:endParaRPr lang="nb-NO" sz="1600" dirty="0"/>
          </a:p>
          <a:p>
            <a:pPr marL="0" indent="0">
              <a:buNone/>
            </a:pPr>
            <a:endParaRPr lang="nb-NO" sz="1600" dirty="0" smtClean="0"/>
          </a:p>
          <a:p>
            <a:pPr marL="0" indent="0">
              <a:buNone/>
            </a:pPr>
            <a:endParaRPr lang="nb-NO" sz="1600" dirty="0" smtClean="0"/>
          </a:p>
          <a:p>
            <a:pPr marL="0" indent="0">
              <a:buNone/>
            </a:pPr>
            <a:endParaRPr lang="nb-NO" sz="1600" dirty="0"/>
          </a:p>
          <a:p>
            <a:pPr marL="0" indent="0">
              <a:buNone/>
            </a:pPr>
            <a:endParaRPr lang="nb-NO" sz="1400" dirty="0"/>
          </a:p>
        </p:txBody>
      </p:sp>
      <p:sp>
        <p:nvSpPr>
          <p:cNvPr id="6" name="Plassholder for lysbildenummer 3"/>
          <p:cNvSpPr>
            <a:spLocks noGrp="1"/>
          </p:cNvSpPr>
          <p:nvPr>
            <p:ph type="sldNum" sz="quarter" idx="11"/>
          </p:nvPr>
        </p:nvSpPr>
        <p:spPr>
          <a:xfrm>
            <a:off x="8604448" y="6309320"/>
            <a:ext cx="216024" cy="457200"/>
          </a:xfrm>
        </p:spPr>
        <p:txBody>
          <a:bodyPr/>
          <a:lstStyle/>
          <a:p>
            <a:fld id="{50A64383-DDEF-46E4-9EA6-0AF878096D55}" type="slidenum">
              <a:rPr lang="nb-NO" smtClean="0"/>
              <a:pPr/>
              <a:t>3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777200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620000" cy="1143000"/>
          </a:xfrm>
        </p:spPr>
        <p:txBody>
          <a:bodyPr/>
          <a:lstStyle/>
          <a:p>
            <a:r>
              <a:rPr lang="nb-NO" dirty="0"/>
              <a:t>Innhold i styringsdokumentet</a:t>
            </a:r>
            <a:endParaRPr lang="nb-NO" sz="3200" dirty="0"/>
          </a:p>
        </p:txBody>
      </p:sp>
      <p:graphicFrame>
        <p:nvGraphicFramePr>
          <p:cNvPr id="5" name="Plassholder for innhol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00376967"/>
              </p:ext>
            </p:extLst>
          </p:nvPr>
        </p:nvGraphicFramePr>
        <p:xfrm>
          <a:off x="323528" y="1196752"/>
          <a:ext cx="8496944" cy="50497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4451"/>
                <a:gridCol w="4804181"/>
                <a:gridCol w="2808312"/>
              </a:tblGrid>
              <a:tr h="362021">
                <a:tc>
                  <a:txBody>
                    <a:bodyPr/>
                    <a:lstStyle/>
                    <a:p>
                      <a:pPr algn="r"/>
                      <a:r>
                        <a:rPr lang="nb-NO" sz="1600" b="0" dirty="0" smtClean="0">
                          <a:latin typeface="Arial"/>
                          <a:cs typeface="Arial"/>
                        </a:rPr>
                        <a:t>Side </a:t>
                      </a:r>
                      <a:endParaRPr lang="nb-NO" sz="1600" b="0" dirty="0">
                        <a:latin typeface="Arial"/>
                        <a:cs typeface="Arial"/>
                      </a:endParaRPr>
                    </a:p>
                  </a:txBody>
                  <a:tcPr>
                    <a:solidFill>
                      <a:srgbClr val="43A375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1600" b="0" dirty="0" smtClean="0">
                          <a:latin typeface="Arial"/>
                          <a:cs typeface="Arial"/>
                        </a:rPr>
                        <a:t>Agendapunkter</a:t>
                      </a:r>
                      <a:endParaRPr lang="nb-NO" sz="1600" b="0" dirty="0">
                        <a:latin typeface="Arial"/>
                        <a:cs typeface="Arial"/>
                      </a:endParaRPr>
                    </a:p>
                  </a:txBody>
                  <a:tcPr>
                    <a:solidFill>
                      <a:srgbClr val="43A375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1600" b="0" dirty="0" smtClean="0">
                          <a:latin typeface="Arial"/>
                          <a:cs typeface="Arial"/>
                        </a:rPr>
                        <a:t>Dimensjoner</a:t>
                      </a:r>
                      <a:endParaRPr lang="nb-NO" sz="1600" b="0" dirty="0">
                        <a:latin typeface="Arial"/>
                        <a:cs typeface="Arial"/>
                      </a:endParaRPr>
                    </a:p>
                  </a:txBody>
                  <a:tcPr>
                    <a:solidFill>
                      <a:srgbClr val="43A375"/>
                    </a:solidFill>
                  </a:tcPr>
                </a:tc>
              </a:tr>
              <a:tr h="362021">
                <a:tc>
                  <a:txBody>
                    <a:bodyPr/>
                    <a:lstStyle/>
                    <a:p>
                      <a:pPr algn="l"/>
                      <a:r>
                        <a:rPr lang="nb-NO" sz="1600" dirty="0" smtClean="0">
                          <a:latin typeface="Arial"/>
                          <a:cs typeface="Arial"/>
                        </a:rPr>
                        <a:t>5</a:t>
                      </a:r>
                      <a:endParaRPr lang="nb-NO" sz="1600" dirty="0">
                        <a:latin typeface="Arial"/>
                        <a:cs typeface="Arial"/>
                      </a:endParaRPr>
                    </a:p>
                  </a:txBody>
                  <a:tcP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600" dirty="0" smtClean="0">
                          <a:latin typeface="Arial"/>
                          <a:cs typeface="Arial"/>
                        </a:rPr>
                        <a:t>Bakgrunn og begrunnelse</a:t>
                      </a:r>
                      <a:endParaRPr lang="nb-NO" sz="1600" dirty="0">
                        <a:latin typeface="Arial"/>
                        <a:cs typeface="Arial"/>
                      </a:endParaRPr>
                    </a:p>
                  </a:txBody>
                  <a:tcPr>
                    <a:solidFill>
                      <a:srgbClr val="F2F2F2"/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1600" dirty="0" smtClean="0">
                        <a:latin typeface="+mn-lt"/>
                        <a:cs typeface="Arial"/>
                      </a:endParaRP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1600" dirty="0" smtClean="0">
                        <a:latin typeface="+mn-lt"/>
                        <a:cs typeface="Arial"/>
                      </a:endParaRP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600" dirty="0" smtClean="0">
                          <a:latin typeface="+mn-lt"/>
                          <a:cs typeface="Arial"/>
                        </a:rPr>
                        <a:t>Informasjon om prosjektet</a:t>
                      </a:r>
                    </a:p>
                    <a:p>
                      <a:pPr algn="ctr"/>
                      <a:endParaRPr lang="nb-NO" sz="1600" dirty="0">
                        <a:latin typeface="Arial"/>
                        <a:cs typeface="Arial"/>
                      </a:endParaRPr>
                    </a:p>
                  </a:txBody>
                  <a:tcPr>
                    <a:solidFill>
                      <a:srgbClr val="F2F2F2"/>
                    </a:solidFill>
                  </a:tcPr>
                </a:tc>
              </a:tr>
              <a:tr h="362021">
                <a:tc>
                  <a:txBody>
                    <a:bodyPr/>
                    <a:lstStyle/>
                    <a:p>
                      <a:pPr algn="l"/>
                      <a:r>
                        <a:rPr lang="nb-NO" sz="1600" dirty="0" smtClean="0">
                          <a:latin typeface="Arial"/>
                          <a:cs typeface="Arial"/>
                        </a:rPr>
                        <a:t>6</a:t>
                      </a:r>
                      <a:endParaRPr lang="nb-NO" sz="1600" dirty="0">
                        <a:latin typeface="Arial"/>
                        <a:cs typeface="Arial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nb-NO" sz="1600" kern="1200" dirty="0" smtClean="0">
                          <a:solidFill>
                            <a:schemeClr val="dk1"/>
                          </a:solidFill>
                          <a:latin typeface="Arial"/>
                          <a:ea typeface="+mn-ea"/>
                          <a:cs typeface="Arial"/>
                        </a:rPr>
                        <a:t>Prosjektets mål og gevinster</a:t>
                      </a:r>
                      <a:endParaRPr lang="nb-NO" sz="1600" kern="1200" dirty="0">
                        <a:solidFill>
                          <a:schemeClr val="dk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/>
                      <a:endParaRPr lang="nb-NO" sz="1600" dirty="0">
                        <a:latin typeface="Arial"/>
                        <a:cs typeface="Arial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54097">
                <a:tc>
                  <a:txBody>
                    <a:bodyPr/>
                    <a:lstStyle/>
                    <a:p>
                      <a:pPr algn="l"/>
                      <a:r>
                        <a:rPr lang="nb-NO" sz="1600" dirty="0" smtClean="0">
                          <a:latin typeface="Arial"/>
                          <a:cs typeface="Arial"/>
                        </a:rPr>
                        <a:t>7</a:t>
                      </a:r>
                      <a:endParaRPr lang="nb-NO" sz="1600" dirty="0">
                        <a:latin typeface="Arial"/>
                        <a:cs typeface="Arial"/>
                      </a:endParaRPr>
                    </a:p>
                  </a:txBody>
                  <a:tcP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600" kern="1200" dirty="0" smtClean="0">
                          <a:solidFill>
                            <a:schemeClr val="dk1"/>
                          </a:solidFill>
                          <a:latin typeface="Arial"/>
                          <a:ea typeface="+mn-ea"/>
                          <a:cs typeface="Arial"/>
                        </a:rPr>
                        <a:t>Prosjektets</a:t>
                      </a:r>
                      <a:r>
                        <a:rPr lang="nb-NO" sz="1600" kern="1200" baseline="0" dirty="0" smtClean="0">
                          <a:solidFill>
                            <a:schemeClr val="dk1"/>
                          </a:solidFill>
                          <a:latin typeface="Arial"/>
                          <a:ea typeface="+mn-ea"/>
                          <a:cs typeface="Arial"/>
                        </a:rPr>
                        <a:t> l</a:t>
                      </a:r>
                      <a:r>
                        <a:rPr lang="nb-NO" sz="1600" kern="1200" dirty="0" smtClean="0">
                          <a:solidFill>
                            <a:schemeClr val="dk1"/>
                          </a:solidFill>
                          <a:latin typeface="Arial"/>
                          <a:ea typeface="+mn-ea"/>
                          <a:cs typeface="Arial"/>
                        </a:rPr>
                        <a:t>everanser og avgrensning</a:t>
                      </a:r>
                      <a:endParaRPr lang="nb-NO" sz="1600" kern="1200" dirty="0">
                        <a:solidFill>
                          <a:schemeClr val="dk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>
                    <a:solidFill>
                      <a:srgbClr val="F2F2F2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/>
                      <a:endParaRPr lang="nb-NO" sz="1600" dirty="0">
                        <a:latin typeface="Arial"/>
                        <a:cs typeface="Arial"/>
                      </a:endParaRPr>
                    </a:p>
                  </a:txBody>
                  <a:tcPr>
                    <a:solidFill>
                      <a:srgbClr val="F2F2F2"/>
                    </a:solidFill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l"/>
                      <a:r>
                        <a:rPr lang="nb-NO" sz="1600" dirty="0" smtClean="0">
                          <a:latin typeface="Arial"/>
                          <a:cs typeface="Arial"/>
                        </a:rPr>
                        <a:t>8</a:t>
                      </a:r>
                      <a:endParaRPr lang="nb-NO" sz="1600" dirty="0">
                        <a:latin typeface="Arial"/>
                        <a:cs typeface="Arial"/>
                      </a:endParaRPr>
                    </a:p>
                  </a:txBody>
                  <a:tcP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600" kern="1200" dirty="0" smtClean="0">
                          <a:solidFill>
                            <a:schemeClr val="dk1"/>
                          </a:solidFill>
                          <a:latin typeface="Arial"/>
                          <a:ea typeface="+mn-ea"/>
                          <a:cs typeface="Arial"/>
                        </a:rPr>
                        <a:t>Organisering og ansvar</a:t>
                      </a:r>
                      <a:endParaRPr lang="nb-NO" sz="1600" kern="1200" dirty="0">
                        <a:solidFill>
                          <a:schemeClr val="dk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/>
                      <a:endParaRPr lang="nb-NO" sz="1600" dirty="0">
                        <a:latin typeface="Arial"/>
                        <a:cs typeface="Arial"/>
                      </a:endParaRPr>
                    </a:p>
                  </a:txBody>
                  <a:tcPr>
                    <a:solidFill>
                      <a:srgbClr val="D9D9D9"/>
                    </a:solidFill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l"/>
                      <a:r>
                        <a:rPr lang="nb-NO" sz="1600" dirty="0" smtClean="0">
                          <a:latin typeface="Arial"/>
                          <a:cs typeface="Arial"/>
                        </a:rPr>
                        <a:t>9-10</a:t>
                      </a:r>
                      <a:endParaRPr lang="nb-NO" sz="1600" dirty="0">
                        <a:latin typeface="Arial"/>
                        <a:cs typeface="Arial"/>
                      </a:endParaRPr>
                    </a:p>
                  </a:txBody>
                  <a:tcP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600" kern="1200" dirty="0" smtClean="0">
                          <a:solidFill>
                            <a:schemeClr val="dk1"/>
                          </a:solidFill>
                          <a:latin typeface="Arial"/>
                          <a:ea typeface="+mn-ea"/>
                          <a:cs typeface="Arial"/>
                        </a:rPr>
                        <a:t>Prosjektplan</a:t>
                      </a:r>
                      <a:r>
                        <a:rPr lang="nb-NO" sz="1600" kern="1200" baseline="0" dirty="0" smtClean="0">
                          <a:solidFill>
                            <a:schemeClr val="dk1"/>
                          </a:solidFill>
                          <a:latin typeface="Arial"/>
                          <a:ea typeface="+mn-ea"/>
                          <a:cs typeface="Arial"/>
                        </a:rPr>
                        <a:t> </a:t>
                      </a:r>
                      <a:r>
                        <a:rPr lang="nb-NO" sz="1600" kern="1200" dirty="0" smtClean="0">
                          <a:solidFill>
                            <a:schemeClr val="dk1"/>
                          </a:solidFill>
                          <a:latin typeface="Arial"/>
                          <a:ea typeface="+mn-ea"/>
                          <a:cs typeface="Arial"/>
                        </a:rPr>
                        <a:t>og fremdrift</a:t>
                      </a:r>
                      <a:endParaRPr lang="nb-NO" sz="1600" kern="1200" dirty="0">
                        <a:solidFill>
                          <a:schemeClr val="dk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>
                    <a:solidFill>
                      <a:srgbClr val="F2F2F2"/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1600" dirty="0" smtClean="0">
                        <a:latin typeface="+mn-lt"/>
                        <a:cs typeface="Arial"/>
                      </a:endParaRP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1600" dirty="0" smtClean="0">
                        <a:latin typeface="+mn-lt"/>
                        <a:cs typeface="Arial"/>
                      </a:endParaRP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600" dirty="0" smtClean="0">
                          <a:latin typeface="+mn-lt"/>
                          <a:cs typeface="Arial"/>
                        </a:rPr>
                        <a:t>Avrapportering</a:t>
                      </a:r>
                    </a:p>
                    <a:p>
                      <a:pPr algn="ctr"/>
                      <a:endParaRPr lang="nb-NO" sz="1600" dirty="0">
                        <a:latin typeface="Arial"/>
                        <a:cs typeface="Arial"/>
                      </a:endParaRPr>
                    </a:p>
                  </a:txBody>
                  <a:tcPr>
                    <a:solidFill>
                      <a:srgbClr val="F2F2F2"/>
                    </a:solidFill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l"/>
                      <a:r>
                        <a:rPr lang="nb-NO" sz="1600" dirty="0" smtClean="0">
                          <a:latin typeface="Arial"/>
                          <a:cs typeface="Arial"/>
                        </a:rPr>
                        <a:t>11</a:t>
                      </a:r>
                      <a:endParaRPr lang="nb-NO" sz="1600" dirty="0">
                        <a:latin typeface="Arial"/>
                        <a:cs typeface="Arial"/>
                      </a:endParaRPr>
                    </a:p>
                  </a:txBody>
                  <a:tcP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600" dirty="0" smtClean="0">
                          <a:latin typeface="+mn-lt"/>
                          <a:cs typeface="Arial"/>
                        </a:rPr>
                        <a:t>Ressursbruk</a:t>
                      </a:r>
                    </a:p>
                  </a:txBody>
                  <a:tcPr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/>
                      <a:endParaRPr lang="nb-NO" sz="1600" dirty="0">
                        <a:latin typeface="Arial"/>
                        <a:cs typeface="Arial"/>
                      </a:endParaRPr>
                    </a:p>
                  </a:txBody>
                  <a:tcPr>
                    <a:solidFill>
                      <a:srgbClr val="D9D9D9"/>
                    </a:solidFill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l"/>
                      <a:r>
                        <a:rPr lang="nb-NO" sz="1600" dirty="0" smtClean="0">
                          <a:latin typeface="Arial"/>
                          <a:cs typeface="Arial"/>
                        </a:rPr>
                        <a:t>12</a:t>
                      </a:r>
                      <a:endParaRPr lang="nb-NO" sz="1600" dirty="0">
                        <a:latin typeface="Arial"/>
                        <a:cs typeface="Arial"/>
                      </a:endParaRPr>
                    </a:p>
                  </a:txBody>
                  <a:tcP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ial"/>
                        </a:rPr>
                        <a:t>Status og utfordringer</a:t>
                      </a:r>
                      <a:endParaRPr lang="nb-NO" sz="1600" dirty="0">
                        <a:latin typeface="Arial"/>
                        <a:cs typeface="Arial"/>
                      </a:endParaRPr>
                    </a:p>
                  </a:txBody>
                  <a:tcPr>
                    <a:solidFill>
                      <a:srgbClr val="F2F2F2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/>
                      <a:endParaRPr lang="nb-NO" sz="1600" dirty="0">
                        <a:latin typeface="Arial"/>
                        <a:cs typeface="Arial"/>
                      </a:endParaRPr>
                    </a:p>
                  </a:txBody>
                  <a:tcPr>
                    <a:solidFill>
                      <a:srgbClr val="F2F2F2"/>
                    </a:solidFill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l"/>
                      <a:r>
                        <a:rPr lang="nb-NO" sz="1600" dirty="0" smtClean="0">
                          <a:latin typeface="Arial"/>
                          <a:cs typeface="Arial"/>
                        </a:rPr>
                        <a:t>13</a:t>
                      </a:r>
                      <a:endParaRPr lang="nb-NO" sz="1600" dirty="0">
                        <a:latin typeface="Arial"/>
                        <a:cs typeface="Arial"/>
                      </a:endParaRPr>
                    </a:p>
                  </a:txBody>
                  <a:tcP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600" dirty="0" smtClean="0">
                          <a:latin typeface="+mn-lt"/>
                          <a:cs typeface="Arial"/>
                        </a:rPr>
                        <a:t>Nytte/kost vurderinger</a:t>
                      </a:r>
                      <a:endParaRPr lang="nb-NO" sz="1600" dirty="0">
                        <a:latin typeface="Arial"/>
                        <a:cs typeface="Arial"/>
                      </a:endParaRPr>
                    </a:p>
                  </a:txBody>
                  <a:tcPr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/>
                      <a:endParaRPr lang="nb-NO" sz="1600" dirty="0">
                        <a:latin typeface="Arial"/>
                        <a:cs typeface="Arial"/>
                      </a:endParaRPr>
                    </a:p>
                  </a:txBody>
                  <a:tcPr>
                    <a:solidFill>
                      <a:srgbClr val="D9D9D9"/>
                    </a:solidFill>
                  </a:tcPr>
                </a:tc>
              </a:tr>
              <a:tr h="505403">
                <a:tc>
                  <a:txBody>
                    <a:bodyPr/>
                    <a:lstStyle/>
                    <a:p>
                      <a:pPr algn="l"/>
                      <a:r>
                        <a:rPr lang="nb-NO" sz="1600" dirty="0" smtClean="0">
                          <a:latin typeface="Arial"/>
                          <a:cs typeface="Arial"/>
                        </a:rPr>
                        <a:t>14</a:t>
                      </a:r>
                      <a:endParaRPr lang="nb-NO" sz="1600" dirty="0">
                        <a:latin typeface="Arial"/>
                        <a:cs typeface="Arial"/>
                      </a:endParaRPr>
                    </a:p>
                  </a:txBody>
                  <a:tcP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600" dirty="0" smtClean="0">
                          <a:latin typeface="Arial"/>
                          <a:cs typeface="Arial"/>
                        </a:rPr>
                        <a:t>Konkrete problemstillinger </a:t>
                      </a:r>
                      <a:r>
                        <a:rPr lang="nb-NO" sz="1600" dirty="0" smtClean="0"/>
                        <a:t>styringsgruppen</a:t>
                      </a:r>
                      <a:r>
                        <a:rPr lang="nb-NO" sz="1600" dirty="0" smtClean="0">
                          <a:latin typeface="Arial"/>
                          <a:cs typeface="Arial"/>
                        </a:rPr>
                        <a:t> må</a:t>
                      </a:r>
                      <a:r>
                        <a:rPr lang="nb-NO" sz="1600" baseline="0" dirty="0" smtClean="0">
                          <a:latin typeface="Arial"/>
                          <a:cs typeface="Arial"/>
                        </a:rPr>
                        <a:t> ta</a:t>
                      </a:r>
                      <a:r>
                        <a:rPr lang="nb-NO" sz="1600" dirty="0" smtClean="0">
                          <a:latin typeface="Arial"/>
                          <a:cs typeface="Arial"/>
                        </a:rPr>
                        <a:t> stilling til for å justere prosjektet</a:t>
                      </a:r>
                      <a:endParaRPr lang="nb-NO" sz="1600" dirty="0">
                        <a:latin typeface="Arial"/>
                        <a:cs typeface="Arial"/>
                      </a:endParaRPr>
                    </a:p>
                  </a:txBody>
                  <a:tcP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600" dirty="0" smtClean="0">
                          <a:latin typeface="Arial"/>
                          <a:cs typeface="Arial"/>
                        </a:rPr>
                        <a:t>Diskusjon og veivalg</a:t>
                      </a:r>
                      <a:endParaRPr lang="nb-NO" sz="1600" dirty="0">
                        <a:latin typeface="Arial"/>
                        <a:cs typeface="Arial"/>
                      </a:endParaRPr>
                    </a:p>
                  </a:txBody>
                  <a:tcPr>
                    <a:solidFill>
                      <a:srgbClr val="D9D9D9"/>
                    </a:solidFill>
                  </a:tcPr>
                </a:tc>
              </a:tr>
              <a:tr h="502841">
                <a:tc>
                  <a:txBody>
                    <a:bodyPr/>
                    <a:lstStyle/>
                    <a:p>
                      <a:pPr algn="l"/>
                      <a:r>
                        <a:rPr lang="nb-NO" sz="1600" dirty="0" smtClean="0">
                          <a:latin typeface="Arial"/>
                          <a:cs typeface="Arial"/>
                        </a:rPr>
                        <a:t>15</a:t>
                      </a:r>
                      <a:endParaRPr lang="nb-NO" sz="1600" dirty="0">
                        <a:latin typeface="Arial"/>
                        <a:cs typeface="Arial"/>
                      </a:endParaRPr>
                    </a:p>
                  </a:txBody>
                  <a:tcP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600" dirty="0" smtClean="0">
                          <a:latin typeface="Arial"/>
                          <a:cs typeface="Arial"/>
                        </a:rPr>
                        <a:t>Anbefaling om</a:t>
                      </a:r>
                      <a:r>
                        <a:rPr lang="nb-NO" sz="1600" baseline="0" dirty="0" smtClean="0">
                          <a:latin typeface="Arial"/>
                          <a:cs typeface="Arial"/>
                        </a:rPr>
                        <a:t> beslutning knyttet til gjennomføring, avslutning osv.</a:t>
                      </a:r>
                      <a:endParaRPr lang="nb-NO" sz="1600" dirty="0">
                        <a:latin typeface="Arial"/>
                        <a:cs typeface="Arial"/>
                      </a:endParaRPr>
                    </a:p>
                  </a:txBody>
                  <a:tcP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600" dirty="0" smtClean="0">
                          <a:latin typeface="Arial"/>
                          <a:cs typeface="Arial"/>
                        </a:rPr>
                        <a:t>Beslutningspunkt</a:t>
                      </a:r>
                      <a:endParaRPr lang="nb-NO" sz="1600" dirty="0">
                        <a:latin typeface="Arial"/>
                        <a:cs typeface="Arial"/>
                      </a:endParaRPr>
                    </a:p>
                  </a:txBody>
                  <a:tcPr>
                    <a:solidFill>
                      <a:srgbClr val="F2F2F2"/>
                    </a:solidFill>
                  </a:tcPr>
                </a:tc>
              </a:tr>
              <a:tr h="574223">
                <a:tc>
                  <a:txBody>
                    <a:bodyPr/>
                    <a:lstStyle/>
                    <a:p>
                      <a:pPr algn="l"/>
                      <a:r>
                        <a:rPr lang="nb-NO" sz="1600" dirty="0" smtClean="0">
                          <a:latin typeface="Arial"/>
                          <a:cs typeface="Arial"/>
                        </a:rPr>
                        <a:t>16</a:t>
                      </a:r>
                      <a:endParaRPr lang="nb-NO" sz="1600" dirty="0">
                        <a:latin typeface="Arial"/>
                        <a:cs typeface="Arial"/>
                      </a:endParaRPr>
                    </a:p>
                  </a:txBody>
                  <a:tcP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600" dirty="0" smtClean="0">
                          <a:latin typeface="Arial"/>
                          <a:cs typeface="Arial"/>
                        </a:rPr>
                        <a:t>Evaluering av møtet, neste</a:t>
                      </a:r>
                      <a:r>
                        <a:rPr lang="nb-NO" sz="1600" baseline="0" dirty="0" smtClean="0">
                          <a:latin typeface="Arial"/>
                          <a:cs typeface="Arial"/>
                        </a:rPr>
                        <a:t> møtepunkt, viktigste forventninger fremover </a:t>
                      </a:r>
                      <a:endParaRPr lang="nb-NO" sz="1600" dirty="0">
                        <a:latin typeface="Arial"/>
                        <a:cs typeface="Arial"/>
                      </a:endParaRPr>
                    </a:p>
                  </a:txBody>
                  <a:tcP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600" dirty="0" smtClean="0">
                          <a:latin typeface="Arial"/>
                          <a:cs typeface="Arial"/>
                        </a:rPr>
                        <a:t>Oppsummering og veien videre</a:t>
                      </a:r>
                      <a:endParaRPr lang="nb-NO" sz="1600" dirty="0">
                        <a:latin typeface="Arial"/>
                        <a:cs typeface="Arial"/>
                      </a:endParaRPr>
                    </a:p>
                  </a:txBody>
                  <a:tcPr>
                    <a:solidFill>
                      <a:srgbClr val="D9D9D9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3931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548680"/>
            <a:ext cx="7696200" cy="1143000"/>
          </a:xfrm>
        </p:spPr>
        <p:txBody>
          <a:bodyPr/>
          <a:lstStyle/>
          <a:p>
            <a:pPr marL="0" indent="0"/>
            <a:r>
              <a:rPr lang="nb-NO" dirty="0"/>
              <a:t>Bakgrunn og </a:t>
            </a:r>
            <a:r>
              <a:rPr lang="nb-NO" dirty="0" smtClean="0"/>
              <a:t>begrunnelse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556792"/>
            <a:ext cx="7696200" cy="4114800"/>
          </a:xfr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nb-NO" sz="1800" i="1" dirty="0"/>
              <a:t>Hentes </a:t>
            </a:r>
            <a:r>
              <a:rPr lang="nb-NO" sz="1800" i="1" dirty="0" smtClean="0"/>
              <a:t>fra prosjektbeskrivelsen – ev. kortversjon i punkter</a:t>
            </a:r>
            <a:endParaRPr lang="en-US" sz="1800" i="1" dirty="0"/>
          </a:p>
          <a:p>
            <a:pPr marL="0" indent="0">
              <a:lnSpc>
                <a:spcPct val="150000"/>
              </a:lnSpc>
              <a:buNone/>
            </a:pPr>
            <a:endParaRPr lang="en-US" sz="1800" dirty="0"/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72E124-581F-5C46-A44F-4620125B4F28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5325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476672"/>
            <a:ext cx="7696200" cy="1143000"/>
          </a:xfrm>
        </p:spPr>
        <p:txBody>
          <a:bodyPr/>
          <a:lstStyle/>
          <a:p>
            <a:r>
              <a:rPr lang="nb-NO" dirty="0" smtClean="0"/>
              <a:t>Mål og ønskede gevinster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72E124-581F-5C46-A44F-4620125B4F28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5232317"/>
              </p:ext>
            </p:extLst>
          </p:nvPr>
        </p:nvGraphicFramePr>
        <p:xfrm>
          <a:off x="467544" y="1484784"/>
          <a:ext cx="8136904" cy="4896544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512168"/>
                <a:gridCol w="3912435"/>
                <a:gridCol w="2712301"/>
              </a:tblGrid>
              <a:tr h="477257">
                <a:tc>
                  <a:txBody>
                    <a:bodyPr/>
                    <a:lstStyle/>
                    <a:p>
                      <a:r>
                        <a:rPr lang="nb-NO" dirty="0" smtClean="0"/>
                        <a:t>Nivå</a:t>
                      </a:r>
                      <a:endParaRPr lang="nb-NO" dirty="0"/>
                    </a:p>
                  </a:txBody>
                  <a:tcPr>
                    <a:solidFill>
                      <a:srgbClr val="43A37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Beskrivelse</a:t>
                      </a:r>
                      <a:endParaRPr lang="nb-NO" dirty="0"/>
                    </a:p>
                  </a:txBody>
                  <a:tcPr>
                    <a:solidFill>
                      <a:srgbClr val="43A37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Suksesskriterier</a:t>
                      </a:r>
                      <a:endParaRPr lang="nb-NO" dirty="0"/>
                    </a:p>
                  </a:txBody>
                  <a:tcPr>
                    <a:solidFill>
                      <a:srgbClr val="43A375"/>
                    </a:solidFill>
                  </a:tcPr>
                </a:tc>
              </a:tr>
              <a:tr h="989622">
                <a:tc>
                  <a:txBody>
                    <a:bodyPr/>
                    <a:lstStyle/>
                    <a:p>
                      <a:r>
                        <a:rPr lang="nb-NO" sz="1800" dirty="0" smtClean="0"/>
                        <a:t>Formål</a:t>
                      </a:r>
                    </a:p>
                    <a:p>
                      <a:r>
                        <a:rPr lang="nb-NO" sz="1800" dirty="0" smtClean="0"/>
                        <a:t>(for UiO)</a:t>
                      </a:r>
                      <a:endParaRPr lang="nb-NO" sz="1800" dirty="0"/>
                    </a:p>
                  </a:txBody>
                  <a:tcPr>
                    <a:solidFill>
                      <a:srgbClr val="43A375"/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sz="1600"/>
                    </a:p>
                  </a:txBody>
                  <a:tcPr/>
                </a:tc>
              </a:tr>
              <a:tr h="1708117">
                <a:tc>
                  <a:txBody>
                    <a:bodyPr/>
                    <a:lstStyle/>
                    <a:p>
                      <a:r>
                        <a:rPr lang="nb-NO" sz="1800" dirty="0" smtClean="0"/>
                        <a:t>Effektmål</a:t>
                      </a:r>
                      <a:r>
                        <a:rPr lang="nb-NO" sz="1800" baseline="0" dirty="0" smtClean="0"/>
                        <a:t> (gevinster i «linjen»)</a:t>
                      </a:r>
                      <a:endParaRPr lang="nb-NO" sz="1800" dirty="0"/>
                    </a:p>
                  </a:txBody>
                  <a:tcPr>
                    <a:solidFill>
                      <a:srgbClr val="43A375"/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sz="1600"/>
                    </a:p>
                  </a:txBody>
                  <a:tcPr/>
                </a:tc>
              </a:tr>
              <a:tr h="1721548">
                <a:tc>
                  <a:txBody>
                    <a:bodyPr/>
                    <a:lstStyle/>
                    <a:p>
                      <a:r>
                        <a:rPr lang="nb-NO" sz="1800" dirty="0" smtClean="0"/>
                        <a:t>Resultatmål</a:t>
                      </a:r>
                    </a:p>
                    <a:p>
                      <a:r>
                        <a:rPr lang="nb-NO" sz="1800" baseline="0" dirty="0" smtClean="0"/>
                        <a:t>(i prosjektet)</a:t>
                      </a:r>
                      <a:endParaRPr lang="nb-NO" sz="1800" dirty="0"/>
                    </a:p>
                  </a:txBody>
                  <a:tcPr>
                    <a:solidFill>
                      <a:srgbClr val="43A375"/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sz="16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13083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548680"/>
            <a:ext cx="8291264" cy="1143000"/>
          </a:xfrm>
        </p:spPr>
        <p:txBody>
          <a:bodyPr/>
          <a:lstStyle/>
          <a:p>
            <a:r>
              <a:rPr lang="nb-NO" dirty="0" smtClean="0"/>
              <a:t>Prosjektets leveranser og avgrensning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988840"/>
            <a:ext cx="8291264" cy="4107160"/>
          </a:xfrm>
        </p:spPr>
        <p:txBody>
          <a:bodyPr/>
          <a:lstStyle/>
          <a:p>
            <a:pPr marL="0" indent="0">
              <a:buNone/>
            </a:pPr>
            <a:r>
              <a:rPr lang="en-US" dirty="0" err="1" smtClean="0"/>
              <a:t>Viktigste</a:t>
            </a:r>
            <a:r>
              <a:rPr lang="en-US" dirty="0" smtClean="0"/>
              <a:t> </a:t>
            </a:r>
            <a:r>
              <a:rPr lang="en-US" dirty="0" err="1" smtClean="0"/>
              <a:t>leveranser</a:t>
            </a:r>
            <a:r>
              <a:rPr lang="en-US" dirty="0" smtClean="0"/>
              <a:t>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Avgrensning</a:t>
            </a:r>
            <a:r>
              <a:rPr lang="en-US" dirty="0" smtClean="0"/>
              <a:t>: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72E124-581F-5C46-A44F-4620125B4F28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4596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99592" y="548680"/>
            <a:ext cx="7696200" cy="1143000"/>
          </a:xfrm>
        </p:spPr>
        <p:txBody>
          <a:bodyPr/>
          <a:lstStyle/>
          <a:p>
            <a:r>
              <a:rPr lang="en-US" dirty="0" err="1" smtClean="0"/>
              <a:t>Organisering</a:t>
            </a:r>
            <a:r>
              <a:rPr lang="en-US" dirty="0" smtClean="0"/>
              <a:t> </a:t>
            </a:r>
            <a:r>
              <a:rPr lang="en-US" dirty="0" err="1" smtClean="0"/>
              <a:t>og</a:t>
            </a:r>
            <a:r>
              <a:rPr lang="en-US" dirty="0" smtClean="0"/>
              <a:t> </a:t>
            </a:r>
            <a:r>
              <a:rPr lang="en-US" dirty="0" err="1" smtClean="0"/>
              <a:t>ansvar</a:t>
            </a:r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61292226"/>
              </p:ext>
            </p:extLst>
          </p:nvPr>
        </p:nvGraphicFramePr>
        <p:xfrm>
          <a:off x="990600" y="1981200"/>
          <a:ext cx="7696200" cy="411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695648-21E9-4045-A53E-31B6D20C9C38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1104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72E124-581F-5C46-A44F-4620125B4F28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  <p:sp>
        <p:nvSpPr>
          <p:cNvPr id="30" name="Rectangle 29"/>
          <p:cNvSpPr/>
          <p:nvPr/>
        </p:nvSpPr>
        <p:spPr>
          <a:xfrm>
            <a:off x="467544" y="2348880"/>
            <a:ext cx="1368152" cy="2448272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nb-NO" sz="1200" kern="0" dirty="0" smtClean="0">
                <a:solidFill>
                  <a:srgbClr val="FFFFFF">
                    <a:lumMod val="10000"/>
                  </a:srgbClr>
                </a:solidFill>
              </a:rPr>
              <a:t>Konseptutvikling: </a:t>
            </a:r>
            <a:endParaRPr lang="nb-NO" sz="1200" kern="0" dirty="0">
              <a:solidFill>
                <a:srgbClr val="FFFFFF">
                  <a:lumMod val="10000"/>
                </a:srgbClr>
              </a:solidFill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kern="0" dirty="0" smtClean="0">
                <a:solidFill>
                  <a:srgbClr val="FFFFFF">
                    <a:lumMod val="10000"/>
                  </a:srgbClr>
                </a:solidFill>
              </a:rPr>
              <a:t>Idé, behov, målstruktur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sz="1200" kern="0" dirty="0">
              <a:solidFill>
                <a:srgbClr val="FFFFFF">
                  <a:lumMod val="10000"/>
                </a:srgbClr>
              </a:solidFill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kern="0" dirty="0" smtClean="0">
                <a:solidFill>
                  <a:srgbClr val="FFFFFF">
                    <a:lumMod val="10000"/>
                  </a:srgbClr>
                </a:solidFill>
                <a:latin typeface="Arial"/>
              </a:rPr>
              <a:t>Prosjektm</a:t>
            </a:r>
            <a:r>
              <a:rPr lang="nb-NO" sz="1200" kern="0" dirty="0" smtClean="0">
                <a:solidFill>
                  <a:srgbClr val="FFFFFF">
                    <a:lumMod val="10000"/>
                  </a:srgbClr>
                </a:solidFill>
                <a:latin typeface="Arial"/>
                <a:ea typeface="+mn-ea"/>
                <a:cs typeface="+mn-cs"/>
              </a:rPr>
              <a:t>andat og prosjekt-beskrivelse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200" b="0" i="0" u="none" strike="noStrike" kern="0" cap="none" spc="0" normalizeH="0" baseline="0" noProof="0" dirty="0">
              <a:ln>
                <a:noFill/>
              </a:ln>
              <a:solidFill>
                <a:srgbClr val="FFFFFF">
                  <a:lumMod val="10000"/>
                </a:srgb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kern="0" dirty="0" smtClean="0">
                <a:solidFill>
                  <a:srgbClr val="FFFFFF">
                    <a:lumMod val="10000"/>
                  </a:srgbClr>
                </a:solidFill>
                <a:latin typeface="Arial"/>
                <a:ea typeface="+mn-ea"/>
                <a:cs typeface="+mn-cs"/>
              </a:rPr>
              <a:t>Roller og ansvar,</a:t>
            </a:r>
            <a:endParaRPr lang="nb-NO" sz="1200" kern="0" dirty="0">
              <a:solidFill>
                <a:srgbClr val="FFFFFF">
                  <a:lumMod val="10000"/>
                </a:srgbClr>
              </a:solidFill>
              <a:latin typeface="Arial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kern="0" dirty="0" smtClean="0">
                <a:solidFill>
                  <a:srgbClr val="FFFFFF">
                    <a:lumMod val="10000"/>
                  </a:srgbClr>
                </a:solidFill>
                <a:latin typeface="Arial"/>
                <a:ea typeface="+mn-ea"/>
                <a:cs typeface="+mn-cs"/>
              </a:rPr>
              <a:t>interessenter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sz="1200" kern="0" dirty="0">
              <a:solidFill>
                <a:srgbClr val="FFFFFF">
                  <a:lumMod val="10000"/>
                </a:srgbClr>
              </a:solidFill>
              <a:latin typeface="Arial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sz="1200" kern="0" dirty="0" smtClean="0">
              <a:solidFill>
                <a:srgbClr val="FFFFFF">
                  <a:lumMod val="10000"/>
                </a:srgbClr>
              </a:solidFill>
              <a:latin typeface="Arial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kern="0" dirty="0" smtClean="0">
                <a:solidFill>
                  <a:srgbClr val="FFFFFF">
                    <a:lumMod val="10000"/>
                  </a:srgbClr>
                </a:solidFill>
                <a:latin typeface="Arial"/>
                <a:ea typeface="+mn-ea"/>
                <a:cs typeface="+mn-cs"/>
              </a:rPr>
              <a:t>FORANKRING</a:t>
            </a:r>
          </a:p>
        </p:txBody>
      </p:sp>
      <p:sp>
        <p:nvSpPr>
          <p:cNvPr id="31" name="Rectangle 30"/>
          <p:cNvSpPr/>
          <p:nvPr/>
        </p:nvSpPr>
        <p:spPr>
          <a:xfrm>
            <a:off x="1979712" y="2348880"/>
            <a:ext cx="1368152" cy="2448272"/>
          </a:xfrm>
          <a:prstGeom prst="rect">
            <a:avLst/>
          </a:prstGeom>
          <a:solidFill>
            <a:srgbClr val="FFFF00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kern="0" dirty="0" smtClean="0">
                <a:solidFill>
                  <a:srgbClr val="FFFFFF">
                    <a:lumMod val="10000"/>
                  </a:srgbClr>
                </a:solidFill>
                <a:latin typeface="Arial"/>
              </a:rPr>
              <a:t>Styringsunderlag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kern="0" dirty="0" smtClean="0">
                <a:solidFill>
                  <a:srgbClr val="FFFFFF">
                    <a:lumMod val="10000"/>
                  </a:srgbClr>
                </a:solidFill>
                <a:latin typeface="Arial"/>
              </a:rPr>
              <a:t> </a:t>
            </a:r>
            <a:endParaRPr lang="nb-NO" sz="1200" kern="0" dirty="0">
              <a:solidFill>
                <a:srgbClr val="FFFFFF">
                  <a:lumMod val="10000"/>
                </a:srgbClr>
              </a:solidFill>
              <a:latin typeface="Arial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nb-NO" sz="1200" kern="0" dirty="0" smtClean="0">
                <a:solidFill>
                  <a:srgbClr val="FFFFFF">
                    <a:lumMod val="10000"/>
                  </a:srgbClr>
                </a:solidFill>
                <a:latin typeface="Arial"/>
              </a:rPr>
              <a:t>Styrings-dokument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b-NO" sz="1200" kern="0" dirty="0">
              <a:solidFill>
                <a:srgbClr val="FFFFFF">
                  <a:lumMod val="10000"/>
                </a:srgbClr>
              </a:solidFill>
              <a:latin typeface="Arial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nb-NO" sz="1200" kern="0" dirty="0" smtClean="0">
                <a:solidFill>
                  <a:srgbClr val="FFFFFF">
                    <a:lumMod val="10000"/>
                  </a:srgbClr>
                </a:solidFill>
                <a:latin typeface="Arial"/>
              </a:rPr>
              <a:t>Milepel- og aktivitetsplan m. risikovurdering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b-NO" sz="1200" kern="0" dirty="0">
              <a:solidFill>
                <a:srgbClr val="FFFFFF">
                  <a:lumMod val="10000"/>
                </a:srgbClr>
              </a:solidFill>
              <a:latin typeface="Arial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nb-NO" sz="1200" kern="0" dirty="0" smtClean="0">
                <a:solidFill>
                  <a:srgbClr val="FFFFFF">
                    <a:lumMod val="10000"/>
                  </a:srgbClr>
                </a:solidFill>
                <a:latin typeface="Arial"/>
              </a:rPr>
              <a:t>Plan for gevinster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b-NO" sz="1200" kern="0" dirty="0" smtClean="0">
              <a:solidFill>
                <a:srgbClr val="FFFFFF">
                  <a:lumMod val="10000"/>
                </a:srgbClr>
              </a:solidFill>
              <a:latin typeface="Arial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b-NO" sz="1200" kern="0" dirty="0">
              <a:solidFill>
                <a:srgbClr val="FFFFFF">
                  <a:lumMod val="10000"/>
                </a:srgbClr>
              </a:solidFill>
              <a:latin typeface="Arial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nb-NO" sz="1200" kern="0" dirty="0" smtClean="0">
                <a:solidFill>
                  <a:srgbClr val="FFFFFF">
                    <a:lumMod val="10000"/>
                  </a:srgbClr>
                </a:solidFill>
                <a:latin typeface="Arial"/>
              </a:rPr>
              <a:t>INVOLVERING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b-NO" sz="1200" kern="0" dirty="0">
              <a:solidFill>
                <a:srgbClr val="FFFFFF">
                  <a:lumMod val="10000"/>
                </a:srgbClr>
              </a:solidFill>
              <a:latin typeface="Arial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sz="1200" kern="0" dirty="0">
              <a:solidFill>
                <a:srgbClr val="FFFFFF">
                  <a:lumMod val="10000"/>
                </a:srgbClr>
              </a:solidFill>
              <a:latin typeface="Arial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3491880" y="2348880"/>
            <a:ext cx="1368152" cy="2448272"/>
          </a:xfrm>
          <a:prstGeom prst="rect">
            <a:avLst/>
          </a:prstGeom>
          <a:noFill/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0" cap="none" spc="0" normalizeH="0" baseline="0" dirty="0" smtClean="0">
                <a:ln>
                  <a:noFill/>
                </a:ln>
                <a:solidFill>
                  <a:srgbClr val="FFFFFF">
                    <a:lumMod val="1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Gjennomføring i en eller</a:t>
            </a:r>
            <a:r>
              <a:rPr kumimoji="0" lang="nb-NO" sz="1200" b="0" i="0" u="none" strike="noStrike" kern="0" cap="none" spc="0" normalizeH="0" dirty="0" smtClean="0">
                <a:ln>
                  <a:noFill/>
                </a:ln>
                <a:solidFill>
                  <a:srgbClr val="FFFFFF">
                    <a:lumMod val="1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flere faser.</a:t>
            </a:r>
            <a:endParaRPr kumimoji="0" lang="nb-NO" sz="1200" b="0" i="0" u="none" strike="noStrike" kern="0" cap="none" spc="0" normalizeH="0" baseline="0" dirty="0" smtClean="0">
              <a:ln>
                <a:noFill/>
              </a:ln>
              <a:solidFill>
                <a:srgbClr val="FFFFFF">
                  <a:lumMod val="10000"/>
                </a:srgb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200" b="0" i="0" u="none" strike="noStrike" kern="0" cap="none" spc="0" normalizeH="0" baseline="0" dirty="0" smtClean="0">
              <a:ln>
                <a:noFill/>
              </a:ln>
              <a:solidFill>
                <a:srgbClr val="FFFFFF">
                  <a:lumMod val="10000"/>
                </a:srgb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kern="0" dirty="0" smtClean="0">
                <a:solidFill>
                  <a:srgbClr val="FFFFFF">
                    <a:lumMod val="10000"/>
                  </a:srgbClr>
                </a:solidFill>
                <a:latin typeface="Arial"/>
              </a:rPr>
              <a:t>Styrings-dokument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200" b="0" i="0" u="none" strike="noStrike" kern="0" cap="none" spc="0" normalizeH="0" baseline="0" dirty="0">
              <a:ln>
                <a:noFill/>
              </a:ln>
              <a:solidFill>
                <a:srgbClr val="FFFFFF">
                  <a:lumMod val="10000"/>
                </a:srgb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kern="0" dirty="0" smtClean="0">
                <a:solidFill>
                  <a:srgbClr val="FFFFFF">
                    <a:lumMod val="10000"/>
                  </a:srgbClr>
                </a:solidFill>
                <a:latin typeface="Arial"/>
              </a:rPr>
              <a:t>Rapportering på framdrift, veivalg, uforutsette hendelser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200" b="0" i="0" u="none" strike="noStrike" kern="0" cap="none" spc="0" normalizeH="0" baseline="0" dirty="0">
              <a:ln>
                <a:noFill/>
              </a:ln>
              <a:solidFill>
                <a:srgbClr val="FFFFFF">
                  <a:lumMod val="10000"/>
                </a:srgb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kern="0" dirty="0" smtClean="0">
                <a:solidFill>
                  <a:srgbClr val="FFFFFF">
                    <a:lumMod val="10000"/>
                  </a:srgbClr>
                </a:solidFill>
                <a:latin typeface="Arial"/>
              </a:rPr>
              <a:t>INVOLVERING</a:t>
            </a:r>
            <a:endParaRPr kumimoji="0" lang="nb-NO" sz="1200" b="0" i="0" u="none" strike="noStrike" kern="0" cap="none" spc="0" normalizeH="0" baseline="0" dirty="0">
              <a:ln>
                <a:noFill/>
              </a:ln>
              <a:solidFill>
                <a:srgbClr val="FFFFFF">
                  <a:lumMod val="10000"/>
                </a:srgb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sz="1200" kern="0" noProof="0" dirty="0" smtClean="0">
              <a:solidFill>
                <a:srgbClr val="FFFFFF">
                  <a:lumMod val="10000"/>
                </a:srgbClr>
              </a:solidFill>
              <a:latin typeface="Arial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200" b="0" i="0" u="none" strike="noStrike" kern="0" cap="none" spc="0" normalizeH="0" baseline="0" dirty="0">
              <a:ln>
                <a:noFill/>
              </a:ln>
              <a:solidFill>
                <a:srgbClr val="FFFFFF">
                  <a:lumMod val="10000"/>
                </a:srgb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200" b="0" i="0" u="none" strike="noStrike" kern="0" cap="none" spc="0" normalizeH="0" baseline="0" noProof="0" dirty="0" smtClean="0">
              <a:ln>
                <a:noFill/>
              </a:ln>
              <a:solidFill>
                <a:srgbClr val="FFFFFF">
                  <a:lumMod val="10000"/>
                </a:srgb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 err="1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5004048" y="2348880"/>
            <a:ext cx="1368152" cy="2448272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Overlevering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sz="1200" kern="0" dirty="0">
              <a:solidFill>
                <a:srgbClr val="000000"/>
              </a:solidFill>
              <a:latin typeface="Arial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Sluttrapport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sz="1200" kern="0" dirty="0">
              <a:solidFill>
                <a:srgbClr val="000000"/>
              </a:solidFill>
              <a:latin typeface="Arial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Evaluering, læringspunkter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sz="1200" kern="0" dirty="0">
              <a:solidFill>
                <a:srgbClr val="000000"/>
              </a:solidFill>
              <a:latin typeface="Arial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2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2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sz="1200" kern="0" dirty="0">
              <a:solidFill>
                <a:srgbClr val="000000"/>
              </a:solidFill>
              <a:latin typeface="Arial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2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sz="1200" kern="0" dirty="0">
              <a:solidFill>
                <a:srgbClr val="000000"/>
              </a:solidFill>
              <a:latin typeface="Arial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FORANKRING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sz="1200" kern="0" dirty="0">
              <a:solidFill>
                <a:srgbClr val="000000"/>
              </a:solidFill>
              <a:latin typeface="Arial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6516216" y="2348880"/>
            <a:ext cx="1656184" cy="2448272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kern="0" dirty="0" smtClean="0">
                <a:solidFill>
                  <a:srgbClr val="000000"/>
                </a:solidFill>
                <a:latin typeface="Arial"/>
              </a:rPr>
              <a:t>Gevinstrealisering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0" dirty="0">
              <a:solidFill>
                <a:srgbClr val="000000"/>
              </a:solidFill>
              <a:latin typeface="Arial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0" dirty="0" err="1" smtClean="0">
                <a:solidFill>
                  <a:srgbClr val="000000"/>
                </a:solidFill>
                <a:latin typeface="Arial"/>
              </a:rPr>
              <a:t>Gevinstrealiserings</a:t>
            </a:r>
            <a:r>
              <a:rPr lang="en-US" sz="1200" kern="0" dirty="0" smtClean="0">
                <a:solidFill>
                  <a:srgbClr val="000000"/>
                </a:solidFill>
                <a:latin typeface="Arial"/>
              </a:rPr>
              <a:t>-plan </a:t>
            </a:r>
            <a:r>
              <a:rPr lang="en-US" sz="1200" kern="0" dirty="0" err="1" smtClean="0">
                <a:solidFill>
                  <a:srgbClr val="000000"/>
                </a:solidFill>
                <a:latin typeface="Arial"/>
              </a:rPr>
              <a:t>oppdatert</a:t>
            </a:r>
            <a:endParaRPr lang="en-US" sz="1200" kern="0" dirty="0" smtClean="0">
              <a:solidFill>
                <a:srgbClr val="000000"/>
              </a:solidFill>
              <a:latin typeface="Arial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0" dirty="0" smtClean="0">
              <a:solidFill>
                <a:srgbClr val="000000"/>
              </a:solidFill>
              <a:latin typeface="Arial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0" dirty="0" err="1" smtClean="0">
                <a:solidFill>
                  <a:srgbClr val="000000"/>
                </a:solidFill>
                <a:latin typeface="Arial"/>
              </a:rPr>
              <a:t>Støtte</a:t>
            </a:r>
            <a:r>
              <a:rPr lang="en-US" sz="1200" kern="0" dirty="0" smtClean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1200" kern="0" dirty="0" err="1" smtClean="0">
                <a:solidFill>
                  <a:srgbClr val="000000"/>
                </a:solidFill>
                <a:latin typeface="Arial"/>
              </a:rPr>
              <a:t>linjen</a:t>
            </a:r>
            <a:r>
              <a:rPr lang="en-US" sz="1200" kern="0" dirty="0" smtClean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1200" kern="0" dirty="0" err="1" smtClean="0">
                <a:solidFill>
                  <a:srgbClr val="000000"/>
                </a:solidFill>
                <a:latin typeface="Arial"/>
              </a:rPr>
              <a:t>i</a:t>
            </a:r>
            <a:r>
              <a:rPr lang="en-US" sz="1200" kern="0" dirty="0" smtClean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1200" kern="0" dirty="0" err="1" smtClean="0">
                <a:solidFill>
                  <a:srgbClr val="000000"/>
                </a:solidFill>
                <a:latin typeface="Arial"/>
              </a:rPr>
              <a:t>gjennomføring</a:t>
            </a:r>
            <a:endParaRPr lang="en-US" sz="1200" kern="0" dirty="0">
              <a:solidFill>
                <a:srgbClr val="000000"/>
              </a:solidFill>
              <a:latin typeface="Arial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0" dirty="0">
              <a:solidFill>
                <a:srgbClr val="000000"/>
              </a:solidFill>
              <a:latin typeface="Arial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0" dirty="0" err="1" smtClean="0">
                <a:solidFill>
                  <a:srgbClr val="000000"/>
                </a:solidFill>
                <a:latin typeface="Arial"/>
              </a:rPr>
              <a:t>Vedlikehold</a:t>
            </a:r>
            <a:endParaRPr lang="en-US" sz="1200" kern="0" dirty="0">
              <a:solidFill>
                <a:srgbClr val="000000"/>
              </a:solidFill>
              <a:latin typeface="Arial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0" dirty="0" smtClean="0">
              <a:solidFill>
                <a:srgbClr val="000000"/>
              </a:solidFill>
              <a:latin typeface="Arial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0" dirty="0" err="1" smtClean="0">
                <a:solidFill>
                  <a:srgbClr val="000000"/>
                </a:solidFill>
                <a:latin typeface="Arial"/>
              </a:rPr>
              <a:t>Evaluering</a:t>
            </a:r>
            <a:endParaRPr lang="en-US" sz="1200" kern="0" dirty="0" smtClean="0">
              <a:solidFill>
                <a:srgbClr val="000000"/>
              </a:solidFill>
              <a:latin typeface="Arial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IMPLEMENTERING</a:t>
            </a: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5" name="Down Arrow 34"/>
          <p:cNvSpPr/>
          <p:nvPr/>
        </p:nvSpPr>
        <p:spPr>
          <a:xfrm>
            <a:off x="683568" y="4797152"/>
            <a:ext cx="864096" cy="504056"/>
          </a:xfrm>
          <a:prstGeom prst="downArrow">
            <a:avLst/>
          </a:prstGeom>
          <a:solidFill>
            <a:srgbClr val="000000"/>
          </a:solidFill>
          <a:ln w="25400" cap="flat" cmpd="sng" algn="ctr">
            <a:noFill/>
            <a:prstDash val="solid"/>
          </a:ln>
          <a:effectLst/>
        </p:spPr>
        <p:txBody>
          <a:bodyPr rtlCol="0" anchor="t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 err="1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6" name="Down Arrow 35"/>
          <p:cNvSpPr/>
          <p:nvPr/>
        </p:nvSpPr>
        <p:spPr>
          <a:xfrm>
            <a:off x="2195736" y="4797152"/>
            <a:ext cx="864096" cy="504056"/>
          </a:xfrm>
          <a:prstGeom prst="downArrow">
            <a:avLst/>
          </a:prstGeom>
          <a:solidFill>
            <a:srgbClr val="000000"/>
          </a:solidFill>
          <a:ln w="25400" cap="flat" cmpd="sng" algn="ctr">
            <a:noFill/>
            <a:prstDash val="solid"/>
          </a:ln>
          <a:effectLst/>
        </p:spPr>
        <p:txBody>
          <a:bodyPr rtlCol="0" anchor="t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 err="1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7" name="Down Arrow 36"/>
          <p:cNvSpPr/>
          <p:nvPr/>
        </p:nvSpPr>
        <p:spPr>
          <a:xfrm>
            <a:off x="3707904" y="4797152"/>
            <a:ext cx="864096" cy="504056"/>
          </a:xfrm>
          <a:prstGeom prst="downArrow">
            <a:avLst/>
          </a:prstGeom>
          <a:solidFill>
            <a:srgbClr val="000000"/>
          </a:solidFill>
          <a:ln w="25400" cap="flat" cmpd="sng" algn="ctr">
            <a:noFill/>
            <a:prstDash val="solid"/>
          </a:ln>
          <a:effectLst/>
        </p:spPr>
        <p:txBody>
          <a:bodyPr rtlCol="0" anchor="t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 err="1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8" name="Down Arrow 37"/>
          <p:cNvSpPr/>
          <p:nvPr/>
        </p:nvSpPr>
        <p:spPr>
          <a:xfrm>
            <a:off x="5220072" y="4797152"/>
            <a:ext cx="864096" cy="504056"/>
          </a:xfrm>
          <a:prstGeom prst="downArrow">
            <a:avLst/>
          </a:prstGeom>
          <a:solidFill>
            <a:srgbClr val="000000"/>
          </a:solidFill>
          <a:ln w="25400" cap="flat" cmpd="sng" algn="ctr">
            <a:noFill/>
            <a:prstDash val="solid"/>
          </a:ln>
          <a:effectLst/>
        </p:spPr>
        <p:txBody>
          <a:bodyPr rtlCol="0" anchor="t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 err="1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9" name="Down Arrow 38"/>
          <p:cNvSpPr/>
          <p:nvPr/>
        </p:nvSpPr>
        <p:spPr>
          <a:xfrm>
            <a:off x="6732240" y="4797152"/>
            <a:ext cx="864096" cy="504056"/>
          </a:xfrm>
          <a:prstGeom prst="downArrow">
            <a:avLst/>
          </a:prstGeom>
          <a:solidFill>
            <a:srgbClr val="000000"/>
          </a:solidFill>
          <a:ln w="25400" cap="flat" cmpd="sng" algn="ctr">
            <a:noFill/>
            <a:prstDash val="solid"/>
          </a:ln>
          <a:effectLst/>
        </p:spPr>
        <p:txBody>
          <a:bodyPr rtlCol="0" anchor="t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 err="1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0" name="Pentagon 39"/>
          <p:cNvSpPr/>
          <p:nvPr/>
        </p:nvSpPr>
        <p:spPr>
          <a:xfrm>
            <a:off x="467544" y="5301208"/>
            <a:ext cx="7704856" cy="648072"/>
          </a:xfrm>
          <a:prstGeom prst="homePlate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t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100" kern="0" dirty="0">
              <a:solidFill>
                <a:srgbClr val="FF0000"/>
              </a:solidFill>
              <a:latin typeface="Arial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100" kern="0" dirty="0" err="1" smtClean="0">
                <a:solidFill>
                  <a:schemeClr val="tx2"/>
                </a:solidFill>
              </a:rPr>
              <a:t>Forankringsarbeid</a:t>
            </a:r>
            <a:r>
              <a:rPr lang="en-US" sz="1100" kern="0" dirty="0" smtClean="0">
                <a:solidFill>
                  <a:schemeClr val="tx2"/>
                </a:solidFill>
              </a:rPr>
              <a:t>. </a:t>
            </a:r>
            <a:r>
              <a:rPr lang="en-US" sz="1100" kern="0" dirty="0" err="1" smtClean="0">
                <a:solidFill>
                  <a:schemeClr val="tx2"/>
                </a:solidFill>
                <a:latin typeface="Arial"/>
                <a:ea typeface="+mn-ea"/>
                <a:cs typeface="+mn-cs"/>
              </a:rPr>
              <a:t>Kontinuerlig</a:t>
            </a:r>
            <a:r>
              <a:rPr lang="en-US" sz="1100" kern="0" dirty="0" smtClean="0">
                <a:solidFill>
                  <a:schemeClr val="tx2"/>
                </a:solidFill>
                <a:latin typeface="Arial"/>
                <a:ea typeface="+mn-ea"/>
                <a:cs typeface="+mn-cs"/>
              </a:rPr>
              <a:t> </a:t>
            </a:r>
            <a:r>
              <a:rPr lang="en-US" sz="1100" kern="0" dirty="0" err="1" smtClean="0">
                <a:solidFill>
                  <a:schemeClr val="tx2"/>
                </a:solidFill>
                <a:latin typeface="Arial"/>
                <a:ea typeface="+mn-ea"/>
                <a:cs typeface="+mn-cs"/>
              </a:rPr>
              <a:t>evaluering</a:t>
            </a:r>
            <a:r>
              <a:rPr lang="en-US" sz="1100" kern="0" dirty="0" smtClean="0">
                <a:solidFill>
                  <a:schemeClr val="tx2"/>
                </a:solidFill>
                <a:latin typeface="Arial"/>
                <a:ea typeface="+mn-ea"/>
                <a:cs typeface="+mn-cs"/>
              </a:rPr>
              <a:t> </a:t>
            </a:r>
            <a:r>
              <a:rPr lang="en-US" sz="1100" kern="0" dirty="0" err="1" smtClean="0">
                <a:solidFill>
                  <a:schemeClr val="tx2"/>
                </a:solidFill>
                <a:latin typeface="Arial"/>
                <a:ea typeface="+mn-ea"/>
                <a:cs typeface="+mn-cs"/>
              </a:rPr>
              <a:t>av</a:t>
            </a:r>
            <a:r>
              <a:rPr lang="en-US" sz="1100" kern="0" dirty="0" smtClean="0">
                <a:solidFill>
                  <a:schemeClr val="tx2"/>
                </a:solidFill>
                <a:latin typeface="Arial"/>
                <a:ea typeface="+mn-ea"/>
                <a:cs typeface="+mn-cs"/>
              </a:rPr>
              <a:t> </a:t>
            </a:r>
            <a:r>
              <a:rPr lang="en-US" sz="1100" kern="0" dirty="0" err="1" smtClean="0">
                <a:solidFill>
                  <a:schemeClr val="tx2"/>
                </a:solidFill>
                <a:latin typeface="Arial"/>
                <a:ea typeface="+mn-ea"/>
                <a:cs typeface="+mn-cs"/>
              </a:rPr>
              <a:t>prosjektet</a:t>
            </a:r>
            <a:r>
              <a:rPr lang="en-US" sz="1100" kern="0" dirty="0" smtClean="0">
                <a:solidFill>
                  <a:schemeClr val="tx2"/>
                </a:solidFill>
                <a:latin typeface="Arial"/>
                <a:ea typeface="+mn-ea"/>
                <a:cs typeface="+mn-cs"/>
              </a:rPr>
              <a:t>. </a:t>
            </a:r>
            <a:endParaRPr kumimoji="0" lang="en-US" sz="1100" b="0" i="0" u="none" strike="noStrike" kern="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21" name="Picture 2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07794"/>
            <a:ext cx="8016660" cy="1405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Title 2"/>
          <p:cNvSpPr txBox="1">
            <a:spLocks/>
          </p:cNvSpPr>
          <p:nvPr/>
        </p:nvSpPr>
        <p:spPr bwMode="auto">
          <a:xfrm>
            <a:off x="395288" y="475200"/>
            <a:ext cx="8353425" cy="865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rmAutofit/>
          </a:bodyPr>
          <a:lstStyle>
            <a:lvl1pPr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sz="3600" b="1" i="1" cap="none" baseline="0">
                <a:solidFill>
                  <a:srgbClr val="080808"/>
                </a:solidFill>
                <a:latin typeface="Georgia" pitchFamily="18" charset="0"/>
                <a:ea typeface="ＭＳ Ｐゴシック" charset="0"/>
                <a:cs typeface="Times New Roman" pitchFamily="18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600" b="1" i="1">
                <a:solidFill>
                  <a:srgbClr val="5D0749"/>
                </a:solidFill>
                <a:latin typeface="Georgia" charset="0"/>
                <a:ea typeface="ＭＳ Ｐゴシック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600" b="1" i="1">
                <a:solidFill>
                  <a:srgbClr val="5D0749"/>
                </a:solidFill>
                <a:latin typeface="Georgia" charset="0"/>
                <a:ea typeface="ＭＳ Ｐゴシック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600" b="1" i="1">
                <a:solidFill>
                  <a:srgbClr val="5D0749"/>
                </a:solidFill>
                <a:latin typeface="Georgia" charset="0"/>
                <a:ea typeface="ＭＳ Ｐゴシック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600" b="1" i="1">
                <a:solidFill>
                  <a:srgbClr val="5D0749"/>
                </a:solidFill>
                <a:latin typeface="Georgia" charset="0"/>
                <a:ea typeface="ＭＳ Ｐゴシック" charset="0"/>
              </a:defRPr>
            </a:lvl5pPr>
            <a:lvl6pPr marL="51198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6pPr>
            <a:lvl7pPr marL="102396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7pPr>
            <a:lvl8pPr marL="153594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8pPr>
            <a:lvl9pPr marL="204792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200" i="0" kern="0" dirty="0" smtClean="0">
                <a:latin typeface="Arial"/>
              </a:rPr>
              <a:t>P</a:t>
            </a:r>
            <a:r>
              <a:rPr kumimoji="0" lang="en-US" sz="3200" i="0" u="none" strike="noStrike" kern="0" cap="none" spc="0" normalizeH="0" baseline="0" noProof="0" dirty="0" err="1" smtClean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Arial"/>
                <a:ea typeface="ＭＳ Ｐゴシック" charset="0"/>
                <a:cs typeface="Times New Roman" pitchFamily="18" charset="0"/>
              </a:rPr>
              <a:t>rosjektplan</a:t>
            </a:r>
            <a:r>
              <a:rPr lang="en-US" sz="3200" i="0" kern="0" dirty="0" err="1" smtClean="0">
                <a:latin typeface="Arial"/>
              </a:rPr>
              <a:t>en</a:t>
            </a:r>
            <a:r>
              <a:rPr lang="en-US" sz="3200" i="0" kern="0" dirty="0" smtClean="0">
                <a:latin typeface="Arial"/>
              </a:rPr>
              <a:t> </a:t>
            </a:r>
            <a:r>
              <a:rPr lang="en-US" sz="3200" i="0" kern="0" dirty="0" err="1" smtClean="0">
                <a:latin typeface="Arial"/>
              </a:rPr>
              <a:t>i</a:t>
            </a:r>
            <a:r>
              <a:rPr lang="en-US" sz="3200" i="0" kern="0" dirty="0" smtClean="0">
                <a:latin typeface="Arial"/>
              </a:rPr>
              <a:t> </a:t>
            </a:r>
            <a:r>
              <a:rPr lang="en-US" sz="3200" i="0" kern="0" dirty="0" err="1" smtClean="0">
                <a:latin typeface="Arial"/>
              </a:rPr>
              <a:t>faser</a:t>
            </a:r>
            <a:endParaRPr kumimoji="0" lang="en-US" sz="3200" i="0" u="none" strike="noStrike" kern="0" cap="none" spc="0" normalizeH="0" baseline="0" noProof="0" dirty="0">
              <a:ln>
                <a:noFill/>
              </a:ln>
              <a:solidFill>
                <a:srgbClr val="080808"/>
              </a:solidFill>
              <a:effectLst/>
              <a:uLnTx/>
              <a:uFillTx/>
              <a:latin typeface="Arial"/>
              <a:ea typeface="ＭＳ Ｐゴシック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1019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entagon 29"/>
          <p:cNvSpPr/>
          <p:nvPr/>
        </p:nvSpPr>
        <p:spPr bwMode="auto">
          <a:xfrm>
            <a:off x="3887189" y="4581128"/>
            <a:ext cx="2232025" cy="504825"/>
          </a:xfrm>
          <a:prstGeom prst="homePlat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nb-NO" sz="1400" dirty="0">
              <a:solidFill>
                <a:schemeClr val="bg1"/>
              </a:solidFill>
              <a:latin typeface="Arial" charset="0"/>
              <a:ea typeface="ヒラギノ角ゴ Pro W3" pitchFamily="1" charset="-128"/>
              <a:cs typeface="+mn-cs"/>
            </a:endParaRPr>
          </a:p>
        </p:txBody>
      </p:sp>
      <p:sp>
        <p:nvSpPr>
          <p:cNvPr id="8196" name="Pentagon 3"/>
          <p:cNvSpPr>
            <a:spLocks noChangeArrowheads="1"/>
          </p:cNvSpPr>
          <p:nvPr/>
        </p:nvSpPr>
        <p:spPr bwMode="auto">
          <a:xfrm>
            <a:off x="501651" y="1772816"/>
            <a:ext cx="1838102" cy="504825"/>
          </a:xfrm>
          <a:prstGeom prst="homePlate">
            <a:avLst>
              <a:gd name="adj" fmla="val 49931"/>
            </a:avLst>
          </a:prstGeom>
          <a:solidFill>
            <a:schemeClr val="accent1"/>
          </a:solidFill>
          <a:ln w="2857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r>
              <a:rPr lang="nb-NO" altLang="nb-NO" sz="1600" dirty="0" smtClean="0"/>
              <a:t>Milepel </a:t>
            </a:r>
            <a:r>
              <a:rPr lang="nb-NO" altLang="nb-NO" sz="1600" dirty="0" err="1" smtClean="0"/>
              <a:t>X</a:t>
            </a:r>
            <a:endParaRPr lang="nb-NO" altLang="nb-NO" sz="1600" dirty="0"/>
          </a:p>
        </p:txBody>
      </p:sp>
      <p:cxnSp>
        <p:nvCxnSpPr>
          <p:cNvPr id="8197" name="Straight Connector 5"/>
          <p:cNvCxnSpPr>
            <a:cxnSpLocks noChangeShapeType="1"/>
          </p:cNvCxnSpPr>
          <p:nvPr/>
        </p:nvCxnSpPr>
        <p:spPr bwMode="auto">
          <a:xfrm>
            <a:off x="501650" y="1556792"/>
            <a:ext cx="7921625" cy="0"/>
          </a:xfrm>
          <a:prstGeom prst="line">
            <a:avLst/>
          </a:prstGeom>
          <a:noFill/>
          <a:ln w="4127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198" name="TextBox 7"/>
          <p:cNvSpPr txBox="1">
            <a:spLocks noChangeArrowheads="1"/>
          </p:cNvSpPr>
          <p:nvPr/>
        </p:nvSpPr>
        <p:spPr bwMode="auto">
          <a:xfrm>
            <a:off x="179225" y="1053731"/>
            <a:ext cx="129715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r>
              <a:rPr lang="nb-NO" altLang="nb-NO" b="1" dirty="0" err="1" smtClean="0"/>
              <a:t>Sep</a:t>
            </a:r>
            <a:r>
              <a:rPr lang="nb-NO" altLang="nb-NO" b="1" dirty="0" smtClean="0"/>
              <a:t> 2015</a:t>
            </a:r>
            <a:endParaRPr lang="nb-NO" altLang="nb-NO" b="1" dirty="0"/>
          </a:p>
        </p:txBody>
      </p:sp>
      <p:sp>
        <p:nvSpPr>
          <p:cNvPr id="8199" name="TextBox 8"/>
          <p:cNvSpPr txBox="1">
            <a:spLocks noChangeArrowheads="1"/>
          </p:cNvSpPr>
          <p:nvPr/>
        </p:nvSpPr>
        <p:spPr bwMode="auto">
          <a:xfrm>
            <a:off x="7380288" y="1066502"/>
            <a:ext cx="75533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r>
              <a:rPr lang="nb-NO" altLang="nb-NO" b="1" dirty="0" smtClean="0"/>
              <a:t>2017</a:t>
            </a:r>
            <a:endParaRPr lang="nb-NO" altLang="nb-NO" b="1" dirty="0"/>
          </a:p>
        </p:txBody>
      </p:sp>
      <p:sp>
        <p:nvSpPr>
          <p:cNvPr id="8200" name="TextBox 9"/>
          <p:cNvSpPr txBox="1">
            <a:spLocks noChangeArrowheads="1"/>
          </p:cNvSpPr>
          <p:nvPr/>
        </p:nvSpPr>
        <p:spPr bwMode="auto">
          <a:xfrm>
            <a:off x="4842668" y="1092581"/>
            <a:ext cx="75533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r>
              <a:rPr lang="nb-NO" altLang="nb-NO" b="1" dirty="0" smtClean="0"/>
              <a:t>2016</a:t>
            </a:r>
            <a:endParaRPr lang="nb-NO" altLang="nb-NO" b="1" dirty="0"/>
          </a:p>
        </p:txBody>
      </p:sp>
      <p:sp>
        <p:nvSpPr>
          <p:cNvPr id="8201" name="Pentagon 10"/>
          <p:cNvSpPr>
            <a:spLocks noChangeArrowheads="1"/>
          </p:cNvSpPr>
          <p:nvPr/>
        </p:nvSpPr>
        <p:spPr bwMode="auto">
          <a:xfrm>
            <a:off x="1691678" y="2492896"/>
            <a:ext cx="3311525" cy="504825"/>
          </a:xfrm>
          <a:prstGeom prst="homePlate">
            <a:avLst>
              <a:gd name="adj" fmla="val 49897"/>
            </a:avLst>
          </a:prstGeom>
          <a:solidFill>
            <a:schemeClr val="accent2">
              <a:lumMod val="20000"/>
              <a:lumOff val="80000"/>
            </a:schemeClr>
          </a:solidFill>
          <a:ln w="2857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r>
              <a:rPr lang="nb-NO" altLang="nb-NO" sz="1600" dirty="0" smtClean="0"/>
              <a:t>Milepel Y</a:t>
            </a:r>
            <a:endParaRPr lang="nb-NO" altLang="nb-NO" sz="1600" dirty="0"/>
          </a:p>
        </p:txBody>
      </p:sp>
      <p:sp>
        <p:nvSpPr>
          <p:cNvPr id="8202" name="Pentagon 12"/>
          <p:cNvSpPr>
            <a:spLocks noChangeArrowheads="1"/>
          </p:cNvSpPr>
          <p:nvPr/>
        </p:nvSpPr>
        <p:spPr bwMode="auto">
          <a:xfrm>
            <a:off x="1691677" y="3140968"/>
            <a:ext cx="3311525" cy="504825"/>
          </a:xfrm>
          <a:prstGeom prst="homePlate">
            <a:avLst>
              <a:gd name="adj" fmla="val 49897"/>
            </a:avLst>
          </a:prstGeom>
          <a:solidFill>
            <a:schemeClr val="accent1"/>
          </a:solidFill>
          <a:ln w="2857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r>
              <a:rPr lang="nb-NO" altLang="nb-NO" sz="1600" dirty="0" smtClean="0"/>
              <a:t>Milepel Z</a:t>
            </a:r>
            <a:endParaRPr lang="nb-NO" altLang="nb-NO" sz="1600" dirty="0"/>
          </a:p>
        </p:txBody>
      </p:sp>
      <p:cxnSp>
        <p:nvCxnSpPr>
          <p:cNvPr id="8203" name="Straight Connector 16"/>
          <p:cNvCxnSpPr>
            <a:cxnSpLocks noChangeShapeType="1"/>
          </p:cNvCxnSpPr>
          <p:nvPr/>
        </p:nvCxnSpPr>
        <p:spPr bwMode="auto">
          <a:xfrm rot="5400000">
            <a:off x="1619448" y="1564923"/>
            <a:ext cx="144463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204" name="Straight Connector 17"/>
          <p:cNvCxnSpPr>
            <a:cxnSpLocks noChangeShapeType="1"/>
          </p:cNvCxnSpPr>
          <p:nvPr/>
        </p:nvCxnSpPr>
        <p:spPr bwMode="auto">
          <a:xfrm rot="5400000">
            <a:off x="6443984" y="1580081"/>
            <a:ext cx="144463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205" name="Straight Connector 18"/>
          <p:cNvCxnSpPr>
            <a:cxnSpLocks noChangeShapeType="1"/>
          </p:cNvCxnSpPr>
          <p:nvPr/>
        </p:nvCxnSpPr>
        <p:spPr bwMode="auto">
          <a:xfrm rot="5400000">
            <a:off x="7668418" y="1556792"/>
            <a:ext cx="144463" cy="0"/>
          </a:xfrm>
          <a:prstGeom prst="line">
            <a:avLst/>
          </a:prstGeom>
          <a:noFill/>
          <a:ln w="3810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206" name="Straight Connector 19"/>
          <p:cNvCxnSpPr>
            <a:cxnSpLocks noChangeShapeType="1"/>
          </p:cNvCxnSpPr>
          <p:nvPr/>
        </p:nvCxnSpPr>
        <p:spPr bwMode="auto">
          <a:xfrm rot="5400000">
            <a:off x="5147467" y="1556792"/>
            <a:ext cx="144463" cy="0"/>
          </a:xfrm>
          <a:prstGeom prst="line">
            <a:avLst/>
          </a:prstGeom>
          <a:noFill/>
          <a:ln w="3810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207" name="Title 20"/>
          <p:cNvSpPr>
            <a:spLocks noGrp="1"/>
          </p:cNvSpPr>
          <p:nvPr>
            <p:ph type="title"/>
          </p:nvPr>
        </p:nvSpPr>
        <p:spPr>
          <a:xfrm>
            <a:off x="318025" y="476672"/>
            <a:ext cx="7696200" cy="720080"/>
          </a:xfrm>
        </p:spPr>
        <p:txBody>
          <a:bodyPr/>
          <a:lstStyle/>
          <a:p>
            <a:r>
              <a:rPr lang="nb-NO" altLang="nb-NO" dirty="0" smtClean="0"/>
              <a:t>Overordnet tidsplan</a:t>
            </a:r>
          </a:p>
        </p:txBody>
      </p:sp>
      <p:sp>
        <p:nvSpPr>
          <p:cNvPr id="8208" name="Pentagon 26"/>
          <p:cNvSpPr>
            <a:spLocks noChangeArrowheads="1"/>
          </p:cNvSpPr>
          <p:nvPr/>
        </p:nvSpPr>
        <p:spPr bwMode="auto">
          <a:xfrm>
            <a:off x="3029152" y="3861048"/>
            <a:ext cx="5543550" cy="504825"/>
          </a:xfrm>
          <a:prstGeom prst="homePlate">
            <a:avLst>
              <a:gd name="adj" fmla="val 49923"/>
            </a:avLst>
          </a:prstGeom>
          <a:solidFill>
            <a:schemeClr val="accent2">
              <a:lumMod val="20000"/>
              <a:lumOff val="80000"/>
            </a:schemeClr>
          </a:solidFill>
          <a:ln w="2857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endParaRPr lang="nb-NO" altLang="nb-NO" dirty="0">
              <a:solidFill>
                <a:schemeClr val="bg1"/>
              </a:solidFill>
            </a:endParaRPr>
          </a:p>
        </p:txBody>
      </p:sp>
      <p:sp>
        <p:nvSpPr>
          <p:cNvPr id="28" name="Pentagon 27"/>
          <p:cNvSpPr/>
          <p:nvPr/>
        </p:nvSpPr>
        <p:spPr bwMode="auto">
          <a:xfrm>
            <a:off x="6495176" y="5157192"/>
            <a:ext cx="2483008" cy="504825"/>
          </a:xfrm>
          <a:prstGeom prst="homePlate">
            <a:avLst/>
          </a:prstGeom>
          <a:solidFill>
            <a:schemeClr val="accent2">
              <a:lumMod val="20000"/>
              <a:lumOff val="80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nb-NO" sz="1400" dirty="0">
              <a:latin typeface="Arial" charset="0"/>
              <a:ea typeface="ヒラギノ角ゴ Pro W3" pitchFamily="1" charset="-128"/>
              <a:cs typeface="+mn-cs"/>
            </a:endParaRPr>
          </a:p>
        </p:txBody>
      </p:sp>
      <p:cxnSp>
        <p:nvCxnSpPr>
          <p:cNvPr id="8210" name="Straight Connector 17"/>
          <p:cNvCxnSpPr>
            <a:cxnSpLocks noChangeShapeType="1"/>
          </p:cNvCxnSpPr>
          <p:nvPr/>
        </p:nvCxnSpPr>
        <p:spPr bwMode="auto">
          <a:xfrm rot="5400000">
            <a:off x="3924498" y="1526867"/>
            <a:ext cx="142875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211" name="TextBox 9"/>
          <p:cNvSpPr txBox="1">
            <a:spLocks noChangeArrowheads="1"/>
          </p:cNvSpPr>
          <p:nvPr/>
        </p:nvSpPr>
        <p:spPr bwMode="auto">
          <a:xfrm>
            <a:off x="2554342" y="1177616"/>
            <a:ext cx="47481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r>
              <a:rPr lang="nb-NO" altLang="nb-NO" sz="1200" b="1" dirty="0" smtClean="0"/>
              <a:t>Nov</a:t>
            </a:r>
            <a:endParaRPr lang="nb-NO" altLang="nb-NO" sz="1200" b="1" dirty="0"/>
          </a:p>
        </p:txBody>
      </p:sp>
      <p:cxnSp>
        <p:nvCxnSpPr>
          <p:cNvPr id="8212" name="Straight Connector 17"/>
          <p:cNvCxnSpPr>
            <a:cxnSpLocks noChangeShapeType="1"/>
          </p:cNvCxnSpPr>
          <p:nvPr/>
        </p:nvCxnSpPr>
        <p:spPr bwMode="auto">
          <a:xfrm rot="5400000">
            <a:off x="2771577" y="1538843"/>
            <a:ext cx="144462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213" name="TextBox 9"/>
          <p:cNvSpPr txBox="1">
            <a:spLocks noChangeArrowheads="1"/>
          </p:cNvSpPr>
          <p:nvPr/>
        </p:nvSpPr>
        <p:spPr bwMode="auto">
          <a:xfrm>
            <a:off x="1448791" y="1154523"/>
            <a:ext cx="4857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r>
              <a:rPr lang="nb-NO" altLang="nb-NO" sz="1200" b="1" dirty="0"/>
              <a:t>Okt.</a:t>
            </a:r>
          </a:p>
        </p:txBody>
      </p:sp>
      <p:sp>
        <p:nvSpPr>
          <p:cNvPr id="22" name="TextBox 9"/>
          <p:cNvSpPr txBox="1">
            <a:spLocks noChangeArrowheads="1"/>
          </p:cNvSpPr>
          <p:nvPr/>
        </p:nvSpPr>
        <p:spPr bwMode="auto">
          <a:xfrm>
            <a:off x="3758531" y="1176842"/>
            <a:ext cx="46519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r>
              <a:rPr lang="nb-NO" altLang="nb-NO" sz="1200" b="1" dirty="0" smtClean="0"/>
              <a:t>Des</a:t>
            </a:r>
            <a:endParaRPr lang="nb-NO" altLang="nb-NO" sz="1200" b="1" dirty="0"/>
          </a:p>
        </p:txBody>
      </p:sp>
    </p:spTree>
    <p:extLst>
      <p:ext uri="{BB962C8B-B14F-4D97-AF65-F5344CB8AC3E}">
        <p14:creationId xmlns:p14="http://schemas.microsoft.com/office/powerpoint/2010/main" val="2332948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8051" y="610898"/>
            <a:ext cx="8229600" cy="606425"/>
          </a:xfrm>
        </p:spPr>
        <p:txBody>
          <a:bodyPr/>
          <a:lstStyle/>
          <a:p>
            <a:r>
              <a:rPr lang="nb-NO" sz="2800" dirty="0"/>
              <a:t>Fremdriftsplan prosjektrammeverk vår 2017</a:t>
            </a:r>
          </a:p>
        </p:txBody>
      </p:sp>
      <p:sp>
        <p:nvSpPr>
          <p:cNvPr id="5" name="Pentagon 4"/>
          <p:cNvSpPr/>
          <p:nvPr/>
        </p:nvSpPr>
        <p:spPr bwMode="auto">
          <a:xfrm>
            <a:off x="3283694" y="2003209"/>
            <a:ext cx="1123060" cy="417679"/>
          </a:xfrm>
          <a:prstGeom prst="homePlate">
            <a:avLst/>
          </a:prstGeom>
          <a:solidFill>
            <a:schemeClr val="accent5">
              <a:lumMod val="50000"/>
            </a:schemeClr>
          </a:solidFill>
          <a:ln w="19050" cap="flat" cmpd="sng" algn="ctr">
            <a:solidFill>
              <a:schemeClr val="accent5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nb-NO" sz="1100" b="1" dirty="0">
                <a:solidFill>
                  <a:srgbClr val="000000">
                    <a:lumMod val="75000"/>
                    <a:lumOff val="25000"/>
                  </a:srgbClr>
                </a:solidFill>
              </a:rPr>
              <a:t>PL-kurs:</a:t>
            </a:r>
          </a:p>
          <a:p>
            <a:r>
              <a:rPr lang="nb-NO" sz="10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Modul 1</a:t>
            </a:r>
          </a:p>
        </p:txBody>
      </p:sp>
      <p:sp>
        <p:nvSpPr>
          <p:cNvPr id="33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1063625" y="6384925"/>
            <a:ext cx="971550" cy="307975"/>
          </a:xfrm>
        </p:spPr>
        <p:txBody>
          <a:bodyPr/>
          <a:lstStyle/>
          <a:p>
            <a:pPr>
              <a:defRPr/>
            </a:pPr>
            <a:fld id="{8D460E93-E717-AA44-B38C-A94CB3313E63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11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795" y="6423719"/>
            <a:ext cx="2688615" cy="461665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200">
                <a:solidFill>
                  <a:srgbClr val="000000"/>
                </a:solidFill>
              </a:rPr>
              <a:t>Fase 2: </a:t>
            </a:r>
          </a:p>
          <a:p>
            <a:r>
              <a:rPr lang="nb-NO" sz="1200">
                <a:solidFill>
                  <a:srgbClr val="000000"/>
                </a:solidFill>
              </a:rPr>
              <a:t>Planlegge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-31533" y="1196752"/>
            <a:ext cx="2702908" cy="276999"/>
          </a:xfrm>
          <a:prstGeom prst="rect">
            <a:avLst/>
          </a:prstGeom>
          <a:solidFill>
            <a:schemeClr val="accent3">
              <a:lumMod val="65000"/>
            </a:schemeClr>
          </a:solidFill>
          <a:effectLst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b-NO" sz="1200">
                <a:solidFill>
                  <a:srgbClr val="FFFFFF"/>
                </a:solidFill>
              </a:rPr>
              <a:t>Januar</a:t>
            </a:r>
          </a:p>
        </p:txBody>
      </p:sp>
      <p:cxnSp>
        <p:nvCxnSpPr>
          <p:cNvPr id="78" name="Straight Connector 77"/>
          <p:cNvCxnSpPr/>
          <p:nvPr/>
        </p:nvCxnSpPr>
        <p:spPr bwMode="auto">
          <a:xfrm>
            <a:off x="3085383" y="1280165"/>
            <a:ext cx="3116" cy="5596552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3" name="Pentagon 22"/>
          <p:cNvSpPr/>
          <p:nvPr/>
        </p:nvSpPr>
        <p:spPr bwMode="auto">
          <a:xfrm>
            <a:off x="7741489" y="2924944"/>
            <a:ext cx="1184950" cy="571568"/>
          </a:xfrm>
          <a:prstGeom prst="homePlate">
            <a:avLst/>
          </a:prstGeom>
          <a:solidFill>
            <a:schemeClr val="accent5">
              <a:lumMod val="50000"/>
            </a:schemeClr>
          </a:solidFill>
          <a:ln w="19050" cap="flat" cmpd="sng" algn="ctr">
            <a:solidFill>
              <a:schemeClr val="accent5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nb-NO" sz="1100" b="1" dirty="0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PL-kurs</a:t>
            </a:r>
            <a:r>
              <a:rPr lang="nb-NO" sz="1100" b="1" dirty="0">
                <a:solidFill>
                  <a:srgbClr val="000000">
                    <a:lumMod val="75000"/>
                    <a:lumOff val="25000"/>
                  </a:srgbClr>
                </a:solidFill>
              </a:rPr>
              <a:t>:</a:t>
            </a:r>
          </a:p>
          <a:p>
            <a:r>
              <a:rPr lang="nb-NO" sz="10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Modul 4</a:t>
            </a:r>
          </a:p>
          <a:p>
            <a:r>
              <a:rPr lang="nb-NO" sz="10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Kursevaluering</a:t>
            </a:r>
          </a:p>
        </p:txBody>
      </p:sp>
      <p:sp>
        <p:nvSpPr>
          <p:cNvPr id="7" name="Pentagon 6"/>
          <p:cNvSpPr/>
          <p:nvPr/>
        </p:nvSpPr>
        <p:spPr bwMode="auto">
          <a:xfrm>
            <a:off x="4477504" y="1556792"/>
            <a:ext cx="1881494" cy="415498"/>
          </a:xfrm>
          <a:prstGeom prst="homePlate">
            <a:avLst/>
          </a:prstGeom>
          <a:solidFill>
            <a:schemeClr val="accent5">
              <a:lumMod val="50000"/>
            </a:schemeClr>
          </a:solidFill>
          <a:ln w="19050">
            <a:solidFill>
              <a:schemeClr val="accent5">
                <a:lumMod val="50000"/>
              </a:schemeClr>
            </a:solidFill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nb-NO" sz="1100" b="1" dirty="0">
                <a:solidFill>
                  <a:srgbClr val="000000">
                    <a:lumMod val="75000"/>
                    <a:lumOff val="25000"/>
                  </a:srgbClr>
                </a:solidFill>
              </a:rPr>
              <a:t>Prosjekteierkurs:</a:t>
            </a:r>
          </a:p>
          <a:p>
            <a:r>
              <a:rPr lang="nb-NO" sz="1000" dirty="0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Ledergrupper USIT</a:t>
            </a:r>
            <a:endParaRPr lang="nb-NO" sz="1000" b="1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81" name="Pentagon 80"/>
          <p:cNvSpPr/>
          <p:nvPr/>
        </p:nvSpPr>
        <p:spPr bwMode="auto">
          <a:xfrm>
            <a:off x="6147414" y="5390150"/>
            <a:ext cx="2779024" cy="415498"/>
          </a:xfrm>
          <a:prstGeom prst="homePlate">
            <a:avLst/>
          </a:prstGeom>
          <a:solidFill>
            <a:schemeClr val="accent5"/>
          </a:solidFill>
          <a:ln w="19050">
            <a:solidFill>
              <a:schemeClr val="accent5">
                <a:lumMod val="50000"/>
              </a:schemeClr>
            </a:solidFill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nb-NO" sz="1100" b="1" dirty="0">
                <a:solidFill>
                  <a:srgbClr val="000000">
                    <a:lumMod val="75000"/>
                    <a:lumOff val="25000"/>
                  </a:srgbClr>
                </a:solidFill>
              </a:rPr>
              <a:t>Gjennomføre OU-løp</a:t>
            </a:r>
          </a:p>
          <a:p>
            <a:endParaRPr lang="nb-NO" sz="1000" b="1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306139" y="1196752"/>
            <a:ext cx="2160240" cy="276999"/>
          </a:xfrm>
          <a:prstGeom prst="rect">
            <a:avLst/>
          </a:prstGeom>
          <a:solidFill>
            <a:schemeClr val="accent3">
              <a:lumMod val="65000"/>
            </a:schemeClr>
          </a:solidFill>
          <a:effectLst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b-NO" sz="1200">
                <a:solidFill>
                  <a:srgbClr val="FFFFFF"/>
                </a:solidFill>
              </a:rPr>
              <a:t>Februar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069610" y="1196752"/>
            <a:ext cx="1800200" cy="276999"/>
          </a:xfrm>
          <a:prstGeom prst="rect">
            <a:avLst/>
          </a:prstGeom>
          <a:solidFill>
            <a:schemeClr val="accent3">
              <a:lumMod val="65000"/>
            </a:schemeClr>
          </a:solidFill>
          <a:effectLst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b-NO" sz="1200">
                <a:solidFill>
                  <a:srgbClr val="FFFFFF"/>
                </a:solidFill>
              </a:rPr>
              <a:t>Mars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473041" y="1196752"/>
            <a:ext cx="1728192" cy="276999"/>
          </a:xfrm>
          <a:prstGeom prst="rect">
            <a:avLst/>
          </a:prstGeom>
          <a:solidFill>
            <a:schemeClr val="accent3">
              <a:lumMod val="65000"/>
            </a:schemeClr>
          </a:solidFill>
          <a:effectLst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b-NO" sz="1200">
                <a:solidFill>
                  <a:srgbClr val="FFFFFF"/>
                </a:solidFill>
              </a:rPr>
              <a:t>April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804464" y="1196752"/>
            <a:ext cx="1368152" cy="276999"/>
          </a:xfrm>
          <a:prstGeom prst="rect">
            <a:avLst/>
          </a:prstGeom>
          <a:solidFill>
            <a:schemeClr val="accent3">
              <a:lumMod val="65000"/>
            </a:schemeClr>
          </a:solidFill>
          <a:effectLst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b-NO" sz="1200">
                <a:solidFill>
                  <a:srgbClr val="FFFFFF"/>
                </a:solidFill>
              </a:rPr>
              <a:t>Mai</a:t>
            </a:r>
          </a:p>
        </p:txBody>
      </p:sp>
      <p:sp>
        <p:nvSpPr>
          <p:cNvPr id="54" name="Pentagon 53"/>
          <p:cNvSpPr/>
          <p:nvPr/>
        </p:nvSpPr>
        <p:spPr bwMode="auto">
          <a:xfrm>
            <a:off x="3134123" y="4827231"/>
            <a:ext cx="2664511" cy="402291"/>
          </a:xfrm>
          <a:prstGeom prst="homePlate">
            <a:avLst/>
          </a:prstGeom>
          <a:solidFill>
            <a:schemeClr val="accent5"/>
          </a:solidFill>
          <a:ln w="19050" cap="flat" cmpd="sng" algn="ctr">
            <a:solidFill>
              <a:schemeClr val="accent5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nb-NO" sz="1000" b="1" dirty="0">
                <a:solidFill>
                  <a:srgbClr val="000000">
                    <a:lumMod val="75000"/>
                    <a:lumOff val="25000"/>
                  </a:srgbClr>
                </a:solidFill>
              </a:rPr>
              <a:t>Planlegge OU-løp</a:t>
            </a:r>
          </a:p>
          <a:p>
            <a:endParaRPr lang="nb-NO" sz="1000" b="1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42" name="Pentagon 41"/>
          <p:cNvSpPr/>
          <p:nvPr/>
        </p:nvSpPr>
        <p:spPr bwMode="auto">
          <a:xfrm>
            <a:off x="5197584" y="2276872"/>
            <a:ext cx="1026959" cy="417679"/>
          </a:xfrm>
          <a:prstGeom prst="homePlate">
            <a:avLst/>
          </a:prstGeom>
          <a:solidFill>
            <a:schemeClr val="accent5">
              <a:lumMod val="50000"/>
            </a:schemeClr>
          </a:solidFill>
          <a:ln w="19050" cap="flat" cmpd="sng" algn="ctr">
            <a:solidFill>
              <a:schemeClr val="accent5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nb-NO" sz="1100" b="1" dirty="0">
                <a:solidFill>
                  <a:srgbClr val="000000">
                    <a:lumMod val="75000"/>
                    <a:lumOff val="25000"/>
                  </a:srgbClr>
                </a:solidFill>
              </a:rPr>
              <a:t>PL-kurs:</a:t>
            </a:r>
          </a:p>
          <a:p>
            <a:r>
              <a:rPr lang="nb-NO" sz="10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Modul 2</a:t>
            </a:r>
          </a:p>
        </p:txBody>
      </p:sp>
      <p:sp>
        <p:nvSpPr>
          <p:cNvPr id="44" name="Pentagon 43"/>
          <p:cNvSpPr/>
          <p:nvPr/>
        </p:nvSpPr>
        <p:spPr bwMode="auto">
          <a:xfrm>
            <a:off x="6725880" y="2531853"/>
            <a:ext cx="1027068" cy="417679"/>
          </a:xfrm>
          <a:prstGeom prst="homePlate">
            <a:avLst/>
          </a:prstGeom>
          <a:solidFill>
            <a:schemeClr val="accent5">
              <a:lumMod val="50000"/>
            </a:schemeClr>
          </a:solidFill>
          <a:ln w="19050" cap="flat" cmpd="sng" algn="ctr">
            <a:solidFill>
              <a:schemeClr val="accent5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nb-NO" sz="1100" b="1" dirty="0">
                <a:solidFill>
                  <a:srgbClr val="000000">
                    <a:lumMod val="75000"/>
                    <a:lumOff val="25000"/>
                  </a:srgbClr>
                </a:solidFill>
              </a:rPr>
              <a:t>PL-kurs</a:t>
            </a:r>
          </a:p>
          <a:p>
            <a:r>
              <a:rPr lang="nb-NO" sz="10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Modul 3</a:t>
            </a:r>
          </a:p>
        </p:txBody>
      </p:sp>
      <p:sp>
        <p:nvSpPr>
          <p:cNvPr id="4" name="Pentagon 3"/>
          <p:cNvSpPr/>
          <p:nvPr/>
        </p:nvSpPr>
        <p:spPr bwMode="auto">
          <a:xfrm>
            <a:off x="795" y="2050823"/>
            <a:ext cx="2987029" cy="2633671"/>
          </a:xfrm>
          <a:prstGeom prst="homePlate">
            <a:avLst/>
          </a:prstGeom>
          <a:solidFill>
            <a:srgbClr val="FFFFCC"/>
          </a:solidFill>
          <a:ln w="19050" cap="flat" cmpd="sng" algn="ctr">
            <a:solidFill>
              <a:schemeClr val="accent5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nb-NO" sz="1100" b="1" u="sng" dirty="0" err="1">
                <a:solidFill>
                  <a:srgbClr val="000000">
                    <a:lumMod val="75000"/>
                    <a:lumOff val="25000"/>
                  </a:srgbClr>
                </a:solidFill>
              </a:rPr>
              <a:t>Oppstartsaktiviteter</a:t>
            </a:r>
            <a:endParaRPr lang="nb-NO" sz="1100" b="1" u="sng" dirty="0">
              <a:solidFill>
                <a:srgbClr val="000000">
                  <a:lumMod val="75000"/>
                  <a:lumOff val="25000"/>
                </a:srgbClr>
              </a:solidFill>
            </a:endParaRPr>
          </a:p>
          <a:p>
            <a:endParaRPr lang="nb-NO" sz="1100" b="1" dirty="0">
              <a:solidFill>
                <a:srgbClr val="000000">
                  <a:lumMod val="75000"/>
                  <a:lumOff val="25000"/>
                </a:srgbClr>
              </a:solidFill>
            </a:endParaRPr>
          </a:p>
          <a:p>
            <a:r>
              <a:rPr lang="nb-NO" sz="1100" b="1" dirty="0">
                <a:solidFill>
                  <a:srgbClr val="000000">
                    <a:lumMod val="75000"/>
                    <a:lumOff val="25000"/>
                  </a:srgbClr>
                </a:solidFill>
              </a:rPr>
              <a:t>Team:</a:t>
            </a:r>
          </a:p>
          <a:p>
            <a:r>
              <a:rPr lang="nb-NO" sz="10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Fordeling ressurser </a:t>
            </a:r>
          </a:p>
          <a:p>
            <a:r>
              <a:rPr lang="nb-NO" sz="10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Spesifisering arbeidsoppgaver</a:t>
            </a:r>
            <a:endParaRPr lang="nb-NO" sz="1000" b="1" dirty="0">
              <a:solidFill>
                <a:srgbClr val="000000">
                  <a:lumMod val="75000"/>
                  <a:lumOff val="25000"/>
                </a:srgbClr>
              </a:solidFill>
            </a:endParaRPr>
          </a:p>
          <a:p>
            <a:endParaRPr lang="nb-NO" sz="1100" b="1" dirty="0">
              <a:solidFill>
                <a:srgbClr val="000000">
                  <a:lumMod val="75000"/>
                  <a:lumOff val="25000"/>
                </a:srgbClr>
              </a:solidFill>
            </a:endParaRPr>
          </a:p>
          <a:p>
            <a:r>
              <a:rPr lang="nb-NO" sz="1100" b="1" dirty="0">
                <a:solidFill>
                  <a:srgbClr val="000000">
                    <a:lumMod val="75000"/>
                    <a:lumOff val="25000"/>
                  </a:srgbClr>
                </a:solidFill>
              </a:rPr>
              <a:t>Forberede læringsløp: </a:t>
            </a:r>
            <a:endParaRPr lang="nb-NO" sz="1100" dirty="0">
              <a:solidFill>
                <a:srgbClr val="000000">
                  <a:lumMod val="75000"/>
                  <a:lumOff val="25000"/>
                </a:srgbClr>
              </a:solidFill>
            </a:endParaRPr>
          </a:p>
          <a:p>
            <a:r>
              <a:rPr lang="nb-NO" sz="10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Prosjektlederkurs </a:t>
            </a:r>
          </a:p>
          <a:p>
            <a:r>
              <a:rPr lang="nb-NO" sz="10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Prosjekteierkurs ledergrupper</a:t>
            </a:r>
          </a:p>
          <a:p>
            <a:r>
              <a:rPr lang="nb-NO" sz="10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Prosjektmedarbeiderkurs</a:t>
            </a:r>
          </a:p>
          <a:p>
            <a:endParaRPr lang="nb-NO" sz="1000" dirty="0">
              <a:solidFill>
                <a:srgbClr val="000000">
                  <a:lumMod val="75000"/>
                  <a:lumOff val="25000"/>
                </a:srgbClr>
              </a:solidFill>
            </a:endParaRPr>
          </a:p>
          <a:p>
            <a:r>
              <a:rPr lang="nb-NO" sz="1000" b="1" dirty="0">
                <a:solidFill>
                  <a:srgbClr val="000000">
                    <a:lumMod val="75000"/>
                    <a:lumOff val="25000"/>
                  </a:srgbClr>
                </a:solidFill>
              </a:rPr>
              <a:t>Rammeverk/</a:t>
            </a:r>
            <a:r>
              <a:rPr lang="nb-NO" sz="1000" b="1" dirty="0" err="1">
                <a:solidFill>
                  <a:srgbClr val="000000">
                    <a:lumMod val="75000"/>
                    <a:lumOff val="25000"/>
                  </a:srgbClr>
                </a:solidFill>
              </a:rPr>
              <a:t>malverk</a:t>
            </a:r>
            <a:r>
              <a:rPr lang="nb-NO" sz="1000" b="1" dirty="0">
                <a:solidFill>
                  <a:srgbClr val="000000">
                    <a:lumMod val="75000"/>
                    <a:lumOff val="25000"/>
                  </a:srgbClr>
                </a:solidFill>
              </a:rPr>
              <a:t> </a:t>
            </a:r>
            <a:r>
              <a:rPr lang="nb-NO" sz="1000" b="1" dirty="0"/>
              <a:t/>
            </a:r>
            <a:br>
              <a:rPr lang="nb-NO" sz="1000" b="1" dirty="0"/>
            </a:br>
            <a:r>
              <a:rPr lang="nb-NO" sz="1000" b="1" dirty="0">
                <a:solidFill>
                  <a:srgbClr val="000000">
                    <a:lumMod val="75000"/>
                    <a:lumOff val="25000"/>
                  </a:srgbClr>
                </a:solidFill>
              </a:rPr>
              <a:t>(Beta-prosjekt): </a:t>
            </a:r>
          </a:p>
          <a:p>
            <a:r>
              <a:rPr lang="nb-NO" sz="10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Forberede og planlegge </a:t>
            </a:r>
          </a:p>
          <a:p>
            <a:r>
              <a:rPr lang="nb-NO" sz="10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aktiviteter</a:t>
            </a:r>
          </a:p>
          <a:p>
            <a:r>
              <a:rPr lang="nb-NO" sz="10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Etablere Beta-nettsted</a:t>
            </a:r>
          </a:p>
        </p:txBody>
      </p:sp>
      <p:sp>
        <p:nvSpPr>
          <p:cNvPr id="48" name="Pentagon 47"/>
          <p:cNvSpPr/>
          <p:nvPr/>
        </p:nvSpPr>
        <p:spPr bwMode="auto">
          <a:xfrm>
            <a:off x="3116849" y="3417758"/>
            <a:ext cx="3680566" cy="433068"/>
          </a:xfrm>
          <a:prstGeom prst="homePlate">
            <a:avLst/>
          </a:prstGeom>
          <a:solidFill>
            <a:schemeClr val="accent5">
              <a:lumMod val="75000"/>
            </a:schemeClr>
          </a:solidFill>
          <a:ln w="19050" cap="flat" cmpd="sng" algn="ctr">
            <a:solidFill>
              <a:schemeClr val="accent5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nb-NO" sz="1100" b="1" dirty="0">
                <a:solidFill>
                  <a:srgbClr val="000000">
                    <a:lumMod val="75000"/>
                    <a:lumOff val="25000"/>
                  </a:srgbClr>
                </a:solidFill>
              </a:rPr>
              <a:t>Bygge ut Beta-prosjekt:</a:t>
            </a:r>
          </a:p>
          <a:p>
            <a:r>
              <a:rPr lang="nb-NO" sz="11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Prosjektsted med generiske maler</a:t>
            </a:r>
          </a:p>
        </p:txBody>
      </p:sp>
      <p:sp>
        <p:nvSpPr>
          <p:cNvPr id="34" name="TextBox 27"/>
          <p:cNvSpPr txBox="1"/>
          <p:nvPr/>
        </p:nvSpPr>
        <p:spPr>
          <a:xfrm>
            <a:off x="7775848" y="1196751"/>
            <a:ext cx="1368152" cy="276999"/>
          </a:xfrm>
          <a:prstGeom prst="rect">
            <a:avLst/>
          </a:prstGeom>
          <a:solidFill>
            <a:schemeClr val="accent3">
              <a:lumMod val="65000"/>
            </a:schemeClr>
          </a:solidFill>
          <a:effectLst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b-NO" sz="1200">
                <a:solidFill>
                  <a:srgbClr val="FFFFFF"/>
                </a:solidFill>
              </a:rPr>
              <a:t>Juni</a:t>
            </a:r>
          </a:p>
        </p:txBody>
      </p:sp>
      <p:sp>
        <p:nvSpPr>
          <p:cNvPr id="36" name="Pentagon 35"/>
          <p:cNvSpPr/>
          <p:nvPr/>
        </p:nvSpPr>
        <p:spPr bwMode="auto">
          <a:xfrm>
            <a:off x="7829815" y="3886331"/>
            <a:ext cx="1099739" cy="940900"/>
          </a:xfrm>
          <a:prstGeom prst="homePlate">
            <a:avLst/>
          </a:prstGeom>
          <a:solidFill>
            <a:schemeClr val="accent5">
              <a:lumMod val="75000"/>
            </a:schemeClr>
          </a:solidFill>
          <a:ln w="19050" cap="flat" cmpd="sng" algn="ctr">
            <a:solidFill>
              <a:schemeClr val="accent5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nb-NO" sz="1100" b="1" dirty="0">
                <a:solidFill>
                  <a:srgbClr val="000000">
                    <a:lumMod val="75000"/>
                    <a:lumOff val="25000"/>
                  </a:srgbClr>
                </a:solidFill>
              </a:rPr>
              <a:t>Forankring av Beta-prosjekt</a:t>
            </a:r>
          </a:p>
          <a:p>
            <a:r>
              <a:rPr lang="nb-NO" sz="11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I USITs </a:t>
            </a:r>
            <a:r>
              <a:rPr lang="nb-NO" sz="1100" dirty="0" err="1">
                <a:solidFill>
                  <a:srgbClr val="000000">
                    <a:lumMod val="75000"/>
                    <a:lumOff val="25000"/>
                  </a:srgbClr>
                </a:solidFill>
              </a:rPr>
              <a:t>linjeorg</a:t>
            </a:r>
            <a:r>
              <a:rPr lang="nb-NO" sz="11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.</a:t>
            </a:r>
          </a:p>
        </p:txBody>
      </p:sp>
      <p:sp>
        <p:nvSpPr>
          <p:cNvPr id="38" name="Pentagon 37"/>
          <p:cNvSpPr/>
          <p:nvPr/>
        </p:nvSpPr>
        <p:spPr bwMode="auto">
          <a:xfrm>
            <a:off x="6147413" y="3955212"/>
            <a:ext cx="1628436" cy="771623"/>
          </a:xfrm>
          <a:prstGeom prst="homePlate">
            <a:avLst/>
          </a:prstGeom>
          <a:solidFill>
            <a:schemeClr val="accent5">
              <a:lumMod val="75000"/>
            </a:schemeClr>
          </a:solidFill>
          <a:ln w="19050" cap="flat" cmpd="sng" algn="ctr">
            <a:solidFill>
              <a:schemeClr val="accent5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nb-NO" sz="1100" b="1" dirty="0">
                <a:solidFill>
                  <a:srgbClr val="000000">
                    <a:lumMod val="75000"/>
                    <a:lumOff val="25000"/>
                  </a:srgbClr>
                </a:solidFill>
              </a:rPr>
              <a:t>Utsjekk av Beta-prosjekt:</a:t>
            </a:r>
          </a:p>
          <a:p>
            <a:r>
              <a:rPr lang="nb-NO" sz="11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Med relevante prosjektledere</a:t>
            </a:r>
          </a:p>
        </p:txBody>
      </p:sp>
      <p:sp>
        <p:nvSpPr>
          <p:cNvPr id="39" name="Pentagon 38"/>
          <p:cNvSpPr/>
          <p:nvPr/>
        </p:nvSpPr>
        <p:spPr bwMode="auto">
          <a:xfrm>
            <a:off x="7381248" y="1556792"/>
            <a:ext cx="1548306" cy="584775"/>
          </a:xfrm>
          <a:prstGeom prst="homePlate">
            <a:avLst/>
          </a:prstGeom>
          <a:solidFill>
            <a:schemeClr val="accent5">
              <a:lumMod val="50000"/>
            </a:schemeClr>
          </a:solidFill>
          <a:ln w="19050">
            <a:solidFill>
              <a:schemeClr val="accent5">
                <a:lumMod val="50000"/>
              </a:schemeClr>
            </a:solidFill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nb-NO" sz="1100" b="1" dirty="0" err="1">
                <a:solidFill>
                  <a:srgbClr val="000000">
                    <a:lumMod val="75000"/>
                    <a:lumOff val="25000"/>
                  </a:srgbClr>
                </a:solidFill>
              </a:rPr>
              <a:t>Prosjeltdeltaker</a:t>
            </a:r>
            <a:r>
              <a:rPr lang="nb-NO" sz="1100" b="1" dirty="0">
                <a:solidFill>
                  <a:srgbClr val="000000">
                    <a:lumMod val="75000"/>
                    <a:lumOff val="25000"/>
                  </a:srgbClr>
                </a:solidFill>
              </a:rPr>
              <a:t>-kurs:</a:t>
            </a:r>
          </a:p>
          <a:p>
            <a:r>
              <a:rPr lang="nb-NO" sz="1000" dirty="0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Ansatte </a:t>
            </a:r>
            <a:r>
              <a:rPr lang="nb-NO" sz="10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USIT</a:t>
            </a:r>
            <a:endParaRPr lang="nb-NO" sz="1000" b="1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2699792" y="6423719"/>
            <a:ext cx="6229762" cy="461665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200">
                <a:solidFill>
                  <a:srgbClr val="000000"/>
                </a:solidFill>
              </a:rPr>
              <a:t>Fase 3: </a:t>
            </a:r>
          </a:p>
          <a:p>
            <a:r>
              <a:rPr lang="nb-NO" sz="1200">
                <a:solidFill>
                  <a:srgbClr val="000000"/>
                </a:solidFill>
              </a:rPr>
              <a:t>Gjennomføre</a:t>
            </a:r>
          </a:p>
        </p:txBody>
      </p:sp>
      <p:sp>
        <p:nvSpPr>
          <p:cNvPr id="25" name="Pentagon 24"/>
          <p:cNvSpPr/>
          <p:nvPr/>
        </p:nvSpPr>
        <p:spPr bwMode="auto">
          <a:xfrm>
            <a:off x="2009755" y="1719015"/>
            <a:ext cx="1027068" cy="433068"/>
          </a:xfrm>
          <a:prstGeom prst="homePlate">
            <a:avLst/>
          </a:prstGeom>
          <a:solidFill>
            <a:schemeClr val="accent5">
              <a:lumMod val="50000"/>
            </a:schemeClr>
          </a:solidFill>
          <a:ln w="19050" cap="flat" cmpd="sng" algn="ctr">
            <a:solidFill>
              <a:schemeClr val="accent5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nb-NO" sz="1100" b="1" dirty="0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PE-kurs for SG</a:t>
            </a:r>
            <a:endParaRPr lang="nb-NO" sz="1100" b="1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633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8051" y="610898"/>
            <a:ext cx="8229600" cy="606425"/>
          </a:xfrm>
        </p:spPr>
        <p:txBody>
          <a:bodyPr/>
          <a:lstStyle/>
          <a:p>
            <a:r>
              <a:rPr lang="nb-NO" sz="2800"/>
              <a:t>Fremdriftsplan prosjektrammeverk høst 2017</a:t>
            </a:r>
          </a:p>
        </p:txBody>
      </p:sp>
      <p:sp>
        <p:nvSpPr>
          <p:cNvPr id="33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1063625" y="6384925"/>
            <a:ext cx="971550" cy="307975"/>
          </a:xfrm>
        </p:spPr>
        <p:txBody>
          <a:bodyPr/>
          <a:lstStyle/>
          <a:p>
            <a:pPr>
              <a:defRPr/>
            </a:pPr>
            <a:fld id="{8D460E93-E717-AA44-B38C-A94CB3313E63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12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539552" y="6423719"/>
            <a:ext cx="2088232" cy="461665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200">
                <a:solidFill>
                  <a:srgbClr val="000000"/>
                </a:solidFill>
              </a:rPr>
              <a:t>Fase 3</a:t>
            </a:r>
          </a:p>
          <a:p>
            <a:r>
              <a:rPr lang="nb-NO" sz="1200">
                <a:solidFill>
                  <a:srgbClr val="000000"/>
                </a:solidFill>
              </a:rPr>
              <a:t>Gjennomføre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2627784" y="6423719"/>
            <a:ext cx="1080120" cy="461665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200">
                <a:solidFill>
                  <a:srgbClr val="000000"/>
                </a:solidFill>
              </a:rPr>
              <a:t>Fase 4: </a:t>
            </a:r>
          </a:p>
          <a:p>
            <a:r>
              <a:rPr lang="nb-NO" sz="1200">
                <a:solidFill>
                  <a:srgbClr val="000000"/>
                </a:solidFill>
              </a:rPr>
              <a:t>Avslutte</a:t>
            </a:r>
          </a:p>
        </p:txBody>
      </p:sp>
      <p:cxnSp>
        <p:nvCxnSpPr>
          <p:cNvPr id="41" name="Straight Connector 40"/>
          <p:cNvCxnSpPr/>
          <p:nvPr/>
        </p:nvCxnSpPr>
        <p:spPr bwMode="auto">
          <a:xfrm>
            <a:off x="2505802" y="1297479"/>
            <a:ext cx="6222" cy="5593457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 bwMode="auto">
          <a:xfrm>
            <a:off x="536436" y="1288832"/>
            <a:ext cx="3116" cy="5596552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 bwMode="auto">
          <a:xfrm>
            <a:off x="9031846" y="1368585"/>
            <a:ext cx="18510" cy="560076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4644008" y="1196752"/>
            <a:ext cx="1656184" cy="276999"/>
          </a:xfrm>
          <a:prstGeom prst="rect">
            <a:avLst/>
          </a:prstGeom>
          <a:solidFill>
            <a:schemeClr val="accent3">
              <a:lumMod val="65000"/>
            </a:schemeClr>
          </a:solidFill>
          <a:effectLst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b-NO" sz="1200">
                <a:solidFill>
                  <a:srgbClr val="FFFFFF"/>
                </a:solidFill>
              </a:rPr>
              <a:t>Oktober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0192" y="1196752"/>
            <a:ext cx="1368152" cy="276999"/>
          </a:xfrm>
          <a:prstGeom prst="rect">
            <a:avLst/>
          </a:prstGeom>
          <a:solidFill>
            <a:schemeClr val="accent3">
              <a:lumMod val="65000"/>
            </a:schemeClr>
          </a:solidFill>
          <a:effectLst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b-NO" sz="1200">
                <a:solidFill>
                  <a:srgbClr val="FFFFFF"/>
                </a:solidFill>
              </a:rPr>
              <a:t>November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668344" y="1196752"/>
            <a:ext cx="1368152" cy="276999"/>
          </a:xfrm>
          <a:prstGeom prst="rect">
            <a:avLst/>
          </a:prstGeom>
          <a:solidFill>
            <a:schemeClr val="accent3">
              <a:lumMod val="65000"/>
            </a:schemeClr>
          </a:solidFill>
          <a:effectLst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b-NO" sz="1200">
                <a:solidFill>
                  <a:srgbClr val="FFFFFF"/>
                </a:solidFill>
              </a:rPr>
              <a:t>Desember	</a:t>
            </a:r>
          </a:p>
        </p:txBody>
      </p:sp>
      <p:sp>
        <p:nvSpPr>
          <p:cNvPr id="54" name="Pentagon 53"/>
          <p:cNvSpPr/>
          <p:nvPr/>
        </p:nvSpPr>
        <p:spPr bwMode="auto">
          <a:xfrm>
            <a:off x="1547664" y="4168965"/>
            <a:ext cx="2141730" cy="556179"/>
          </a:xfrm>
          <a:prstGeom prst="homePlate">
            <a:avLst/>
          </a:prstGeom>
          <a:solidFill>
            <a:schemeClr val="accent5"/>
          </a:solidFill>
          <a:ln w="19050" cap="flat" cmpd="sng" algn="ctr">
            <a:solidFill>
              <a:schemeClr val="accent5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endParaRPr lang="nb-NO" sz="1000" b="1">
              <a:solidFill>
                <a:srgbClr val="000000">
                  <a:lumMod val="75000"/>
                  <a:lumOff val="25000"/>
                </a:srgbClr>
              </a:solidFill>
            </a:endParaRPr>
          </a:p>
          <a:p>
            <a:r>
              <a:rPr lang="nb-NO" sz="1000" b="1">
                <a:solidFill>
                  <a:srgbClr val="000000">
                    <a:lumMod val="75000"/>
                    <a:lumOff val="25000"/>
                  </a:srgbClr>
                </a:solidFill>
              </a:rPr>
              <a:t>Sluttrapport</a:t>
            </a:r>
          </a:p>
          <a:p>
            <a:endParaRPr lang="nb-NO" sz="1000" b="1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6" name="Pentagon 35"/>
          <p:cNvSpPr/>
          <p:nvPr/>
        </p:nvSpPr>
        <p:spPr bwMode="auto">
          <a:xfrm>
            <a:off x="568778" y="2564904"/>
            <a:ext cx="1724031" cy="771623"/>
          </a:xfrm>
          <a:prstGeom prst="homePlate">
            <a:avLst/>
          </a:prstGeom>
          <a:solidFill>
            <a:schemeClr val="accent5">
              <a:lumMod val="90000"/>
            </a:schemeClr>
          </a:solidFill>
          <a:ln w="19050" cap="flat" cmpd="sng" algn="ctr">
            <a:solidFill>
              <a:schemeClr val="accent5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nb-NO" sz="1100" b="1" dirty="0">
                <a:solidFill>
                  <a:srgbClr val="000000">
                    <a:lumMod val="75000"/>
                    <a:lumOff val="25000"/>
                  </a:srgbClr>
                </a:solidFill>
              </a:rPr>
              <a:t>Evaluering av Beta-prosjekt</a:t>
            </a:r>
          </a:p>
          <a:p>
            <a:r>
              <a:rPr lang="nb-NO" sz="11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Nødvendige justeringer</a:t>
            </a:r>
          </a:p>
        </p:txBody>
      </p:sp>
      <p:sp>
        <p:nvSpPr>
          <p:cNvPr id="29" name="Pentagon 28"/>
          <p:cNvSpPr/>
          <p:nvPr/>
        </p:nvSpPr>
        <p:spPr bwMode="auto">
          <a:xfrm>
            <a:off x="569028" y="3517558"/>
            <a:ext cx="1728192" cy="415498"/>
          </a:xfrm>
          <a:prstGeom prst="homePlate">
            <a:avLst/>
          </a:prstGeom>
          <a:solidFill>
            <a:schemeClr val="accent5"/>
          </a:solidFill>
          <a:ln w="19050">
            <a:solidFill>
              <a:schemeClr val="accent5">
                <a:lumMod val="50000"/>
              </a:schemeClr>
            </a:solidFill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nb-NO" sz="1100" b="1" dirty="0">
                <a:solidFill>
                  <a:srgbClr val="000000">
                    <a:lumMod val="75000"/>
                    <a:lumOff val="25000"/>
                  </a:srgbClr>
                </a:solidFill>
              </a:rPr>
              <a:t>Gjennomføre OU-løp</a:t>
            </a:r>
          </a:p>
          <a:p>
            <a:endParaRPr lang="nb-NO" sz="1000" b="1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1" name="Pentagon 30"/>
          <p:cNvSpPr/>
          <p:nvPr/>
        </p:nvSpPr>
        <p:spPr bwMode="auto">
          <a:xfrm>
            <a:off x="563879" y="1556792"/>
            <a:ext cx="1782095" cy="415498"/>
          </a:xfrm>
          <a:prstGeom prst="homePlate">
            <a:avLst/>
          </a:prstGeom>
          <a:solidFill>
            <a:schemeClr val="accent5">
              <a:lumMod val="50000"/>
            </a:schemeClr>
          </a:solidFill>
          <a:ln w="19050">
            <a:solidFill>
              <a:schemeClr val="accent5">
                <a:lumMod val="50000"/>
              </a:schemeClr>
            </a:solidFill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nb-NO" sz="1100" b="1" dirty="0" err="1">
                <a:solidFill>
                  <a:srgbClr val="000000">
                    <a:lumMod val="75000"/>
                    <a:lumOff val="25000"/>
                  </a:srgbClr>
                </a:solidFill>
              </a:rPr>
              <a:t>Prosjeltdeltakerkurs</a:t>
            </a:r>
            <a:r>
              <a:rPr lang="nb-NO" sz="1100" b="1" dirty="0">
                <a:solidFill>
                  <a:srgbClr val="000000">
                    <a:lumMod val="75000"/>
                    <a:lumOff val="25000"/>
                  </a:srgbClr>
                </a:solidFill>
              </a:rPr>
              <a:t>:</a:t>
            </a:r>
          </a:p>
          <a:p>
            <a:r>
              <a:rPr lang="nb-NO" sz="10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Ansatte USIT</a:t>
            </a:r>
            <a:endParaRPr lang="nb-NO" sz="1000" b="1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cxnSp>
        <p:nvCxnSpPr>
          <p:cNvPr id="35" name="Straight Connector 34"/>
          <p:cNvCxnSpPr/>
          <p:nvPr/>
        </p:nvCxnSpPr>
        <p:spPr bwMode="auto">
          <a:xfrm>
            <a:off x="3689394" y="1293803"/>
            <a:ext cx="18510" cy="560076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9" name="Pentagon 38"/>
          <p:cNvSpPr/>
          <p:nvPr/>
        </p:nvSpPr>
        <p:spPr bwMode="auto">
          <a:xfrm>
            <a:off x="3748013" y="3660120"/>
            <a:ext cx="1098106" cy="1169551"/>
          </a:xfrm>
          <a:prstGeom prst="homePlate">
            <a:avLst>
              <a:gd name="adj" fmla="val 0"/>
            </a:avLst>
          </a:prstGeom>
          <a:solidFill>
            <a:srgbClr val="FFFFCC"/>
          </a:solidFill>
          <a:ln w="19050">
            <a:solidFill>
              <a:schemeClr val="accent5">
                <a:lumMod val="50000"/>
              </a:schemeClr>
            </a:solidFill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nb-NO" sz="1000" b="1">
                <a:solidFill>
                  <a:srgbClr val="000000">
                    <a:lumMod val="75000"/>
                    <a:lumOff val="25000"/>
                  </a:srgbClr>
                </a:solidFill>
              </a:rPr>
              <a:t>Sluttmilepæl: </a:t>
            </a:r>
            <a:r>
              <a:rPr lang="nb-NO" sz="1000">
                <a:solidFill>
                  <a:srgbClr val="000000">
                    <a:lumMod val="75000"/>
                    <a:lumOff val="25000"/>
                  </a:srgbClr>
                </a:solidFill>
              </a:rPr>
              <a:t>Godkjent sluttrapport. </a:t>
            </a:r>
          </a:p>
          <a:p>
            <a:pPr>
              <a:defRPr/>
            </a:pPr>
            <a:r>
              <a:rPr lang="nb-NO" sz="1000">
                <a:solidFill>
                  <a:srgbClr val="000000">
                    <a:lumMod val="75000"/>
                    <a:lumOff val="25000"/>
                  </a:srgbClr>
                </a:solidFill>
              </a:rPr>
              <a:t>Godkjent skisse til lokalt prosjektstøtte-kontor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743661" y="6410864"/>
            <a:ext cx="5297440" cy="461665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200">
                <a:solidFill>
                  <a:srgbClr val="000000"/>
                </a:solidFill>
              </a:rPr>
              <a:t>Fase 5</a:t>
            </a:r>
          </a:p>
          <a:p>
            <a:r>
              <a:rPr lang="nb-NO" sz="1200">
                <a:solidFill>
                  <a:srgbClr val="000000"/>
                </a:solidFill>
              </a:rPr>
              <a:t>Realisere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524398" y="1196752"/>
            <a:ext cx="2119609" cy="276999"/>
          </a:xfrm>
          <a:prstGeom prst="rect">
            <a:avLst/>
          </a:prstGeom>
          <a:solidFill>
            <a:schemeClr val="accent3">
              <a:lumMod val="65000"/>
            </a:schemeClr>
          </a:solidFill>
          <a:effectLst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b-NO" sz="1200">
                <a:solidFill>
                  <a:srgbClr val="FFFFFF"/>
                </a:solidFill>
              </a:rPr>
              <a:t>September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-31533" y="1196752"/>
            <a:ext cx="2555932" cy="276999"/>
          </a:xfrm>
          <a:prstGeom prst="rect">
            <a:avLst/>
          </a:prstGeom>
          <a:solidFill>
            <a:schemeClr val="accent3">
              <a:lumMod val="65000"/>
            </a:schemeClr>
          </a:solidFill>
          <a:effectLst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b-NO" sz="1200">
                <a:solidFill>
                  <a:srgbClr val="FFFFFF"/>
                </a:solidFill>
              </a:rPr>
              <a:t>August</a:t>
            </a:r>
          </a:p>
        </p:txBody>
      </p:sp>
    </p:spTree>
    <p:extLst>
      <p:ext uri="{BB962C8B-B14F-4D97-AF65-F5344CB8AC3E}">
        <p14:creationId xmlns:p14="http://schemas.microsoft.com/office/powerpoint/2010/main" val="393259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8248" y="764704"/>
            <a:ext cx="7696200" cy="1143000"/>
          </a:xfrm>
        </p:spPr>
        <p:txBody>
          <a:bodyPr/>
          <a:lstStyle/>
          <a:p>
            <a:pPr marL="0" lvl="0" indent="0"/>
            <a:r>
              <a:rPr lang="nb-NO" dirty="0" smtClean="0"/>
              <a:t>Ressursbruk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9592" y="1988840"/>
            <a:ext cx="7696200" cy="4114800"/>
          </a:xfrm>
        </p:spPr>
        <p:txBody>
          <a:bodyPr/>
          <a:lstStyle/>
          <a:p>
            <a:pPr marL="0" indent="0">
              <a:buNone/>
            </a:pPr>
            <a:r>
              <a:rPr lang="nb-NO" sz="1600" i="1" dirty="0" smtClean="0"/>
              <a:t>Jamfør avsnittet om ressursbehov (folk og timer/stillingsprosenter) i prosjektbeskrivelsen. </a:t>
            </a:r>
          </a:p>
          <a:p>
            <a:pPr marL="0" indent="0">
              <a:buNone/>
            </a:pPr>
            <a:r>
              <a:rPr lang="nb-NO" sz="1600" i="1" dirty="0" smtClean="0"/>
              <a:t>I gjennomføringsfase: Med referanse estimert ressursbehov i prosjektbeskrivelsen, ressursavtaler og planer, hvordan er den faktiske ressursbruken i prosjektet i forhold til framdrift?</a:t>
            </a:r>
            <a:endParaRPr lang="en-US" sz="1600" i="1" dirty="0"/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72E124-581F-5C46-A44F-4620125B4F28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4380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83568" y="692696"/>
            <a:ext cx="7696200" cy="1143000"/>
          </a:xfrm>
        </p:spPr>
        <p:txBody>
          <a:bodyPr/>
          <a:lstStyle/>
          <a:p>
            <a:r>
              <a:rPr lang="nb-NO" kern="1200" dirty="0" smtClean="0">
                <a:solidFill>
                  <a:schemeClr val="dk1"/>
                </a:solidFill>
                <a:cs typeface="Arial"/>
              </a:rPr>
              <a:t>Status </a:t>
            </a:r>
            <a:r>
              <a:rPr lang="nb-NO" kern="1200" dirty="0">
                <a:solidFill>
                  <a:schemeClr val="dk1"/>
                </a:solidFill>
                <a:cs typeface="Arial"/>
              </a:rPr>
              <a:t>og utfordringer</a:t>
            </a:r>
            <a:r>
              <a:rPr lang="nb-NO" dirty="0">
                <a:cs typeface="Arial"/>
              </a:rPr>
              <a:t/>
            </a:r>
            <a:br>
              <a:rPr lang="nb-NO" dirty="0">
                <a:cs typeface="Arial"/>
              </a:rPr>
            </a:b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827584" y="1844824"/>
            <a:ext cx="7696200" cy="4114800"/>
          </a:xfrm>
        </p:spPr>
        <p:txBody>
          <a:bodyPr/>
          <a:lstStyle/>
          <a:p>
            <a:pPr marL="0" indent="0">
              <a:buNone/>
            </a:pPr>
            <a:r>
              <a:rPr lang="nb-NO" sz="1600" i="1" dirty="0" smtClean="0"/>
              <a:t>Beskriv hva som har </a:t>
            </a:r>
            <a:r>
              <a:rPr lang="nb-NO" sz="1600" i="1" dirty="0"/>
              <a:t>skjedd i prosjektet siden </a:t>
            </a:r>
            <a:r>
              <a:rPr lang="nb-NO" sz="1600" i="1" dirty="0" smtClean="0"/>
              <a:t>sist. Med ref. til milepel- og aktivitetsplaner: Hva </a:t>
            </a:r>
            <a:r>
              <a:rPr lang="nb-NO" sz="1600" i="1" dirty="0"/>
              <a:t>er </a:t>
            </a:r>
            <a:r>
              <a:rPr lang="nb-NO" sz="1600" i="1" dirty="0" smtClean="0"/>
              <a:t>produsert/levert, hva </a:t>
            </a:r>
            <a:r>
              <a:rPr lang="nb-NO" sz="1600" i="1" dirty="0"/>
              <a:t>er man særlig fornøyd med, er det avvik fra planen, er det </a:t>
            </a:r>
            <a:r>
              <a:rPr lang="nb-NO" sz="1600" i="1" dirty="0" smtClean="0"/>
              <a:t>endringer i risikobildet, uforutsette hendelser/særlige </a:t>
            </a:r>
            <a:r>
              <a:rPr lang="nb-NO" sz="1600" i="1" dirty="0"/>
              <a:t>utfordringer man ønsker å gjøre styringsgruppen oppmerksom </a:t>
            </a:r>
            <a:r>
              <a:rPr lang="nb-NO" sz="1600" i="1" dirty="0" smtClean="0"/>
              <a:t>på, andre relevante informasjonspunkter?</a:t>
            </a:r>
            <a:endParaRPr lang="nb-NO" sz="1600" i="1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72E124-581F-5C46-A44F-4620125B4F28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247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11560" y="836712"/>
            <a:ext cx="7696200" cy="1143000"/>
          </a:xfrm>
        </p:spPr>
        <p:txBody>
          <a:bodyPr/>
          <a:lstStyle/>
          <a:p>
            <a:r>
              <a:rPr lang="nb-NO" dirty="0">
                <a:cs typeface="Arial"/>
              </a:rPr>
              <a:t>Nytte/kost vurderinger</a:t>
            </a:r>
            <a:br>
              <a:rPr lang="nb-NO" dirty="0">
                <a:cs typeface="Arial"/>
              </a:rPr>
            </a:b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83568" y="1844824"/>
            <a:ext cx="7696200" cy="4114800"/>
          </a:xfrm>
        </p:spPr>
        <p:txBody>
          <a:bodyPr/>
          <a:lstStyle/>
          <a:p>
            <a:pPr marL="0" indent="0">
              <a:buNone/>
            </a:pPr>
            <a:r>
              <a:rPr lang="nb-NO" sz="1600" i="1" dirty="0" smtClean="0"/>
              <a:t>I oppstartsfase hentet fra prosjektbeskrivelsen. Vurderinger knyttet til forventede gevinster og kostnader knyttet til prosjektet. Vurdering av alternative løsningsforslag for å maksimere gevinster, vurdering av forutsetninger for å kunne hente ut gevinster fra prosjektet, vurderinger av viktigste risikofaktorer i prosjektet.</a:t>
            </a:r>
          </a:p>
          <a:p>
            <a:pPr marL="0" indent="0">
              <a:buNone/>
            </a:pPr>
            <a:endParaRPr lang="nb-NO" sz="1600" i="1" dirty="0"/>
          </a:p>
          <a:p>
            <a:pPr marL="0" indent="0">
              <a:buNone/>
            </a:pPr>
            <a:r>
              <a:rPr lang="nb-NO" sz="1600" i="1" dirty="0" smtClean="0"/>
              <a:t>I gjennomføringsfase: Har det skjedd noe som gjør at det er behov for å revurdere dette bildet?</a:t>
            </a:r>
            <a:endParaRPr lang="nb-NO" sz="1600" i="1" dirty="0"/>
          </a:p>
          <a:p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72E124-581F-5C46-A44F-4620125B4F28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3427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971600" y="692696"/>
            <a:ext cx="7696200" cy="1143000"/>
          </a:xfrm>
        </p:spPr>
        <p:txBody>
          <a:bodyPr/>
          <a:lstStyle/>
          <a:p>
            <a:r>
              <a:rPr lang="nb-NO" dirty="0" smtClean="0"/>
              <a:t>Diskusjon og veivalg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899592" y="1988840"/>
            <a:ext cx="7848872" cy="4114800"/>
          </a:xfrm>
        </p:spPr>
        <p:txBody>
          <a:bodyPr/>
          <a:lstStyle/>
          <a:p>
            <a:pPr marL="0" indent="0">
              <a:buNone/>
            </a:pPr>
            <a:r>
              <a:rPr lang="nb-NO" sz="1600" i="1" dirty="0" smtClean="0"/>
              <a:t>Her </a:t>
            </a:r>
            <a:r>
              <a:rPr lang="nb-NO" sz="1600" i="1" dirty="0"/>
              <a:t>presenterer prosjektet konkrete problemstillinger </a:t>
            </a:r>
            <a:r>
              <a:rPr lang="nb-NO" sz="1600" i="1" dirty="0" smtClean="0"/>
              <a:t>en ber </a:t>
            </a:r>
            <a:r>
              <a:rPr lang="nb-NO" sz="1600" i="1" dirty="0"/>
              <a:t>styringsgruppen </a:t>
            </a:r>
            <a:r>
              <a:rPr lang="nb-NO" sz="1600" i="1" dirty="0" smtClean="0"/>
              <a:t>ta </a:t>
            </a:r>
            <a:r>
              <a:rPr lang="nb-NO" sz="1600" i="1" dirty="0"/>
              <a:t>stilling til med tanke på å treffe best mulige veivalg fremover. </a:t>
            </a:r>
            <a:endParaRPr lang="nb-NO" sz="1600" i="1" dirty="0" smtClean="0"/>
          </a:p>
          <a:p>
            <a:pPr marL="0" indent="0">
              <a:buNone/>
            </a:pPr>
            <a:r>
              <a:rPr lang="nb-NO" sz="1600" i="1" dirty="0" smtClean="0"/>
              <a:t>Dersom </a:t>
            </a:r>
            <a:r>
              <a:rPr lang="nb-NO" sz="1600" i="1" dirty="0"/>
              <a:t>presentasjon av problemstillinger henger tett sammen med </a:t>
            </a:r>
            <a:r>
              <a:rPr lang="nb-NO" sz="1600" i="1" dirty="0" smtClean="0"/>
              <a:t>temaer </a:t>
            </a:r>
            <a:r>
              <a:rPr lang="nb-NO" sz="1600" i="1" dirty="0"/>
              <a:t>som er presentert </a:t>
            </a:r>
            <a:r>
              <a:rPr lang="nb-NO" sz="1600" i="1" dirty="0" smtClean="0"/>
              <a:t>på tidligere foiler, </a:t>
            </a:r>
            <a:r>
              <a:rPr lang="nb-NO" sz="1600" i="1" dirty="0"/>
              <a:t>kan </a:t>
            </a:r>
            <a:r>
              <a:rPr lang="nb-NO" sz="1600" i="1" dirty="0" smtClean="0"/>
              <a:t>en velge </a:t>
            </a:r>
            <a:r>
              <a:rPr lang="nb-NO" sz="1600" i="1" dirty="0"/>
              <a:t>å </a:t>
            </a:r>
            <a:r>
              <a:rPr lang="nb-NO" sz="1600" i="1" dirty="0" smtClean="0"/>
              <a:t>tilrettelegge </a:t>
            </a:r>
            <a:r>
              <a:rPr lang="nb-NO" sz="1600" i="1" dirty="0"/>
              <a:t>for diskusjon </a:t>
            </a:r>
            <a:r>
              <a:rPr lang="nb-NO" sz="1600" i="1" dirty="0" smtClean="0"/>
              <a:t>i tilknytning til den aktuelle foilen, eller en </a:t>
            </a:r>
            <a:r>
              <a:rPr lang="nb-NO" sz="1600" i="1" dirty="0"/>
              <a:t>kan varsle </a:t>
            </a:r>
            <a:r>
              <a:rPr lang="nb-NO" sz="1600" i="1" dirty="0" smtClean="0"/>
              <a:t>underveis at diskusjoner og veivalg tas samlet som et eget punkt.</a:t>
            </a:r>
            <a:endParaRPr lang="nb-NO" sz="1600" i="1" dirty="0"/>
          </a:p>
          <a:p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72E124-581F-5C46-A44F-4620125B4F28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0872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Beslutningspunkter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sz="1600" i="1" dirty="0" smtClean="0"/>
              <a:t>Hvilke beslutninger trenger prosjektet fra styringsgruppen? Dette vil avhenge av </a:t>
            </a:r>
            <a:r>
              <a:rPr lang="nb-NO" sz="1600" i="1" dirty="0"/>
              <a:t>hvor </a:t>
            </a:r>
            <a:r>
              <a:rPr lang="nb-NO" sz="1600" i="1" dirty="0" smtClean="0"/>
              <a:t>en </a:t>
            </a:r>
            <a:r>
              <a:rPr lang="nb-NO" sz="1600" i="1" dirty="0"/>
              <a:t>er i prosjektløpet. Beslutninger kan være koblet </a:t>
            </a:r>
            <a:r>
              <a:rPr lang="nb-NO" sz="1600" i="1" dirty="0" smtClean="0"/>
              <a:t>til </a:t>
            </a:r>
            <a:r>
              <a:rPr lang="nb-NO" sz="1600" i="1" dirty="0"/>
              <a:t>formelle beslutningspunktene </a:t>
            </a:r>
            <a:r>
              <a:rPr lang="nb-NO" sz="1600" i="1" dirty="0" smtClean="0"/>
              <a:t>som B3 - </a:t>
            </a:r>
            <a:r>
              <a:rPr lang="nb-NO" sz="1600" i="1" dirty="0"/>
              <a:t>Anbefaling om beslutning knyttet til gjennomføring, </a:t>
            </a:r>
            <a:r>
              <a:rPr lang="nb-NO" sz="1600" i="1" dirty="0" smtClean="0"/>
              <a:t>B4 - </a:t>
            </a:r>
            <a:r>
              <a:rPr lang="nb-NO" sz="1600" i="1" dirty="0"/>
              <a:t>beslutning om avslutning av prosjekt og overføring til </a:t>
            </a:r>
            <a:r>
              <a:rPr lang="nb-NO" sz="1600" i="1" dirty="0" smtClean="0"/>
              <a:t>linjen e.l., eller til andre faktorer som prosjektet er avhengig av for å komme fremover.</a:t>
            </a:r>
            <a:endParaRPr lang="nb-NO" sz="1600" i="1" dirty="0"/>
          </a:p>
          <a:p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72E124-581F-5C46-A44F-4620125B4F28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17166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27584" y="548680"/>
            <a:ext cx="7696200" cy="1143000"/>
          </a:xfrm>
        </p:spPr>
        <p:txBody>
          <a:bodyPr/>
          <a:lstStyle/>
          <a:p>
            <a:r>
              <a:rPr lang="nb-NO" dirty="0" smtClean="0"/>
              <a:t>Oppsummering av veien videre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827584" y="1700808"/>
            <a:ext cx="7696200" cy="4114800"/>
          </a:xfrm>
        </p:spPr>
        <p:txBody>
          <a:bodyPr/>
          <a:lstStyle/>
          <a:p>
            <a:pPr marL="0" indent="0">
              <a:buNone/>
            </a:pPr>
            <a:r>
              <a:rPr lang="nb-NO" sz="1600" i="1" dirty="0" smtClean="0"/>
              <a:t>Oppsummer møtet og skap en felles forståelse for neste skritt i prosjektet. Påse at veivalg og beslutninger er riktig referert.</a:t>
            </a:r>
          </a:p>
          <a:p>
            <a:pPr marL="0" indent="0">
              <a:buNone/>
            </a:pPr>
            <a:endParaRPr lang="nb-NO" sz="1600" i="1" dirty="0"/>
          </a:p>
          <a:p>
            <a:pPr marL="0" indent="0">
              <a:buNone/>
            </a:pPr>
            <a:r>
              <a:rPr lang="nb-NO" sz="1600" i="1" dirty="0" smtClean="0"/>
              <a:t>Det kan også være nyttig å gjennomføre en enkel evaluering av møtet for å sjekke ut hvorvidt en har truffet med form og innhold, med tanke på læring til neste møte</a:t>
            </a:r>
            <a:r>
              <a:rPr lang="nb-NO" sz="1600" i="1" dirty="0"/>
              <a:t>.</a:t>
            </a:r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72E124-581F-5C46-A44F-4620125B4F28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  <p:pic>
        <p:nvPicPr>
          <p:cNvPr id="8" name="Bild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43239" y="3522546"/>
            <a:ext cx="2893020" cy="2536956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pic>
      <p:sp>
        <p:nvSpPr>
          <p:cNvPr id="9" name="Plassholder for innhold 2"/>
          <p:cNvSpPr txBox="1">
            <a:spLocks/>
          </p:cNvSpPr>
          <p:nvPr/>
        </p:nvSpPr>
        <p:spPr bwMode="auto">
          <a:xfrm>
            <a:off x="5716021" y="4121414"/>
            <a:ext cx="2448272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MT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MT" charset="0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MT" charset="0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MT" charset="0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MT" charset="0"/>
              </a:defRPr>
            </a:lvl9pPr>
          </a:lstStyle>
          <a:p>
            <a:pPr marL="0" indent="0" algn="ctr">
              <a:buFontTx/>
              <a:buNone/>
            </a:pPr>
            <a:r>
              <a:rPr lang="en-GB" sz="2400" dirty="0" err="1" smtClean="0"/>
              <a:t>Evaluering</a:t>
            </a:r>
            <a:r>
              <a:rPr lang="en-GB" sz="2400" dirty="0" smtClean="0"/>
              <a:t> </a:t>
            </a:r>
            <a:r>
              <a:rPr lang="en-GB" sz="2400" dirty="0" err="1" smtClean="0"/>
              <a:t>av</a:t>
            </a:r>
            <a:r>
              <a:rPr lang="en-GB" sz="2400" dirty="0" smtClean="0"/>
              <a:t> </a:t>
            </a:r>
            <a:r>
              <a:rPr lang="en-GB" sz="2400" dirty="0" err="1" smtClean="0"/>
              <a:t>møtet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11425429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Placeholder 12" descr="Screen Shot 2014-06-24 at 20.16.27.png"/>
          <p:cNvPicPr>
            <a:picLocks noGrp="1" noChangeAspect="1"/>
          </p:cNvPicPr>
          <p:nvPr>
            <p:ph type="pic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95" b="3095"/>
          <a:stretch>
            <a:fillRect/>
          </a:stretch>
        </p:blipFill>
        <p:spPr>
          <a:xfrm>
            <a:off x="1905176" y="1628800"/>
            <a:ext cx="4867944" cy="3650958"/>
          </a:xfrm>
        </p:spPr>
      </p:pic>
      <p:sp>
        <p:nvSpPr>
          <p:cNvPr id="12" name="Text Placeholder 11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sz="2400" b="1" dirty="0"/>
              <a:t>“Et </a:t>
            </a:r>
            <a:r>
              <a:rPr lang="en-US" sz="2400" b="1" dirty="0" err="1"/>
              <a:t>nos</a:t>
            </a:r>
            <a:r>
              <a:rPr lang="en-US" sz="2400" b="1" dirty="0"/>
              <a:t> </a:t>
            </a:r>
            <a:r>
              <a:rPr lang="en-US" sz="2400" b="1" dirty="0" err="1"/>
              <a:t>petimus</a:t>
            </a:r>
            <a:r>
              <a:rPr lang="en-US" sz="2400" b="1" dirty="0"/>
              <a:t> </a:t>
            </a:r>
            <a:r>
              <a:rPr lang="en-US" sz="2400" b="1" dirty="0" err="1"/>
              <a:t>astra</a:t>
            </a:r>
            <a:r>
              <a:rPr lang="en-US" sz="2400" b="1" dirty="0" smtClean="0"/>
              <a:t>”</a:t>
            </a:r>
          </a:p>
          <a:p>
            <a:r>
              <a:rPr lang="en-US" dirty="0" err="1" smtClean="0"/>
              <a:t>Også</a:t>
            </a:r>
            <a:r>
              <a:rPr lang="en-US" dirty="0" smtClean="0"/>
              <a:t> </a:t>
            </a:r>
            <a:r>
              <a:rPr lang="en-US" dirty="0"/>
              <a:t>vi </a:t>
            </a:r>
            <a:r>
              <a:rPr lang="en-US" dirty="0" err="1"/>
              <a:t>søker</a:t>
            </a:r>
            <a:r>
              <a:rPr lang="en-US" dirty="0"/>
              <a:t> </a:t>
            </a:r>
            <a:r>
              <a:rPr lang="en-US" dirty="0" err="1"/>
              <a:t>stjernene</a:t>
            </a:r>
            <a:endParaRPr lang="en-US" dirty="0"/>
          </a:p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17EC2BD-4BA6-B24A-A2C4-893A6966CF86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  <p:sp>
        <p:nvSpPr>
          <p:cNvPr id="7" name="Title 9"/>
          <p:cNvSpPr txBox="1">
            <a:spLocks/>
          </p:cNvSpPr>
          <p:nvPr/>
        </p:nvSpPr>
        <p:spPr bwMode="auto">
          <a:xfrm>
            <a:off x="611560" y="548680"/>
            <a:ext cx="8352928" cy="7560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r>
              <a:rPr lang="en-US" sz="1600" b="0" i="1" kern="0" dirty="0" err="1" smtClean="0"/>
              <a:t>Takk</a:t>
            </a:r>
            <a:r>
              <a:rPr lang="en-US" sz="1600" b="0" i="1" kern="0" dirty="0" smtClean="0"/>
              <a:t> </a:t>
            </a:r>
            <a:r>
              <a:rPr lang="en-US" sz="1600" b="0" i="1" kern="0" dirty="0" err="1" smtClean="0"/>
              <a:t>deltagerne</a:t>
            </a:r>
            <a:r>
              <a:rPr lang="en-US" sz="1600" b="0" i="1" kern="0" dirty="0" smtClean="0"/>
              <a:t> for </a:t>
            </a:r>
            <a:r>
              <a:rPr lang="en-US" sz="1600" b="0" i="1" kern="0" dirty="0" err="1" smtClean="0"/>
              <a:t>møtet</a:t>
            </a:r>
            <a:r>
              <a:rPr lang="en-US" sz="1600" b="0" i="1" kern="0" dirty="0" smtClean="0"/>
              <a:t>, </a:t>
            </a:r>
            <a:r>
              <a:rPr lang="en-US" sz="1600" b="0" i="1" kern="0" dirty="0" err="1" smtClean="0"/>
              <a:t>og</a:t>
            </a:r>
            <a:r>
              <a:rPr lang="en-US" sz="1600" b="0" i="1" kern="0" dirty="0" smtClean="0"/>
              <a:t> </a:t>
            </a:r>
            <a:r>
              <a:rPr lang="en-US" sz="1600" b="0" i="1" kern="0" dirty="0" err="1" smtClean="0"/>
              <a:t>avrund</a:t>
            </a:r>
            <a:r>
              <a:rPr lang="en-US" sz="1600" b="0" i="1" kern="0" dirty="0" smtClean="0"/>
              <a:t> </a:t>
            </a:r>
            <a:r>
              <a:rPr lang="en-US" sz="1600" b="0" i="1" kern="0" dirty="0" err="1" smtClean="0"/>
              <a:t>gjerne</a:t>
            </a:r>
            <a:r>
              <a:rPr lang="en-US" sz="1600" b="0" i="1" kern="0" dirty="0" smtClean="0"/>
              <a:t> med et </a:t>
            </a:r>
            <a:r>
              <a:rPr lang="en-US" sz="1600" b="0" i="1" kern="0" dirty="0" err="1" smtClean="0"/>
              <a:t>godt</a:t>
            </a:r>
            <a:r>
              <a:rPr lang="en-US" sz="1600" b="0" i="1" kern="0" dirty="0" smtClean="0"/>
              <a:t> </a:t>
            </a:r>
            <a:r>
              <a:rPr lang="en-US" sz="1600" b="0" i="1" kern="0" dirty="0" err="1" smtClean="0"/>
              <a:t>sluttpoeng</a:t>
            </a:r>
            <a:r>
              <a:rPr lang="en-US" sz="1600" b="0" i="1" kern="0" dirty="0" smtClean="0"/>
              <a:t>, </a:t>
            </a:r>
            <a:r>
              <a:rPr lang="en-US" sz="1600" b="0" i="1" kern="0" dirty="0" err="1" smtClean="0"/>
              <a:t>ev</a:t>
            </a:r>
            <a:r>
              <a:rPr lang="en-US" sz="1600" b="0" i="1" kern="0" dirty="0" smtClean="0"/>
              <a:t>. med </a:t>
            </a:r>
            <a:r>
              <a:rPr lang="en-US" sz="1600" b="0" i="1" kern="0" dirty="0" err="1" smtClean="0"/>
              <a:t>en</a:t>
            </a:r>
            <a:r>
              <a:rPr lang="en-US" sz="1600" b="0" i="1" kern="0" dirty="0" smtClean="0"/>
              <a:t> </a:t>
            </a:r>
            <a:r>
              <a:rPr lang="en-US" sz="1600" b="0" i="1" kern="0" dirty="0" err="1" smtClean="0"/>
              <a:t>passende</a:t>
            </a:r>
            <a:r>
              <a:rPr lang="en-US" sz="1600" b="0" i="1" kern="0" dirty="0" smtClean="0"/>
              <a:t> </a:t>
            </a:r>
            <a:r>
              <a:rPr lang="en-US" sz="1600" b="0" i="1" kern="0" dirty="0" err="1" smtClean="0"/>
              <a:t>illustrasjon</a:t>
            </a:r>
            <a:r>
              <a:rPr lang="en-US" sz="1600" b="0" i="1" kern="0" dirty="0" smtClean="0"/>
              <a:t>. </a:t>
            </a:r>
            <a:r>
              <a:rPr lang="en-US" sz="1600" b="0" i="1" kern="0" dirty="0" err="1" smtClean="0"/>
              <a:t>Kanskje</a:t>
            </a:r>
            <a:r>
              <a:rPr lang="en-US" sz="1600" b="0" i="1" kern="0" dirty="0" smtClean="0"/>
              <a:t> </a:t>
            </a:r>
            <a:r>
              <a:rPr lang="en-US" sz="1600" b="0" i="1" kern="0" dirty="0" err="1" smtClean="0"/>
              <a:t>har</a:t>
            </a:r>
            <a:r>
              <a:rPr lang="en-US" sz="1600" b="0" i="1" kern="0" dirty="0" smtClean="0"/>
              <a:t> </a:t>
            </a:r>
            <a:r>
              <a:rPr lang="en-US" sz="1600" b="0" i="1" kern="0" dirty="0" err="1" smtClean="0"/>
              <a:t>prosjektet</a:t>
            </a:r>
            <a:r>
              <a:rPr lang="en-US" sz="1600" b="0" i="1" kern="0" dirty="0" smtClean="0"/>
              <a:t> et </a:t>
            </a:r>
            <a:r>
              <a:rPr lang="en-US" sz="1600" b="0" i="1" kern="0" dirty="0" err="1" smtClean="0"/>
              <a:t>eget</a:t>
            </a:r>
            <a:r>
              <a:rPr lang="en-US" sz="1600" b="0" i="1" kern="0" dirty="0" smtClean="0"/>
              <a:t> </a:t>
            </a:r>
            <a:r>
              <a:rPr lang="en-US" sz="1600" b="0" i="1" kern="0" dirty="0" err="1" smtClean="0"/>
              <a:t>slagord</a:t>
            </a:r>
            <a:r>
              <a:rPr lang="en-US" sz="1600" b="0" i="1" kern="0" dirty="0"/>
              <a:t> </a:t>
            </a:r>
            <a:r>
              <a:rPr lang="en-US" sz="1600" b="0" i="1" kern="0" dirty="0" err="1" smtClean="0"/>
              <a:t>og</a:t>
            </a:r>
            <a:r>
              <a:rPr lang="en-US" sz="1600" b="0" i="1" kern="0" dirty="0" smtClean="0"/>
              <a:t>/</a:t>
            </a:r>
            <a:r>
              <a:rPr lang="en-US" sz="1600" b="0" i="1" kern="0" dirty="0" err="1" smtClean="0"/>
              <a:t>eller</a:t>
            </a:r>
            <a:r>
              <a:rPr lang="en-US" sz="1600" b="0" i="1" kern="0" dirty="0" smtClean="0"/>
              <a:t> et </a:t>
            </a:r>
            <a:r>
              <a:rPr lang="en-US" sz="1600" b="0" i="1" kern="0" dirty="0" err="1" smtClean="0"/>
              <a:t>bilde</a:t>
            </a:r>
            <a:r>
              <a:rPr lang="en-US" sz="1600" b="0" i="1" kern="0" dirty="0" smtClean="0"/>
              <a:t> </a:t>
            </a:r>
            <a:r>
              <a:rPr lang="en-US" sz="1600" b="0" i="1" kern="0" dirty="0" err="1" smtClean="0"/>
              <a:t>som</a:t>
            </a:r>
            <a:r>
              <a:rPr lang="en-US" sz="1600" b="0" i="1" kern="0" dirty="0" smtClean="0"/>
              <a:t> </a:t>
            </a:r>
            <a:r>
              <a:rPr lang="en-US" sz="1600" b="0" i="1" kern="0" dirty="0" err="1" smtClean="0"/>
              <a:t>henviser</a:t>
            </a:r>
            <a:r>
              <a:rPr lang="en-US" sz="1600" b="0" i="1" kern="0" dirty="0" smtClean="0"/>
              <a:t> </a:t>
            </a:r>
            <a:r>
              <a:rPr lang="en-US" sz="1600" b="0" i="1" kern="0" dirty="0" err="1" smtClean="0"/>
              <a:t>til</a:t>
            </a:r>
            <a:r>
              <a:rPr lang="en-US" sz="1600" b="0" i="1" kern="0" dirty="0" smtClean="0"/>
              <a:t> </a:t>
            </a:r>
            <a:r>
              <a:rPr lang="en-US" sz="1600" b="0" i="1" kern="0" dirty="0" err="1" smtClean="0"/>
              <a:t>formålet</a:t>
            </a:r>
            <a:r>
              <a:rPr lang="en-US" sz="1600" b="0" i="1" kern="0" dirty="0" smtClean="0"/>
              <a:t> med </a:t>
            </a:r>
            <a:r>
              <a:rPr lang="en-US" sz="1600" b="0" i="1" kern="0" dirty="0" err="1" smtClean="0"/>
              <a:t>eller</a:t>
            </a:r>
            <a:r>
              <a:rPr lang="en-US" sz="1600" b="0" i="1" kern="0" dirty="0" smtClean="0"/>
              <a:t> </a:t>
            </a:r>
            <a:r>
              <a:rPr lang="en-US" sz="1600" b="0" i="1" kern="0" dirty="0" err="1" smtClean="0"/>
              <a:t>inneværende</a:t>
            </a:r>
            <a:r>
              <a:rPr lang="en-US" sz="1600" b="0" i="1" kern="0" dirty="0" smtClean="0"/>
              <a:t> </a:t>
            </a:r>
            <a:r>
              <a:rPr lang="en-US" sz="1600" b="0" i="1" kern="0" dirty="0" err="1" smtClean="0"/>
              <a:t>fase</a:t>
            </a:r>
            <a:r>
              <a:rPr lang="en-US" sz="1600" b="0" i="1" kern="0" dirty="0" smtClean="0"/>
              <a:t> </a:t>
            </a:r>
            <a:r>
              <a:rPr lang="en-US" sz="1600" b="0" i="1" kern="0" dirty="0" err="1" smtClean="0"/>
              <a:t>i</a:t>
            </a:r>
            <a:r>
              <a:rPr lang="en-US" sz="1600" b="0" i="1" kern="0" dirty="0" smtClean="0"/>
              <a:t> </a:t>
            </a:r>
            <a:r>
              <a:rPr lang="en-US" sz="1600" b="0" i="1" kern="0" dirty="0" err="1" smtClean="0"/>
              <a:t>prosjektet</a:t>
            </a:r>
            <a:r>
              <a:rPr lang="en-US" sz="1600" b="0" i="1" kern="0" dirty="0" smtClean="0"/>
              <a:t>? </a:t>
            </a:r>
            <a:r>
              <a:rPr lang="en-US" sz="1600" b="0" i="1" kern="0" dirty="0" err="1" smtClean="0"/>
              <a:t>Bildet</a:t>
            </a:r>
            <a:r>
              <a:rPr lang="en-US" sz="1600" b="0" i="1" kern="0" dirty="0" smtClean="0"/>
              <a:t> under </a:t>
            </a:r>
            <a:r>
              <a:rPr lang="en-US" sz="1600" b="0" i="1" kern="0" dirty="0" err="1" smtClean="0"/>
              <a:t>er</a:t>
            </a:r>
            <a:r>
              <a:rPr lang="en-US" sz="1600" b="0" i="1" kern="0" dirty="0" smtClean="0"/>
              <a:t> bare et </a:t>
            </a:r>
            <a:r>
              <a:rPr lang="en-US" sz="1600" b="0" i="1" kern="0" dirty="0" err="1" smtClean="0"/>
              <a:t>eksempel</a:t>
            </a:r>
            <a:r>
              <a:rPr lang="en-US" sz="1600" b="0" i="1" kern="0" dirty="0" smtClean="0"/>
              <a:t>. </a:t>
            </a:r>
            <a:r>
              <a:rPr lang="en-US" sz="1600" b="0" i="1" kern="0" dirty="0" smtClean="0">
                <a:sym typeface="Wingdings" panose="05000000000000000000" pitchFamily="2" charset="2"/>
              </a:rPr>
              <a:t></a:t>
            </a:r>
            <a:endParaRPr lang="en-US" sz="1600" b="0" i="1" kern="0" dirty="0"/>
          </a:p>
        </p:txBody>
      </p:sp>
    </p:spTree>
    <p:extLst>
      <p:ext uri="{BB962C8B-B14F-4D97-AF65-F5344CB8AC3E}">
        <p14:creationId xmlns:p14="http://schemas.microsoft.com/office/powerpoint/2010/main" val="2730608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asepresentasjon_Introduksjonsprogram_UiO2014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styrkebasert_Exp.LeadsFINAL">
  <a:themeElements>
    <a:clrScheme name="Making Waves colour theme">
      <a:dk1>
        <a:srgbClr val="000000"/>
      </a:dk1>
      <a:lt1>
        <a:srgbClr val="FFFFFF"/>
      </a:lt1>
      <a:dk2>
        <a:srgbClr val="7F7F7F"/>
      </a:dk2>
      <a:lt2>
        <a:srgbClr val="FFFFFF"/>
      </a:lt2>
      <a:accent1>
        <a:srgbClr val="000000"/>
      </a:accent1>
      <a:accent2>
        <a:srgbClr val="7F7F7F"/>
      </a:accent2>
      <a:accent3>
        <a:srgbClr val="5D0749"/>
      </a:accent3>
      <a:accent4>
        <a:srgbClr val="2A6C62"/>
      </a:accent4>
      <a:accent5>
        <a:srgbClr val="636F03"/>
      </a:accent5>
      <a:accent6>
        <a:srgbClr val="E83278"/>
      </a:accent6>
      <a:hlink>
        <a:srgbClr val="000000"/>
      </a:hlink>
      <a:folHlink>
        <a:srgbClr val="000000"/>
      </a:folHlink>
    </a:clrScheme>
    <a:fontScheme name="Making Waves font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t"/>
      <a:lstStyle>
        <a:defPPr>
          <a:defRPr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34925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72000" tIns="72000" rIns="72000" bIns="72000" rtlCol="0">
        <a:noAutofit/>
      </a:bodyPr>
      <a:lstStyle>
        <a:defPPr marL="0" indent="0">
          <a:spcBef>
            <a:spcPct val="20000"/>
          </a:spcBef>
          <a:defRPr sz="1800" dirty="0" err="1" smtClean="0">
            <a:solidFill>
              <a:srgbClr val="000000"/>
            </a:solidFill>
            <a:cs typeface="Arial" pitchFamily="34" charset="0"/>
          </a:defRPr>
        </a:defPPr>
      </a:lstStyle>
    </a:txDef>
  </a:objectDefaults>
  <a:extraClrSchemeLst>
    <a:extraClrScheme>
      <a:clrScheme name="5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Making Waves colour theme">
    <a:dk1>
      <a:srgbClr val="000000"/>
    </a:dk1>
    <a:lt1>
      <a:srgbClr val="FFFFFF"/>
    </a:lt1>
    <a:dk2>
      <a:srgbClr val="7F7F7F"/>
    </a:dk2>
    <a:lt2>
      <a:srgbClr val="FFFFFF"/>
    </a:lt2>
    <a:accent1>
      <a:srgbClr val="000000"/>
    </a:accent1>
    <a:accent2>
      <a:srgbClr val="7F7F7F"/>
    </a:accent2>
    <a:accent3>
      <a:srgbClr val="5D0749"/>
    </a:accent3>
    <a:accent4>
      <a:srgbClr val="2A6C62"/>
    </a:accent4>
    <a:accent5>
      <a:srgbClr val="636F03"/>
    </a:accent5>
    <a:accent6>
      <a:srgbClr val="E83278"/>
    </a:accent6>
    <a:hlink>
      <a:srgbClr val="000000"/>
    </a:hlink>
    <a:folHlink>
      <a:srgbClr val="000000"/>
    </a:folHlink>
  </a:clrScheme>
</a:themeOverride>
</file>

<file path=ppt/theme/themeOverride2.xml><?xml version="1.0" encoding="utf-8"?>
<a:themeOverride xmlns:a="http://schemas.openxmlformats.org/drawingml/2006/main">
  <a:clrScheme name="Making Waves colour theme">
    <a:dk1>
      <a:srgbClr val="000000"/>
    </a:dk1>
    <a:lt1>
      <a:srgbClr val="FFFFFF"/>
    </a:lt1>
    <a:dk2>
      <a:srgbClr val="7F7F7F"/>
    </a:dk2>
    <a:lt2>
      <a:srgbClr val="FFFFFF"/>
    </a:lt2>
    <a:accent1>
      <a:srgbClr val="000000"/>
    </a:accent1>
    <a:accent2>
      <a:srgbClr val="7F7F7F"/>
    </a:accent2>
    <a:accent3>
      <a:srgbClr val="5D0749"/>
    </a:accent3>
    <a:accent4>
      <a:srgbClr val="2A6C62"/>
    </a:accent4>
    <a:accent5>
      <a:srgbClr val="636F03"/>
    </a:accent5>
    <a:accent6>
      <a:srgbClr val="E83278"/>
    </a:accent6>
    <a:hlink>
      <a:srgbClr val="000000"/>
    </a:hlink>
    <a:folHlink>
      <a:srgbClr val="000000"/>
    </a:folHlink>
  </a:clrScheme>
</a:themeOverride>
</file>

<file path=ppt/theme/themeOverride3.xml><?xml version="1.0" encoding="utf-8"?>
<a:themeOverride xmlns:a="http://schemas.openxmlformats.org/drawingml/2006/main">
  <a:clrScheme name="Making Waves colour theme">
    <a:dk1>
      <a:srgbClr val="000000"/>
    </a:dk1>
    <a:lt1>
      <a:srgbClr val="FFFFFF"/>
    </a:lt1>
    <a:dk2>
      <a:srgbClr val="7F7F7F"/>
    </a:dk2>
    <a:lt2>
      <a:srgbClr val="FFFFFF"/>
    </a:lt2>
    <a:accent1>
      <a:srgbClr val="000000"/>
    </a:accent1>
    <a:accent2>
      <a:srgbClr val="7F7F7F"/>
    </a:accent2>
    <a:accent3>
      <a:srgbClr val="5D0749"/>
    </a:accent3>
    <a:accent4>
      <a:srgbClr val="2A6C62"/>
    </a:accent4>
    <a:accent5>
      <a:srgbClr val="636F03"/>
    </a:accent5>
    <a:accent6>
      <a:srgbClr val="E83278"/>
    </a:accent6>
    <a:hlink>
      <a:srgbClr val="000000"/>
    </a:hlink>
    <a:folHlink>
      <a:srgbClr val="000000"/>
    </a:folHlink>
  </a:clrScheme>
</a:themeOverride>
</file>

<file path=ppt/theme/themeOverride4.xml><?xml version="1.0" encoding="utf-8"?>
<a:themeOverride xmlns:a="http://schemas.openxmlformats.org/drawingml/2006/main">
  <a:clrScheme name="Making Waves colour theme">
    <a:dk1>
      <a:srgbClr val="000000"/>
    </a:dk1>
    <a:lt1>
      <a:srgbClr val="FFFFFF"/>
    </a:lt1>
    <a:dk2>
      <a:srgbClr val="7F7F7F"/>
    </a:dk2>
    <a:lt2>
      <a:srgbClr val="FFFFFF"/>
    </a:lt2>
    <a:accent1>
      <a:srgbClr val="000000"/>
    </a:accent1>
    <a:accent2>
      <a:srgbClr val="7F7F7F"/>
    </a:accent2>
    <a:accent3>
      <a:srgbClr val="5D0749"/>
    </a:accent3>
    <a:accent4>
      <a:srgbClr val="2A6C62"/>
    </a:accent4>
    <a:accent5>
      <a:srgbClr val="636F03"/>
    </a:accent5>
    <a:accent6>
      <a:srgbClr val="E83278"/>
    </a:accent6>
    <a:hlink>
      <a:srgbClr val="000000"/>
    </a:hlink>
    <a:folHlink>
      <a:srgbClr val="0000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Casepresentasjon_Introduksjonsprogram_UiO2014</Template>
  <TotalTime>12522</TotalTime>
  <Words>1853</Words>
  <Application>Microsoft Macintosh PowerPoint</Application>
  <PresentationFormat>On-screen Show (4:3)</PresentationFormat>
  <Paragraphs>325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18</vt:i4>
      </vt:variant>
    </vt:vector>
  </HeadingPairs>
  <TitlesOfParts>
    <vt:vector size="32" baseType="lpstr">
      <vt:lpstr>Calibri</vt:lpstr>
      <vt:lpstr>Cambria</vt:lpstr>
      <vt:lpstr>Georgia</vt:lpstr>
      <vt:lpstr>Helvetica 65 Medium</vt:lpstr>
      <vt:lpstr>MS Mincho</vt:lpstr>
      <vt:lpstr>ＭＳ Ｐゴシック</vt:lpstr>
      <vt:lpstr>Times New Roman</vt:lpstr>
      <vt:lpstr>Wingdings</vt:lpstr>
      <vt:lpstr>ヒラギノ角ゴ Pro W3</vt:lpstr>
      <vt:lpstr>Arial</vt:lpstr>
      <vt:lpstr>Casepresentasjon_Introduksjonsprogram_UiO2014</vt:lpstr>
      <vt:lpstr>Custom Design</vt:lpstr>
      <vt:lpstr>1_Custom Design</vt:lpstr>
      <vt:lpstr>styrkebasert_Exp.LeadsFINAL</vt:lpstr>
      <vt:lpstr>PowerPoint Presentation</vt:lpstr>
      <vt:lpstr>Styringsdokument: Veiledningsfoil</vt:lpstr>
      <vt:lpstr>Innhold i styringsdokumentet</vt:lpstr>
      <vt:lpstr>Bakgrunn og begrunnelse</vt:lpstr>
      <vt:lpstr>Mål og ønskede gevinster</vt:lpstr>
      <vt:lpstr>Prosjektets leveranser og avgrensning</vt:lpstr>
      <vt:lpstr>Organisering og ansvar</vt:lpstr>
      <vt:lpstr>PowerPoint Presentation</vt:lpstr>
      <vt:lpstr>Overordnet tidsplan</vt:lpstr>
      <vt:lpstr>Fremdriftsplan prosjektrammeverk vår 2017</vt:lpstr>
      <vt:lpstr>Fremdriftsplan prosjektrammeverk høst 2017</vt:lpstr>
      <vt:lpstr>Ressursbruk</vt:lpstr>
      <vt:lpstr>Status og utfordringer </vt:lpstr>
      <vt:lpstr>Nytte/kost vurderinger </vt:lpstr>
      <vt:lpstr>Diskusjon og veivalg</vt:lpstr>
      <vt:lpstr>Beslutningspunkter</vt:lpstr>
      <vt:lpstr>Oppsummering av veien videre</vt:lpstr>
      <vt:lpstr>PowerPoint Presentation</vt:lpstr>
    </vt:vector>
  </TitlesOfParts>
  <Company>Universitetet i Oslo</Company>
  <LinksUpToDate>false</LinksUpToDate>
  <SharedDoc>false</SharedDoc>
  <HyperlinkBase/>
  <HyperlinksChanged>false</HyperlinksChanged>
  <AppVersion>15.0031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Introduksjonsprogram for nytilsatte</dc:title>
  <dc:creator>Lene Renneflott</dc:creator>
  <cp:lastModifiedBy>Microsoft Office User</cp:lastModifiedBy>
  <cp:revision>103</cp:revision>
  <cp:lastPrinted>2017-02-23T07:40:59Z</cp:lastPrinted>
  <dcterms:created xsi:type="dcterms:W3CDTF">2015-03-10T11:19:21Z</dcterms:created>
  <dcterms:modified xsi:type="dcterms:W3CDTF">2017-03-03T11:44:13Z</dcterms:modified>
</cp:coreProperties>
</file>