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notesSlides/_rels/notesSlide19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4.xml.rels" ContentType="application/vnd.openxmlformats-package.relationships+xml"/>
  <Override PartName="/ppt/notesSlides/_rels/notesSlide3.xml.rels" ContentType="application/vnd.openxmlformats-package.relationships+xml"/>
  <Override PartName="/ppt/notesSlides/_rels/notesSlide5.xml.rels" ContentType="application/vnd.openxmlformats-package.relationships+xml"/>
  <Override PartName="/ppt/notesSlides/_rels/notesSlide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16.xml.rels" ContentType="application/vnd.openxmlformats-package.relationships+xml"/>
  <Override PartName="/ppt/notesSlides/notesSlide19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9.xml.rels" ContentType="application/vnd.openxmlformats-package.relationships+xml"/>
  <Override PartName="/ppt/slides/_rels/slide12.xml.rels" ContentType="application/vnd.openxmlformats-package.relationships+xml"/>
  <Override PartName="/ppt/slides/_rels/slide18.xml.rels" ContentType="application/vnd.openxmlformats-package.relationships+xml"/>
  <Override PartName="/ppt/slides/_rels/slide1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.xml.rels" ContentType="application/vnd.openxmlformats-package.relationships+xml"/>
  <Override PartName="/ppt/slides/_rels/slide8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7.xml.rels" ContentType="application/vnd.openxmlformats-package.relationships+xml"/>
  <Override PartName="/ppt/slides/_rels/slide10.xml.rels" ContentType="application/vnd.openxmlformats-package.relationships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9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media/image29.wmf" ContentType="image/x-wmf"/>
  <Override PartName="/ppt/media/image28.png" ContentType="image/png"/>
  <Override PartName="/ppt/media/image27.png" ContentType="image/png"/>
  <Override PartName="/ppt/media/image26.wmf" ContentType="image/x-wmf"/>
  <Override PartName="/ppt/media/image25.wmf" ContentType="image/x-wmf"/>
  <Override PartName="/ppt/media/image24.png" ContentType="image/png"/>
  <Override PartName="/ppt/media/image9.png" ContentType="image/png"/>
  <Override PartName="/ppt/media/image10.png" ContentType="image/png"/>
  <Override PartName="/ppt/media/image23.png" ContentType="image/png"/>
  <Override PartName="/ppt/media/image8.png" ContentType="image/png"/>
  <Override PartName="/ppt/media/image7.wmf" ContentType="image/x-wmf"/>
  <Override PartName="/ppt/media/image1.png" ContentType="image/png"/>
  <Override PartName="/ppt/media/image6.png" ContentType="image/png"/>
  <Override PartName="/ppt/media/image2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31.wmf" ContentType="image/x-wmf"/>
  <Override PartName="/ppt/media/image12.png" ContentType="image/png"/>
  <Override PartName="/ppt/media/image32.wmf" ContentType="image/x-wmf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5.png" ContentType="image/png"/>
  <Override PartName="/ppt/media/image20.png" ContentType="image/png"/>
  <Override PartName="/ppt/media/image30.wmf" ContentType="image/x-wmf"/>
  <Override PartName="/ppt/media/image11.png" ContentType="image/png"/>
  <Override PartName="/ppt/media/image22.gif" ContentType="image/gif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4" name="PlaceHolder 5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B406EBB7-5970-4C56-B5D3-AFB37962575B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hyperlink" Target="mailto:support@feide.no" TargetMode="External"/><Relationship Id="rId2" Type="http://schemas.openxmlformats.org/officeDocument/2006/relationships/slide" Target="../slides/slide16.xml"/><Relationship Id="rId3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Kommer fra tidligere Høgskolen i Narvik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Jobber nå på IT Avdelingen på UiT-Norges arktiske universitet, campus Narvik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Fortelle om litt erfaringer fra en fusjonsprosess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1" name="CustomShape 2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Tidligere fusjonert med Høgskolen i Tromsø og Høgskolen i Finnmark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Nå fusjon med to institusjoner, Høgskolen i Narvik og Harstad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Fusjonstidspunkt 1/1 – 2016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Avgjørelse om fusjon 19 juni 2015 – KORT TID Å GJØRE DET PÅ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1360" indent="-170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Tjuvstartet i april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1360" indent="-170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Etablert flere fag og arbeidsgrupper, deriblant Sikker Drift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1360" indent="-170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God erfaring fra tidligere fusjoner.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3" name="CustomShape 2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Kritiske funksjoner skal fungere etter fusjonstidspunkt: 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Lønn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Pålogging 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Adgang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Eksamen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Kulturbyggende – «bli kjent» mellom organisasjonene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Utrede og foreslå nødvendig samordning av IT-systemer, administrative systemer, regelverk og forskrifter. 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Egen fusjonsweb hvor alle mandater og referater ble lagt ut fortløpende.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Sikker Drift opphørte 1/1-2016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i="1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Sikker drift opprettet av rektorråd 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i="1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Rektorråd opprettet av styrene ved UiT, HiN, HiH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i="1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Mandat gitt av rektorrådet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5" name="CustomShape 2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Forutsetninger utarbeidet av Sikker Drift, basert på mandat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FS kan ikke slås sammen pga rapportering til DBH i mars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7" name="CustomShape 2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Logge på maskiner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Nå nødvendig informasjon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Motta e-post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Etc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 å kunne overføre data, e-post etc – mapping av gammel/ny ID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Sterkt ønske – brukerne forholder seg til EN identitet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Nok å huske på ett brukernavn og passord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På hvilken tjeneste skal jeg bruke hvilke pålogging?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Erfaring fra tidligere fusjoner viser at to identiteter har vært en utfordring og generert mye supporthenvendelser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9" name="CustomShape 2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Laget i 2013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Tidligere brukt i enkel versjon med HiH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Ble nå oppgradert med nytt grensesnitt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Flyttjenesten - nesten fullverdig bruker: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brukerkonto i AD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e-postkonto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Feide-konto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adgangskortsystemet ++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1" name="CustomShape 2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Nettside hvor bruker kan overføre sine opplysninger til en annen organisasjon for å opprette en brukerkonto i den nye organisasjonen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+mj-lt"/>
              <a:buAutoNum type="arabicPeriod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Bruker logger på med FEIDE-konto, f eks HiN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+mj-lt"/>
              <a:buAutoNum type="arabicPeriod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Ber om å opprette konto på UiT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+mj-lt"/>
              <a:buAutoNum type="arabicPeriod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Setter passord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+mj-lt"/>
              <a:buAutoNum type="arabicPeriod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Trykker Ok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+mj-lt"/>
              <a:buAutoNum type="arabicPeriod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Informasjon hentes fra HiNs Feide-ldap 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+mj-lt"/>
              <a:buAutoNum type="arabicPeriod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Lagres i Flyttjenestens database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+mj-lt"/>
              <a:buAutoNum type="arabicPeriod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Mottakende organisasjon henter via SSH-kommando.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+mj-lt"/>
              <a:buAutoNum type="arabicPeriod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UiT legger data i BAS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+mj-lt"/>
              <a:buAutoNum type="arabicPeriod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Opprettes konto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+mj-lt"/>
              <a:buAutoNum type="arabicPeriod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Påloggingsdata sendes til bruker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3" name="CustomShape 2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Finnes du ikke i BAS, finnes du ikke ved UiT – «Edderkoppen i nettet»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4 kildesystemer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System-X: Dersom du midlertidig ansatt, gjesteforeleser eller lignende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Dersom en person blir opprettet via Flyttjensten vil BAS kjenne igjen personen når den blir registrert via andre systemer og føye til ev informasjon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1360" indent="-170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Flyttjenesten sender med ID fra gammel organisasjon.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1360" indent="-170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Tok med inn i BAS og brukte videre.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1360" indent="-170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Mapping mellom gammel og ny ID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5" name="CustomShape 2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Personer kan komme fra Personalsystem, FS-studieadministrativt system, HR-system og Flyttjenesten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Det opprettes EN konto pr person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Informasjon distribueres til andre systemer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7" name="CustomShape 2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Ønsker at brukerne forholder seg til en identitet - UiTs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Da har vi fått til i AD, e-post og Feide-pålogging.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Feide-tjenester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Kan vi ikke overføre til UiT, fordi at personalsystem og FS overføres på forskjellige tidspunkt. Autoritative kilder.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Kan ikke la ansatte logge på med UiT og studenter med HiN.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Må brukerne likevel forholde seg til to identiteter? Har vi en dealbreaker?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Tok kontakt med </a:t>
            </a:r>
            <a:r>
              <a:rPr b="0" lang="en-US" sz="20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1"/>
              </a:rPr>
              <a:t>support@feide.no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9" name="CustomShape 2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Så fikk vi hjelp fra FEIDE-organisasjonen som nettopp hadde laget en løsning for denne type tilfeller.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1360" indent="-16956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Brukeren logger på Feide-tjenesten med sin UiT feideID. 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1360" indent="-16956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Dersom både HiN (i dette tilfelle) og UiT har aktivert feidetjenesten, får brukeren velge hvilken profil han/hun vil bruke.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1360" indent="-17028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Legge inn HiN/HiH-ID eduPersonPrincipalName i UiTs Feide-ldap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1360" indent="-17028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Fusjonsløsningen finner frem gammel organisasjons påloggingsID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1360" indent="-17028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Bruke denne til å finne frem gammel organisasjons data for respektive Feide-tjeneste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Brukeren kan forholde seg til en identitet, et brukernavn og passord. 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Må fortsatt huske hvilken institusjons data som skal benyttes hvor.  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1" name="CustomShape 2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3" name="CustomShape 2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rIns="0" tIns="0" bIns="0"/>
          <a:p>
            <a:pPr marL="1800" indent="-215280">
              <a:lnSpc>
                <a:spcPct val="100000"/>
              </a:lnSpc>
            </a:pP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00" indent="-215280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Gå først igjennom hvordan man informerte!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00" indent="-215280">
              <a:lnSpc>
                <a:spcPct val="100000"/>
              </a:lnSpc>
            </a:pP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00" indent="-215280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Deretter: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00" indent="-215280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Tsunamien kom.. 18 des til 11 januar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00" indent="-215280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1070 flere saker en året før  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00" indent="-215280">
              <a:lnSpc>
                <a:spcPct val="100000"/>
              </a:lnSpc>
            </a:pP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00" indent="-215280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Ekstra ressurser i førstelinje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00" indent="-215280">
              <a:lnSpc>
                <a:spcPct val="100000"/>
              </a:lnSpc>
            </a:pP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00" indent="-215280"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Mye brukernavn og passordsaker, samt sein flytregistering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00" indent="-215280">
              <a:lnSpc>
                <a:spcPct val="100000"/>
              </a:lnSpc>
            </a:pP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00" indent="-215280"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En del saker angående PC der image ikke virker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00" indent="-215280">
              <a:lnSpc>
                <a:spcPct val="100000"/>
              </a:lnSpc>
            </a:pP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800" indent="-215280"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Programvare og lisenser (mye avansert programvare i Narvik)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5" name="CustomShape 2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7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48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8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89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-63360" y="0"/>
            <a:ext cx="9142920" cy="6856920"/>
          </a:xfrm>
          <a:prstGeom prst="rect">
            <a:avLst/>
          </a:prstGeom>
          <a:gradFill>
            <a:gsLst>
              <a:gs pos="54000">
                <a:schemeClr val="bg1"/>
              </a:gs>
              <a:gs pos="100000">
                <a:schemeClr val="accent1">
                  <a:tint val="50000"/>
                  <a:shade val="100000"/>
                  <a:satMod val="350000"/>
                  <a:alpha val="54000"/>
                </a:schemeClr>
              </a:gs>
            </a:gsLst>
            <a:lin ang="3300000"/>
          </a:gradFill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" name="Line 2"/>
          <p:cNvSpPr/>
          <p:nvPr/>
        </p:nvSpPr>
        <p:spPr>
          <a:xfrm flipH="1">
            <a:off x="8380080" y="4772160"/>
            <a:ext cx="763920" cy="2085840"/>
          </a:xfrm>
          <a:prstGeom prst="line">
            <a:avLst/>
          </a:prstGeom>
          <a:ln>
            <a:solidFill>
              <a:schemeClr val="bg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" name="Line 3"/>
          <p:cNvSpPr/>
          <p:nvPr/>
        </p:nvSpPr>
        <p:spPr>
          <a:xfrm flipH="1">
            <a:off x="6927120" y="5850000"/>
            <a:ext cx="2216880" cy="1007640"/>
          </a:xfrm>
          <a:prstGeom prst="line">
            <a:avLst/>
          </a:prstGeom>
          <a:ln>
            <a:solidFill>
              <a:schemeClr val="accent3">
                <a:alpha val="16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" name="Line 4"/>
          <p:cNvSpPr/>
          <p:nvPr/>
        </p:nvSpPr>
        <p:spPr>
          <a:xfrm flipH="1">
            <a:off x="8686800" y="5695920"/>
            <a:ext cx="457200" cy="1161720"/>
          </a:xfrm>
          <a:prstGeom prst="line">
            <a:avLst/>
          </a:prstGeom>
          <a:ln w="19080">
            <a:solidFill>
              <a:schemeClr val="accent1">
                <a:alpha val="60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" name="Line 5"/>
          <p:cNvSpPr/>
          <p:nvPr/>
        </p:nvSpPr>
        <p:spPr>
          <a:xfrm>
            <a:off x="770040" y="1603080"/>
            <a:ext cx="7788600" cy="1800"/>
          </a:xfrm>
          <a:prstGeom prst="line">
            <a:avLst/>
          </a:prstGeom>
          <a:ln w="12600">
            <a:solidFill>
              <a:schemeClr val="accent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" name="CustomShape 6"/>
          <p:cNvSpPr/>
          <p:nvPr/>
        </p:nvSpPr>
        <p:spPr>
          <a:xfrm>
            <a:off x="0" y="0"/>
            <a:ext cx="9142920" cy="6856920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1320000"/>
          </a:gradFill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" name="Line 7"/>
          <p:cNvSpPr/>
          <p:nvPr/>
        </p:nvSpPr>
        <p:spPr>
          <a:xfrm flipV="1">
            <a:off x="2189880" y="3750120"/>
            <a:ext cx="6954120" cy="310788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  <a:alpha val="35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7" name="Line 8"/>
          <p:cNvSpPr/>
          <p:nvPr/>
        </p:nvSpPr>
        <p:spPr>
          <a:xfrm>
            <a:off x="5950080" y="2559960"/>
            <a:ext cx="2030040" cy="4297680"/>
          </a:xfrm>
          <a:prstGeom prst="line">
            <a:avLst/>
          </a:prstGeom>
          <a:ln w="19080">
            <a:solidFill>
              <a:schemeClr val="accent4">
                <a:lumMod val="60000"/>
                <a:lumOff val="40000"/>
                <a:alpha val="60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8" name="Line 9"/>
          <p:cNvSpPr/>
          <p:nvPr/>
        </p:nvSpPr>
        <p:spPr>
          <a:xfrm>
            <a:off x="5370120" y="4006080"/>
            <a:ext cx="3773880" cy="1504080"/>
          </a:xfrm>
          <a:prstGeom prst="line">
            <a:avLst/>
          </a:prstGeom>
          <a:ln w="19080">
            <a:solidFill>
              <a:schemeClr val="accent4">
                <a:lumMod val="60000"/>
                <a:lumOff val="40000"/>
                <a:alpha val="25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" name="Line 10"/>
          <p:cNvSpPr/>
          <p:nvPr/>
        </p:nvSpPr>
        <p:spPr>
          <a:xfrm flipH="1">
            <a:off x="4306320" y="0"/>
            <a:ext cx="2620080" cy="6858000"/>
          </a:xfrm>
          <a:prstGeom prst="line">
            <a:avLst/>
          </a:prstGeom>
          <a:ln w="50760">
            <a:solidFill>
              <a:srgbClr val="f1b523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10" name="Bilde 22" descr=""/>
          <p:cNvPicPr/>
          <p:nvPr/>
        </p:nvPicPr>
        <p:blipFill>
          <a:blip r:embed="rId2"/>
          <a:stretch/>
        </p:blipFill>
        <p:spPr>
          <a:xfrm>
            <a:off x="0" y="0"/>
            <a:ext cx="1359000" cy="2274480"/>
          </a:xfrm>
          <a:prstGeom prst="rect">
            <a:avLst/>
          </a:prstGeom>
          <a:ln>
            <a:noFill/>
          </a:ln>
        </p:spPr>
      </p:pic>
      <p:sp>
        <p:nvSpPr>
          <p:cNvPr id="11" name="Line 11"/>
          <p:cNvSpPr/>
          <p:nvPr/>
        </p:nvSpPr>
        <p:spPr>
          <a:xfrm>
            <a:off x="790560" y="3470400"/>
            <a:ext cx="4579560" cy="1440"/>
          </a:xfrm>
          <a:prstGeom prst="line">
            <a:avLst/>
          </a:prstGeom>
          <a:ln w="12600">
            <a:solidFill>
              <a:schemeClr val="bg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pic>
        <p:nvPicPr>
          <p:cNvPr id="12" name="Bilde 13" descr=""/>
          <p:cNvPicPr/>
          <p:nvPr/>
        </p:nvPicPr>
        <p:blipFill>
          <a:blip r:embed="rId3"/>
          <a:stretch/>
        </p:blipFill>
        <p:spPr>
          <a:xfrm>
            <a:off x="8131320" y="5990400"/>
            <a:ext cx="542880" cy="531720"/>
          </a:xfrm>
          <a:prstGeom prst="rect">
            <a:avLst/>
          </a:prstGeom>
          <a:ln>
            <a:noFill/>
          </a:ln>
        </p:spPr>
      </p:pic>
      <p:sp>
        <p:nvSpPr>
          <p:cNvPr id="13" name="PlaceHolder 1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1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ustomShape 1"/>
          <p:cNvSpPr/>
          <p:nvPr/>
        </p:nvSpPr>
        <p:spPr>
          <a:xfrm>
            <a:off x="-63360" y="0"/>
            <a:ext cx="9142920" cy="6856920"/>
          </a:xfrm>
          <a:prstGeom prst="rect">
            <a:avLst/>
          </a:prstGeom>
          <a:gradFill>
            <a:gsLst>
              <a:gs pos="54000">
                <a:schemeClr val="bg1"/>
              </a:gs>
              <a:gs pos="100000">
                <a:schemeClr val="accent1">
                  <a:tint val="50000"/>
                  <a:shade val="100000"/>
                  <a:satMod val="350000"/>
                  <a:alpha val="54000"/>
                </a:schemeClr>
              </a:gs>
            </a:gsLst>
            <a:lin ang="3300000"/>
          </a:gradFill>
          <a:ln>
            <a:noFill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0" name="Line 2"/>
          <p:cNvSpPr/>
          <p:nvPr/>
        </p:nvSpPr>
        <p:spPr>
          <a:xfrm flipH="1">
            <a:off x="8380080" y="4772160"/>
            <a:ext cx="763920" cy="2085840"/>
          </a:xfrm>
          <a:prstGeom prst="line">
            <a:avLst/>
          </a:prstGeom>
          <a:ln>
            <a:solidFill>
              <a:schemeClr val="bg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1" name="Line 3"/>
          <p:cNvSpPr/>
          <p:nvPr/>
        </p:nvSpPr>
        <p:spPr>
          <a:xfrm flipH="1">
            <a:off x="6927120" y="5850000"/>
            <a:ext cx="2216880" cy="1007640"/>
          </a:xfrm>
          <a:prstGeom prst="line">
            <a:avLst/>
          </a:prstGeom>
          <a:ln>
            <a:solidFill>
              <a:schemeClr val="accent3">
                <a:alpha val="16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2" name="Line 4"/>
          <p:cNvSpPr/>
          <p:nvPr/>
        </p:nvSpPr>
        <p:spPr>
          <a:xfrm flipH="1">
            <a:off x="8686800" y="5695920"/>
            <a:ext cx="457200" cy="1161720"/>
          </a:xfrm>
          <a:prstGeom prst="line">
            <a:avLst/>
          </a:prstGeom>
          <a:ln w="19080">
            <a:solidFill>
              <a:schemeClr val="accent1">
                <a:alpha val="60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3" name="Line 5"/>
          <p:cNvSpPr/>
          <p:nvPr/>
        </p:nvSpPr>
        <p:spPr>
          <a:xfrm>
            <a:off x="770040" y="1603080"/>
            <a:ext cx="7788600" cy="1800"/>
          </a:xfrm>
          <a:prstGeom prst="line">
            <a:avLst/>
          </a:prstGeom>
          <a:ln w="12600">
            <a:solidFill>
              <a:schemeClr val="accent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4" name="PlaceHolder 6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hyperlink" Target="http://www.uit.no/fusjon" TargetMode="External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gif"/><Relationship Id="rId9" Type="http://schemas.openxmlformats.org/officeDocument/2006/relationships/image" Target="../media/image23.png"/><Relationship Id="rId10" Type="http://schemas.openxmlformats.org/officeDocument/2006/relationships/image" Target="../media/image24.png"/><Relationship Id="rId1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5.wmf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6.wmf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wmf"/><Relationship Id="rId5" Type="http://schemas.openxmlformats.org/officeDocument/2006/relationships/image" Target="../media/image30.wmf"/><Relationship Id="rId6" Type="http://schemas.openxmlformats.org/officeDocument/2006/relationships/image" Target="../media/image31.wmf"/><Relationship Id="rId7" Type="http://schemas.openxmlformats.org/officeDocument/2006/relationships/image" Target="../media/image32.wmf"/><Relationship Id="rId8" Type="http://schemas.openxmlformats.org/officeDocument/2006/relationships/slideLayout" Target="../slideLayouts/slideLayout13.xml"/><Relationship Id="rId9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685800" y="1910520"/>
            <a:ext cx="7771320" cy="146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b="1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(Cerebrumifisert)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Identitetsforvaltning i fusjonsprosesser.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CustomShape 2"/>
          <p:cNvSpPr/>
          <p:nvPr/>
        </p:nvSpPr>
        <p:spPr>
          <a:xfrm>
            <a:off x="694440" y="3666240"/>
            <a:ext cx="7762680" cy="1751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Kenneth johansen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CustomShape 1"/>
          <p:cNvSpPr/>
          <p:nvPr/>
        </p:nvSpPr>
        <p:spPr>
          <a:xfrm>
            <a:off x="670320" y="300240"/>
            <a:ext cx="7878960" cy="121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b="1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Historikk og oppstart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CustomShape 2"/>
          <p:cNvSpPr/>
          <p:nvPr/>
        </p:nvSpPr>
        <p:spPr>
          <a:xfrm>
            <a:off x="670320" y="1751040"/>
            <a:ext cx="7887600" cy="4374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Tidligere: HiTos 2009 og HiFm 2013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Nå: UiT- Norges arktiske universitet – Høgskolen i Narvik – Høgskolen i Harstad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Kongelig resolusjon: 19/6-2015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Fusjonstidspunkt: 1/1-2016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Arbeidsgruppe Sikker drift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>
            <a:off x="670320" y="300240"/>
            <a:ext cx="7878960" cy="121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b="1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Sikker drift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CustomShape 2"/>
          <p:cNvSpPr/>
          <p:nvPr/>
        </p:nvSpPr>
        <p:spPr>
          <a:xfrm>
            <a:off x="670320" y="1751040"/>
            <a:ext cx="7887600" cy="4374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Sikre driftskritiske funksjoner i fusjonen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Deltakere fra alle fusjonerende parter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Bidra til implementering av nye løsninger og overgangsordninger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Identifisere utfordringer man skulle ha særskilt fokus på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Undergrupper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IT, Økonomi, Personal, Studieadministrasjon, Informasjon, Bygg-og eiendom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Informasjonsweb (</a:t>
            </a:r>
            <a:r>
              <a:rPr b="0" lang="en-US" sz="1800" spc="-1" strike="noStrike" u="sng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1"/>
              </a:rPr>
              <a:t>www.uit.no/fusjon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 mandatet: </a:t>
            </a:r>
            <a:r>
              <a:rPr b="0" i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Med mindre det ikke er klare fordeler ved å gjøre endringer, skal UiT sine system, regelverk og forskrifter legges til grunn i arbeidet.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ustomShape 1"/>
          <p:cNvSpPr/>
          <p:nvPr/>
        </p:nvSpPr>
        <p:spPr>
          <a:xfrm>
            <a:off x="670320" y="300240"/>
            <a:ext cx="7878960" cy="121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b="1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Forutsetninger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CustomShape 2"/>
          <p:cNvSpPr/>
          <p:nvPr/>
        </p:nvSpPr>
        <p:spPr>
          <a:xfrm>
            <a:off x="670320" y="1751040"/>
            <a:ext cx="7887600" cy="4374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UiT AD videreføres etter fusjon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UiT BAS/IDM videreføres etter fusjon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Ansatte i UiTs Personalsystem (Paga) 1/1-2016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Studenter – FS-fusjon i mars 2016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HiN/HiH viderefører egne LMS ut vårsemester 2016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Maskiner på HiN og HiH over på UiT image før 1/1-2016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Ansatte: fil og e-post på UiT systemer fra 1/1-2016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Studenter: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fil på UiT systemer 1/1-2016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UiT e-post tas i bruk (e-post fra gamle systemer flyttes juni-2016)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CustomShape 1"/>
          <p:cNvSpPr/>
          <p:nvPr/>
        </p:nvSpPr>
        <p:spPr>
          <a:xfrm>
            <a:off x="670320" y="300240"/>
            <a:ext cx="7878960" cy="121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b="1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Behov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CustomShape 2"/>
          <p:cNvSpPr/>
          <p:nvPr/>
        </p:nvSpPr>
        <p:spPr>
          <a:xfrm>
            <a:off x="670320" y="1751040"/>
            <a:ext cx="7887600" cy="4374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Studenter og ansatte måtte ha UiT-konto før 1/12-2015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Matching HiN/HiH brukerkontoer &gt; UiT brukerkonto (overføring e-postadresser og filer)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Brukerne forholder seg til kun en identitet – UiTs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CustomShape 1"/>
          <p:cNvSpPr/>
          <p:nvPr/>
        </p:nvSpPr>
        <p:spPr>
          <a:xfrm>
            <a:off x="670320" y="300240"/>
            <a:ext cx="7878960" cy="121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r>
              <a:rPr b="1" lang="en-US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Studenter og ansatte må ha UiT-konto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Løsning – Flyttjenesten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CustomShape 2"/>
          <p:cNvSpPr/>
          <p:nvPr/>
        </p:nvSpPr>
        <p:spPr>
          <a:xfrm>
            <a:off x="670320" y="1751040"/>
            <a:ext cx="7887600" cy="4374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Utviklet ved UiT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Overføring av persondata mellom to Feideorganisasjoner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Personene aktiverer selv sine UiT konto via en nettside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Personene får tilgang til en rekke av UiT elektroniske, men f eks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ikke tilgang til fronter rom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ikke konto i pagaweb (personalsystem)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ikke personkort i webportalen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ikke registrering i telefoni systemet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ikke cristin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ustomShape 1"/>
          <p:cNvSpPr/>
          <p:nvPr/>
        </p:nvSpPr>
        <p:spPr>
          <a:xfrm>
            <a:off x="670320" y="300240"/>
            <a:ext cx="7878960" cy="121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r>
              <a:rPr b="1" lang="en-US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Studenter og ansatte må ha UiT-konto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Flyttjenesten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8" name="Content Placeholder 8" descr=""/>
          <p:cNvPicPr/>
          <p:nvPr/>
        </p:nvPicPr>
        <p:blipFill>
          <a:blip r:embed="rId1"/>
          <a:stretch/>
        </p:blipFill>
        <p:spPr>
          <a:xfrm>
            <a:off x="1841760" y="1751040"/>
            <a:ext cx="5543640" cy="4374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CustomShape 1"/>
          <p:cNvSpPr/>
          <p:nvPr/>
        </p:nvSpPr>
        <p:spPr>
          <a:xfrm>
            <a:off x="1097280" y="1828800"/>
            <a:ext cx="6309000" cy="822600"/>
          </a:xfrm>
          <a:custGeom>
            <a:avLst/>
            <a:gdLst/>
            <a:ahLst/>
            <a:rect l="l" t="t" r="r" b="b"/>
            <a:pathLst>
              <a:path w="17528" h="2288">
                <a:moveTo>
                  <a:pt x="381" y="0"/>
                </a:moveTo>
                <a:cubicBezTo>
                  <a:pt x="190" y="0"/>
                  <a:pt x="0" y="190"/>
                  <a:pt x="0" y="381"/>
                </a:cubicBezTo>
                <a:lnTo>
                  <a:pt x="0" y="1905"/>
                </a:lnTo>
                <a:cubicBezTo>
                  <a:pt x="0" y="2096"/>
                  <a:pt x="190" y="2287"/>
                  <a:pt x="381" y="2287"/>
                </a:cubicBezTo>
                <a:lnTo>
                  <a:pt x="17145" y="2287"/>
                </a:lnTo>
                <a:cubicBezTo>
                  <a:pt x="17336" y="2287"/>
                  <a:pt x="17527" y="2096"/>
                  <a:pt x="17527" y="1905"/>
                </a:cubicBezTo>
                <a:lnTo>
                  <a:pt x="17527" y="381"/>
                </a:lnTo>
                <a:cubicBezTo>
                  <a:pt x="17527" y="190"/>
                  <a:pt x="17336" y="0"/>
                  <a:pt x="17145" y="0"/>
                </a:cubicBezTo>
                <a:lnTo>
                  <a:pt x="381" y="0"/>
                </a:lnTo>
              </a:path>
            </a:pathLst>
          </a:custGeom>
          <a:solidFill>
            <a:srgbClr val="99cccc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10" name="CustomShape 2"/>
          <p:cNvSpPr/>
          <p:nvPr/>
        </p:nvSpPr>
        <p:spPr>
          <a:xfrm>
            <a:off x="1188720" y="2011680"/>
            <a:ext cx="2011320" cy="456840"/>
          </a:xfrm>
          <a:custGeom>
            <a:avLst/>
            <a:gdLst/>
            <a:ahLst/>
            <a:rect l="l" t="t" r="r" b="b"/>
            <a:pathLst>
              <a:path w="5590" h="1272">
                <a:moveTo>
                  <a:pt x="211" y="0"/>
                </a:moveTo>
                <a:cubicBezTo>
                  <a:pt x="105" y="0"/>
                  <a:pt x="0" y="105"/>
                  <a:pt x="0" y="211"/>
                </a:cubicBezTo>
                <a:lnTo>
                  <a:pt x="0" y="1059"/>
                </a:lnTo>
                <a:cubicBezTo>
                  <a:pt x="0" y="1165"/>
                  <a:pt x="105" y="1271"/>
                  <a:pt x="211" y="1271"/>
                </a:cubicBezTo>
                <a:lnTo>
                  <a:pt x="5377" y="1271"/>
                </a:lnTo>
                <a:cubicBezTo>
                  <a:pt x="5483" y="1271"/>
                  <a:pt x="5589" y="1165"/>
                  <a:pt x="5589" y="1059"/>
                </a:cubicBezTo>
                <a:lnTo>
                  <a:pt x="5589" y="211"/>
                </a:lnTo>
                <a:cubicBezTo>
                  <a:pt x="5589" y="105"/>
                  <a:pt x="5483" y="0"/>
                  <a:pt x="5377" y="0"/>
                </a:cubicBezTo>
                <a:lnTo>
                  <a:pt x="211" y="0"/>
                </a:lnTo>
              </a:path>
            </a:pathLst>
          </a:cu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Registrer organisasjon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Line 3"/>
          <p:cNvSpPr/>
          <p:nvPr/>
        </p:nvSpPr>
        <p:spPr>
          <a:xfrm>
            <a:off x="0" y="0"/>
            <a:ext cx="360" cy="360"/>
          </a:xfrm>
          <a:prstGeom prst="line">
            <a:avLst/>
          </a:prstGeom>
          <a:ln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12" name="CustomShape 4"/>
          <p:cNvSpPr/>
          <p:nvPr/>
        </p:nvSpPr>
        <p:spPr>
          <a:xfrm>
            <a:off x="5943600" y="1920240"/>
            <a:ext cx="1371240" cy="639720"/>
          </a:xfrm>
          <a:prstGeom prst="flowChartPreparation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Aktiver avtale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3" name="Line 5"/>
          <p:cNvSpPr/>
          <p:nvPr/>
        </p:nvSpPr>
        <p:spPr>
          <a:xfrm>
            <a:off x="0" y="0"/>
            <a:ext cx="360" cy="360"/>
          </a:xfrm>
          <a:prstGeom prst="line">
            <a:avLst/>
          </a:prstGeom>
          <a:ln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14" name="CustomShape 6"/>
          <p:cNvSpPr/>
          <p:nvPr/>
        </p:nvSpPr>
        <p:spPr>
          <a:xfrm>
            <a:off x="1097280" y="2926080"/>
            <a:ext cx="6309000" cy="822600"/>
          </a:xfrm>
          <a:custGeom>
            <a:avLst/>
            <a:gdLst/>
            <a:ahLst/>
            <a:rect l="l" t="t" r="r" b="b"/>
            <a:pathLst>
              <a:path w="17528" h="2288">
                <a:moveTo>
                  <a:pt x="381" y="0"/>
                </a:moveTo>
                <a:cubicBezTo>
                  <a:pt x="190" y="0"/>
                  <a:pt x="0" y="190"/>
                  <a:pt x="0" y="381"/>
                </a:cubicBezTo>
                <a:lnTo>
                  <a:pt x="0" y="1905"/>
                </a:lnTo>
                <a:cubicBezTo>
                  <a:pt x="0" y="2096"/>
                  <a:pt x="190" y="2287"/>
                  <a:pt x="381" y="2287"/>
                </a:cubicBezTo>
                <a:lnTo>
                  <a:pt x="17145" y="2287"/>
                </a:lnTo>
                <a:cubicBezTo>
                  <a:pt x="17336" y="2287"/>
                  <a:pt x="17527" y="2096"/>
                  <a:pt x="17527" y="1905"/>
                </a:cubicBezTo>
                <a:lnTo>
                  <a:pt x="17527" y="381"/>
                </a:lnTo>
                <a:cubicBezTo>
                  <a:pt x="17527" y="190"/>
                  <a:pt x="17336" y="0"/>
                  <a:pt x="17145" y="0"/>
                </a:cubicBezTo>
                <a:lnTo>
                  <a:pt x="381" y="0"/>
                </a:lnTo>
              </a:path>
            </a:pathLst>
          </a:custGeom>
          <a:solidFill>
            <a:srgbClr val="ff9999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15" name="CustomShape 7"/>
          <p:cNvSpPr/>
          <p:nvPr/>
        </p:nvSpPr>
        <p:spPr>
          <a:xfrm>
            <a:off x="1188720" y="3108960"/>
            <a:ext cx="2011320" cy="456840"/>
          </a:xfrm>
          <a:custGeom>
            <a:avLst/>
            <a:gdLst/>
            <a:ahLst/>
            <a:rect l="l" t="t" r="r" b="b"/>
            <a:pathLst>
              <a:path w="5590" h="1272">
                <a:moveTo>
                  <a:pt x="211" y="0"/>
                </a:moveTo>
                <a:cubicBezTo>
                  <a:pt x="105" y="0"/>
                  <a:pt x="0" y="105"/>
                  <a:pt x="0" y="211"/>
                </a:cubicBezTo>
                <a:lnTo>
                  <a:pt x="0" y="1059"/>
                </a:lnTo>
                <a:cubicBezTo>
                  <a:pt x="0" y="1165"/>
                  <a:pt x="105" y="1271"/>
                  <a:pt x="211" y="1271"/>
                </a:cubicBezTo>
                <a:lnTo>
                  <a:pt x="5377" y="1271"/>
                </a:lnTo>
                <a:cubicBezTo>
                  <a:pt x="5483" y="1271"/>
                  <a:pt x="5589" y="1165"/>
                  <a:pt x="5589" y="1059"/>
                </a:cubicBezTo>
                <a:lnTo>
                  <a:pt x="5589" y="211"/>
                </a:lnTo>
                <a:cubicBezTo>
                  <a:pt x="5589" y="105"/>
                  <a:pt x="5483" y="0"/>
                  <a:pt x="5377" y="0"/>
                </a:cubicBezTo>
                <a:lnTo>
                  <a:pt x="211" y="0"/>
                </a:lnTo>
              </a:path>
            </a:pathLst>
          </a:cu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Registrer organisasjon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6" name="CustomShape 8"/>
          <p:cNvSpPr/>
          <p:nvPr/>
        </p:nvSpPr>
        <p:spPr>
          <a:xfrm>
            <a:off x="3566160" y="3108960"/>
            <a:ext cx="2011320" cy="456840"/>
          </a:xfrm>
          <a:custGeom>
            <a:avLst/>
            <a:gdLst/>
            <a:ahLst/>
            <a:rect l="l" t="t" r="r" b="b"/>
            <a:pathLst>
              <a:path w="5590" h="1272">
                <a:moveTo>
                  <a:pt x="211" y="0"/>
                </a:moveTo>
                <a:cubicBezTo>
                  <a:pt x="105" y="0"/>
                  <a:pt x="0" y="105"/>
                  <a:pt x="0" y="211"/>
                </a:cubicBezTo>
                <a:lnTo>
                  <a:pt x="0" y="1059"/>
                </a:lnTo>
                <a:cubicBezTo>
                  <a:pt x="0" y="1165"/>
                  <a:pt x="105" y="1271"/>
                  <a:pt x="211" y="1271"/>
                </a:cubicBezTo>
                <a:lnTo>
                  <a:pt x="5377" y="1271"/>
                </a:lnTo>
                <a:cubicBezTo>
                  <a:pt x="5483" y="1271"/>
                  <a:pt x="5589" y="1165"/>
                  <a:pt x="5589" y="1059"/>
                </a:cubicBezTo>
                <a:lnTo>
                  <a:pt x="5589" y="211"/>
                </a:lnTo>
                <a:cubicBezTo>
                  <a:pt x="5589" y="105"/>
                  <a:pt x="5483" y="0"/>
                  <a:pt x="5377" y="0"/>
                </a:cubicBezTo>
                <a:lnTo>
                  <a:pt x="211" y="0"/>
                </a:lnTo>
              </a:path>
            </a:pathLst>
          </a:cu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Registrer avtale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7" name="Line 9"/>
          <p:cNvSpPr/>
          <p:nvPr/>
        </p:nvSpPr>
        <p:spPr>
          <a:xfrm>
            <a:off x="0" y="0"/>
            <a:ext cx="360" cy="360"/>
          </a:xfrm>
          <a:prstGeom prst="line">
            <a:avLst/>
          </a:prstGeom>
          <a:ln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18" name="CustomShape 10"/>
          <p:cNvSpPr/>
          <p:nvPr/>
        </p:nvSpPr>
        <p:spPr>
          <a:xfrm>
            <a:off x="5943600" y="3017520"/>
            <a:ext cx="1371240" cy="639720"/>
          </a:xfrm>
          <a:prstGeom prst="flowChartPreparation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Aktiver avtale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9" name="Line 11"/>
          <p:cNvSpPr/>
          <p:nvPr/>
        </p:nvSpPr>
        <p:spPr>
          <a:xfrm>
            <a:off x="0" y="0"/>
            <a:ext cx="360" cy="360"/>
          </a:xfrm>
          <a:prstGeom prst="line">
            <a:avLst/>
          </a:prstGeom>
          <a:ln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20" name="CustomShape 12"/>
          <p:cNvSpPr/>
          <p:nvPr/>
        </p:nvSpPr>
        <p:spPr>
          <a:xfrm>
            <a:off x="1097280" y="4297680"/>
            <a:ext cx="6309000" cy="822600"/>
          </a:xfrm>
          <a:custGeom>
            <a:avLst/>
            <a:gdLst/>
            <a:ahLst/>
            <a:rect l="l" t="t" r="r" b="b"/>
            <a:pathLst>
              <a:path w="17528" h="2288">
                <a:moveTo>
                  <a:pt x="381" y="0"/>
                </a:moveTo>
                <a:cubicBezTo>
                  <a:pt x="190" y="0"/>
                  <a:pt x="0" y="190"/>
                  <a:pt x="0" y="381"/>
                </a:cubicBezTo>
                <a:lnTo>
                  <a:pt x="0" y="1905"/>
                </a:lnTo>
                <a:cubicBezTo>
                  <a:pt x="0" y="2096"/>
                  <a:pt x="190" y="2287"/>
                  <a:pt x="381" y="2287"/>
                </a:cubicBezTo>
                <a:lnTo>
                  <a:pt x="17145" y="2287"/>
                </a:lnTo>
                <a:cubicBezTo>
                  <a:pt x="17336" y="2287"/>
                  <a:pt x="17527" y="2096"/>
                  <a:pt x="17527" y="1905"/>
                </a:cubicBezTo>
                <a:lnTo>
                  <a:pt x="17527" y="381"/>
                </a:lnTo>
                <a:cubicBezTo>
                  <a:pt x="17527" y="190"/>
                  <a:pt x="17336" y="0"/>
                  <a:pt x="17145" y="0"/>
                </a:cubicBezTo>
                <a:lnTo>
                  <a:pt x="381" y="0"/>
                </a:lnTo>
              </a:path>
            </a:pathLst>
          </a:custGeom>
          <a:solidFill>
            <a:srgbClr val="66ff99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21" name="CustomShape 13"/>
          <p:cNvSpPr/>
          <p:nvPr/>
        </p:nvSpPr>
        <p:spPr>
          <a:xfrm>
            <a:off x="1188720" y="4480560"/>
            <a:ext cx="2011320" cy="456840"/>
          </a:xfrm>
          <a:custGeom>
            <a:avLst/>
            <a:gdLst/>
            <a:ahLst/>
            <a:rect l="l" t="t" r="r" b="b"/>
            <a:pathLst>
              <a:path w="5590" h="1272">
                <a:moveTo>
                  <a:pt x="211" y="0"/>
                </a:moveTo>
                <a:cubicBezTo>
                  <a:pt x="105" y="0"/>
                  <a:pt x="0" y="105"/>
                  <a:pt x="0" y="211"/>
                </a:cubicBezTo>
                <a:lnTo>
                  <a:pt x="0" y="1059"/>
                </a:lnTo>
                <a:cubicBezTo>
                  <a:pt x="0" y="1165"/>
                  <a:pt x="105" y="1271"/>
                  <a:pt x="211" y="1271"/>
                </a:cubicBezTo>
                <a:lnTo>
                  <a:pt x="5377" y="1271"/>
                </a:lnTo>
                <a:cubicBezTo>
                  <a:pt x="5483" y="1271"/>
                  <a:pt x="5589" y="1165"/>
                  <a:pt x="5589" y="1059"/>
                </a:cubicBezTo>
                <a:lnTo>
                  <a:pt x="5589" y="211"/>
                </a:lnTo>
                <a:cubicBezTo>
                  <a:pt x="5589" y="105"/>
                  <a:pt x="5483" y="0"/>
                  <a:pt x="5377" y="0"/>
                </a:cubicBezTo>
                <a:lnTo>
                  <a:pt x="211" y="0"/>
                </a:lnTo>
              </a:path>
            </a:pathLst>
          </a:cu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Feide login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2" name="CustomShape 14"/>
          <p:cNvSpPr/>
          <p:nvPr/>
        </p:nvSpPr>
        <p:spPr>
          <a:xfrm>
            <a:off x="3474720" y="4389120"/>
            <a:ext cx="1371240" cy="639720"/>
          </a:xfrm>
          <a:prstGeom prst="flowChartPreparation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Aktiver bruker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3" name="CustomShape 15"/>
          <p:cNvSpPr/>
          <p:nvPr/>
        </p:nvSpPr>
        <p:spPr>
          <a:xfrm>
            <a:off x="5212080" y="4480560"/>
            <a:ext cx="2011320" cy="456840"/>
          </a:xfrm>
          <a:custGeom>
            <a:avLst/>
            <a:gdLst/>
            <a:ahLst/>
            <a:rect l="l" t="t" r="r" b="b"/>
            <a:pathLst>
              <a:path w="5590" h="1272">
                <a:moveTo>
                  <a:pt x="211" y="0"/>
                </a:moveTo>
                <a:cubicBezTo>
                  <a:pt x="105" y="0"/>
                  <a:pt x="0" y="105"/>
                  <a:pt x="0" y="211"/>
                </a:cubicBezTo>
                <a:lnTo>
                  <a:pt x="0" y="1059"/>
                </a:lnTo>
                <a:cubicBezTo>
                  <a:pt x="0" y="1165"/>
                  <a:pt x="105" y="1271"/>
                  <a:pt x="211" y="1271"/>
                </a:cubicBezTo>
                <a:lnTo>
                  <a:pt x="5377" y="1271"/>
                </a:lnTo>
                <a:cubicBezTo>
                  <a:pt x="5483" y="1271"/>
                  <a:pt x="5589" y="1165"/>
                  <a:pt x="5589" y="1059"/>
                </a:cubicBezTo>
                <a:lnTo>
                  <a:pt x="5589" y="211"/>
                </a:lnTo>
                <a:cubicBezTo>
                  <a:pt x="5589" y="105"/>
                  <a:pt x="5483" y="0"/>
                  <a:pt x="5377" y="0"/>
                </a:cubicBezTo>
                <a:lnTo>
                  <a:pt x="211" y="0"/>
                </a:lnTo>
              </a:path>
            </a:pathLst>
          </a:cu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Set passord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4" name="Line 16"/>
          <p:cNvSpPr/>
          <p:nvPr/>
        </p:nvSpPr>
        <p:spPr>
          <a:xfrm>
            <a:off x="0" y="0"/>
            <a:ext cx="360" cy="360"/>
          </a:xfrm>
          <a:prstGeom prst="line">
            <a:avLst/>
          </a:prstGeom>
          <a:ln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25" name="Line 17"/>
          <p:cNvSpPr/>
          <p:nvPr/>
        </p:nvSpPr>
        <p:spPr>
          <a:xfrm>
            <a:off x="0" y="0"/>
            <a:ext cx="360" cy="360"/>
          </a:xfrm>
          <a:prstGeom prst="line">
            <a:avLst/>
          </a:prstGeom>
          <a:ln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26" name="Line 18"/>
          <p:cNvSpPr/>
          <p:nvPr/>
        </p:nvSpPr>
        <p:spPr>
          <a:xfrm>
            <a:off x="0" y="0"/>
            <a:ext cx="360" cy="360"/>
          </a:xfrm>
          <a:prstGeom prst="line">
            <a:avLst/>
          </a:prstGeom>
          <a:ln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27" name="Line 19"/>
          <p:cNvSpPr/>
          <p:nvPr/>
        </p:nvSpPr>
        <p:spPr>
          <a:xfrm>
            <a:off x="0" y="0"/>
            <a:ext cx="360" cy="360"/>
          </a:xfrm>
          <a:prstGeom prst="line">
            <a:avLst/>
          </a:prstGeom>
          <a:ln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28" name="Line 20"/>
          <p:cNvSpPr/>
          <p:nvPr/>
        </p:nvSpPr>
        <p:spPr>
          <a:xfrm>
            <a:off x="0" y="0"/>
            <a:ext cx="360" cy="360"/>
          </a:xfrm>
          <a:prstGeom prst="line">
            <a:avLst/>
          </a:prstGeom>
          <a:ln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pic>
        <p:nvPicPr>
          <p:cNvPr id="129" name="" descr=""/>
          <p:cNvPicPr/>
          <p:nvPr/>
        </p:nvPicPr>
        <p:blipFill>
          <a:blip r:embed="rId1"/>
          <a:stretch/>
        </p:blipFill>
        <p:spPr>
          <a:xfrm>
            <a:off x="182880" y="1828800"/>
            <a:ext cx="596160" cy="822600"/>
          </a:xfrm>
          <a:prstGeom prst="rect">
            <a:avLst/>
          </a:prstGeom>
          <a:ln>
            <a:noFill/>
          </a:ln>
        </p:spPr>
      </p:pic>
      <p:pic>
        <p:nvPicPr>
          <p:cNvPr id="130" name="" descr=""/>
          <p:cNvPicPr/>
          <p:nvPr/>
        </p:nvPicPr>
        <p:blipFill>
          <a:blip r:embed="rId2"/>
          <a:stretch/>
        </p:blipFill>
        <p:spPr>
          <a:xfrm>
            <a:off x="182880" y="2926080"/>
            <a:ext cx="579240" cy="822600"/>
          </a:xfrm>
          <a:prstGeom prst="rect">
            <a:avLst/>
          </a:prstGeom>
          <a:ln>
            <a:noFill/>
          </a:ln>
        </p:spPr>
      </p:pic>
      <p:pic>
        <p:nvPicPr>
          <p:cNvPr id="131" name="" descr=""/>
          <p:cNvPicPr/>
          <p:nvPr/>
        </p:nvPicPr>
        <p:blipFill>
          <a:blip r:embed="rId3"/>
          <a:stretch/>
        </p:blipFill>
        <p:spPr>
          <a:xfrm>
            <a:off x="116640" y="4297680"/>
            <a:ext cx="817920" cy="822600"/>
          </a:xfrm>
          <a:prstGeom prst="rect">
            <a:avLst/>
          </a:prstGeom>
          <a:ln>
            <a:noFill/>
          </a:ln>
        </p:spPr>
      </p:pic>
      <p:sp>
        <p:nvSpPr>
          <p:cNvPr id="132" name="CustomShape 21"/>
          <p:cNvSpPr/>
          <p:nvPr/>
        </p:nvSpPr>
        <p:spPr>
          <a:xfrm>
            <a:off x="779400" y="2240280"/>
            <a:ext cx="4093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33" name="CustomShape 22"/>
          <p:cNvSpPr/>
          <p:nvPr/>
        </p:nvSpPr>
        <p:spPr>
          <a:xfrm>
            <a:off x="762480" y="3337560"/>
            <a:ext cx="4262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34" name="CustomShape 23"/>
          <p:cNvSpPr/>
          <p:nvPr/>
        </p:nvSpPr>
        <p:spPr>
          <a:xfrm>
            <a:off x="934920" y="4709160"/>
            <a:ext cx="2538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35" name="CustomShape 24"/>
          <p:cNvSpPr/>
          <p:nvPr/>
        </p:nvSpPr>
        <p:spPr>
          <a:xfrm>
            <a:off x="3931920" y="5577840"/>
            <a:ext cx="1096920" cy="1188360"/>
          </a:xfrm>
          <a:prstGeom prst="can">
            <a:avLst>
              <a:gd name="adj" fmla="val 5400"/>
            </a:avLst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136" name="" descr=""/>
          <p:cNvPicPr/>
          <p:nvPr/>
        </p:nvPicPr>
        <p:blipFill>
          <a:blip r:embed="rId4"/>
          <a:stretch/>
        </p:blipFill>
        <p:spPr>
          <a:xfrm>
            <a:off x="4023360" y="5852160"/>
            <a:ext cx="363240" cy="365400"/>
          </a:xfrm>
          <a:prstGeom prst="rect">
            <a:avLst/>
          </a:prstGeom>
          <a:ln>
            <a:noFill/>
          </a:ln>
        </p:spPr>
      </p:pic>
      <p:pic>
        <p:nvPicPr>
          <p:cNvPr id="137" name="" descr=""/>
          <p:cNvPicPr/>
          <p:nvPr/>
        </p:nvPicPr>
        <p:blipFill>
          <a:blip r:embed="rId5"/>
          <a:stretch/>
        </p:blipFill>
        <p:spPr>
          <a:xfrm>
            <a:off x="4482720" y="5852160"/>
            <a:ext cx="363240" cy="365400"/>
          </a:xfrm>
          <a:prstGeom prst="rect">
            <a:avLst/>
          </a:prstGeom>
          <a:ln>
            <a:noFill/>
          </a:ln>
        </p:spPr>
      </p:pic>
      <p:pic>
        <p:nvPicPr>
          <p:cNvPr id="138" name="" descr=""/>
          <p:cNvPicPr/>
          <p:nvPr/>
        </p:nvPicPr>
        <p:blipFill>
          <a:blip r:embed="rId6"/>
          <a:stretch/>
        </p:blipFill>
        <p:spPr>
          <a:xfrm>
            <a:off x="4025520" y="6309360"/>
            <a:ext cx="363240" cy="365400"/>
          </a:xfrm>
          <a:prstGeom prst="rect">
            <a:avLst/>
          </a:prstGeom>
          <a:ln>
            <a:noFill/>
          </a:ln>
        </p:spPr>
      </p:pic>
      <p:pic>
        <p:nvPicPr>
          <p:cNvPr id="139" name="" descr=""/>
          <p:cNvPicPr/>
          <p:nvPr/>
        </p:nvPicPr>
        <p:blipFill>
          <a:blip r:embed="rId7"/>
          <a:stretch/>
        </p:blipFill>
        <p:spPr>
          <a:xfrm>
            <a:off x="4482720" y="6309360"/>
            <a:ext cx="363240" cy="365400"/>
          </a:xfrm>
          <a:prstGeom prst="rect">
            <a:avLst/>
          </a:prstGeom>
          <a:ln>
            <a:noFill/>
          </a:ln>
        </p:spPr>
      </p:pic>
      <p:sp>
        <p:nvSpPr>
          <p:cNvPr id="140" name="CustomShape 25"/>
          <p:cNvSpPr/>
          <p:nvPr/>
        </p:nvSpPr>
        <p:spPr>
          <a:xfrm>
            <a:off x="3566160" y="2011680"/>
            <a:ext cx="2011320" cy="456840"/>
          </a:xfrm>
          <a:custGeom>
            <a:avLst/>
            <a:gdLst/>
            <a:ahLst/>
            <a:rect l="l" t="t" r="r" b="b"/>
            <a:pathLst>
              <a:path w="5590" h="1272">
                <a:moveTo>
                  <a:pt x="211" y="0"/>
                </a:moveTo>
                <a:cubicBezTo>
                  <a:pt x="105" y="0"/>
                  <a:pt x="0" y="105"/>
                  <a:pt x="0" y="211"/>
                </a:cubicBezTo>
                <a:lnTo>
                  <a:pt x="0" y="1059"/>
                </a:lnTo>
                <a:cubicBezTo>
                  <a:pt x="0" y="1165"/>
                  <a:pt x="105" y="1271"/>
                  <a:pt x="211" y="1271"/>
                </a:cubicBezTo>
                <a:lnTo>
                  <a:pt x="5377" y="1271"/>
                </a:lnTo>
                <a:cubicBezTo>
                  <a:pt x="5483" y="1271"/>
                  <a:pt x="5589" y="1165"/>
                  <a:pt x="5589" y="1059"/>
                </a:cubicBezTo>
                <a:lnTo>
                  <a:pt x="5589" y="211"/>
                </a:lnTo>
                <a:cubicBezTo>
                  <a:pt x="5589" y="105"/>
                  <a:pt x="5483" y="0"/>
                  <a:pt x="5377" y="0"/>
                </a:cubicBezTo>
                <a:lnTo>
                  <a:pt x="211" y="0"/>
                </a:lnTo>
              </a:path>
            </a:pathLst>
          </a:cu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Registrer avtale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1" name="CustomShape 26"/>
          <p:cNvSpPr/>
          <p:nvPr/>
        </p:nvSpPr>
        <p:spPr>
          <a:xfrm>
            <a:off x="363240" y="1089000"/>
            <a:ext cx="8048880" cy="45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Flyttjenesten – design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" descr=""/>
          <p:cNvPicPr/>
          <p:nvPr/>
        </p:nvPicPr>
        <p:blipFill>
          <a:blip r:embed="rId1"/>
          <a:stretch/>
        </p:blipFill>
        <p:spPr>
          <a:xfrm>
            <a:off x="1393200" y="2834640"/>
            <a:ext cx="343800" cy="753480"/>
          </a:xfrm>
          <a:prstGeom prst="rect">
            <a:avLst/>
          </a:prstGeom>
          <a:ln>
            <a:noFill/>
          </a:ln>
        </p:spPr>
      </p:pic>
      <p:pic>
        <p:nvPicPr>
          <p:cNvPr id="143" name="" descr=""/>
          <p:cNvPicPr/>
          <p:nvPr/>
        </p:nvPicPr>
        <p:blipFill>
          <a:blip r:embed="rId2"/>
          <a:stretch/>
        </p:blipFill>
        <p:spPr>
          <a:xfrm>
            <a:off x="3313440" y="2834640"/>
            <a:ext cx="343800" cy="753480"/>
          </a:xfrm>
          <a:prstGeom prst="rect">
            <a:avLst/>
          </a:prstGeom>
          <a:ln>
            <a:noFill/>
          </a:ln>
        </p:spPr>
      </p:pic>
      <p:pic>
        <p:nvPicPr>
          <p:cNvPr id="144" name="" descr=""/>
          <p:cNvPicPr/>
          <p:nvPr/>
        </p:nvPicPr>
        <p:blipFill>
          <a:blip r:embed="rId3"/>
          <a:stretch/>
        </p:blipFill>
        <p:spPr>
          <a:xfrm>
            <a:off x="7223760" y="3017520"/>
            <a:ext cx="343800" cy="753480"/>
          </a:xfrm>
          <a:prstGeom prst="rect">
            <a:avLst/>
          </a:prstGeom>
          <a:ln>
            <a:noFill/>
          </a:ln>
        </p:spPr>
      </p:pic>
      <p:pic>
        <p:nvPicPr>
          <p:cNvPr id="145" name="" descr=""/>
          <p:cNvPicPr/>
          <p:nvPr/>
        </p:nvPicPr>
        <p:blipFill>
          <a:blip r:embed="rId4"/>
          <a:stretch/>
        </p:blipFill>
        <p:spPr>
          <a:xfrm>
            <a:off x="7406640" y="2926080"/>
            <a:ext cx="343800" cy="753480"/>
          </a:xfrm>
          <a:prstGeom prst="rect">
            <a:avLst/>
          </a:prstGeom>
          <a:ln>
            <a:noFill/>
          </a:ln>
        </p:spPr>
      </p:pic>
      <p:pic>
        <p:nvPicPr>
          <p:cNvPr id="146" name="" descr=""/>
          <p:cNvPicPr/>
          <p:nvPr/>
        </p:nvPicPr>
        <p:blipFill>
          <a:blip r:embed="rId5"/>
          <a:stretch/>
        </p:blipFill>
        <p:spPr>
          <a:xfrm>
            <a:off x="7589520" y="2856960"/>
            <a:ext cx="343800" cy="753480"/>
          </a:xfrm>
          <a:prstGeom prst="rect">
            <a:avLst/>
          </a:prstGeom>
          <a:ln>
            <a:noFill/>
          </a:ln>
        </p:spPr>
      </p:pic>
      <p:pic>
        <p:nvPicPr>
          <p:cNvPr id="147" name="" descr=""/>
          <p:cNvPicPr/>
          <p:nvPr/>
        </p:nvPicPr>
        <p:blipFill>
          <a:blip r:embed="rId6"/>
          <a:stretch/>
        </p:blipFill>
        <p:spPr>
          <a:xfrm>
            <a:off x="7772400" y="2765520"/>
            <a:ext cx="343800" cy="753480"/>
          </a:xfrm>
          <a:prstGeom prst="rect">
            <a:avLst/>
          </a:prstGeom>
          <a:ln>
            <a:noFill/>
          </a:ln>
        </p:spPr>
      </p:pic>
      <p:pic>
        <p:nvPicPr>
          <p:cNvPr id="148" name="" descr=""/>
          <p:cNvPicPr/>
          <p:nvPr/>
        </p:nvPicPr>
        <p:blipFill>
          <a:blip r:embed="rId7"/>
          <a:stretch/>
        </p:blipFill>
        <p:spPr>
          <a:xfrm>
            <a:off x="7933680" y="2674080"/>
            <a:ext cx="343800" cy="753480"/>
          </a:xfrm>
          <a:prstGeom prst="rect">
            <a:avLst/>
          </a:prstGeom>
          <a:ln>
            <a:noFill/>
          </a:ln>
        </p:spPr>
      </p:pic>
      <p:pic>
        <p:nvPicPr>
          <p:cNvPr id="149" name="" descr=""/>
          <p:cNvPicPr/>
          <p:nvPr/>
        </p:nvPicPr>
        <p:blipFill>
          <a:blip r:embed="rId8"/>
          <a:stretch/>
        </p:blipFill>
        <p:spPr>
          <a:xfrm>
            <a:off x="1371600" y="3657600"/>
            <a:ext cx="365400" cy="365400"/>
          </a:xfrm>
          <a:prstGeom prst="rect">
            <a:avLst/>
          </a:prstGeom>
          <a:ln>
            <a:noFill/>
          </a:ln>
        </p:spPr>
      </p:pic>
      <p:sp>
        <p:nvSpPr>
          <p:cNvPr id="150" name="Line 1"/>
          <p:cNvSpPr/>
          <p:nvPr/>
        </p:nvSpPr>
        <p:spPr>
          <a:xfrm>
            <a:off x="0" y="0"/>
            <a:ext cx="360" cy="360"/>
          </a:xfrm>
          <a:prstGeom prst="line">
            <a:avLst/>
          </a:prstGeom>
          <a:ln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pic>
        <p:nvPicPr>
          <p:cNvPr id="151" name="" descr=""/>
          <p:cNvPicPr/>
          <p:nvPr/>
        </p:nvPicPr>
        <p:blipFill>
          <a:blip r:embed="rId9"/>
          <a:stretch/>
        </p:blipFill>
        <p:spPr>
          <a:xfrm>
            <a:off x="3291840" y="3740760"/>
            <a:ext cx="369000" cy="373680"/>
          </a:xfrm>
          <a:prstGeom prst="rect">
            <a:avLst/>
          </a:prstGeom>
          <a:ln>
            <a:noFill/>
          </a:ln>
        </p:spPr>
      </p:pic>
      <p:pic>
        <p:nvPicPr>
          <p:cNvPr id="152" name="" descr=""/>
          <p:cNvPicPr/>
          <p:nvPr/>
        </p:nvPicPr>
        <p:blipFill>
          <a:blip r:embed="rId10"/>
          <a:stretch/>
        </p:blipFill>
        <p:spPr>
          <a:xfrm>
            <a:off x="7488000" y="3840480"/>
            <a:ext cx="558360" cy="552240"/>
          </a:xfrm>
          <a:prstGeom prst="rect">
            <a:avLst/>
          </a:prstGeom>
          <a:ln>
            <a:noFill/>
          </a:ln>
        </p:spPr>
      </p:pic>
      <p:sp>
        <p:nvSpPr>
          <p:cNvPr id="153" name="CustomShape 2"/>
          <p:cNvSpPr/>
          <p:nvPr/>
        </p:nvSpPr>
        <p:spPr>
          <a:xfrm>
            <a:off x="1463040" y="4480560"/>
            <a:ext cx="4023000" cy="712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en-US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NorEduOrg,Mobile,NorEduPersonNin,Givenname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Sn,Mail,EduPersonEntitlement,EduPersonPrincipalName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EduPersonAffiliation,EduPersonOrgUnitdn,Groups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4" name="CustomShape 3"/>
          <p:cNvSpPr/>
          <p:nvPr/>
        </p:nvSpPr>
        <p:spPr>
          <a:xfrm flipV="1">
            <a:off x="3474720" y="4114800"/>
            <a:ext cx="1800" cy="36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55" name="Line 4"/>
          <p:cNvSpPr/>
          <p:nvPr/>
        </p:nvSpPr>
        <p:spPr>
          <a:xfrm>
            <a:off x="0" y="0"/>
            <a:ext cx="360" cy="360"/>
          </a:xfrm>
          <a:prstGeom prst="line">
            <a:avLst/>
          </a:prstGeom>
          <a:ln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56" name="CustomShape 5"/>
          <p:cNvSpPr/>
          <p:nvPr/>
        </p:nvSpPr>
        <p:spPr>
          <a:xfrm>
            <a:off x="3748320" y="2981880"/>
            <a:ext cx="3383640" cy="218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en-US" sz="9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/user/bin/ssh -i path/to/key -l flyt dns.address.no &gt; somefile.csv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7" name="CustomShape 6"/>
          <p:cNvSpPr/>
          <p:nvPr/>
        </p:nvSpPr>
        <p:spPr>
          <a:xfrm>
            <a:off x="1920240" y="2926080"/>
            <a:ext cx="1178640" cy="231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en-U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Php.pg_connect()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8" name="CustomShape 7"/>
          <p:cNvSpPr/>
          <p:nvPr/>
        </p:nvSpPr>
        <p:spPr>
          <a:xfrm>
            <a:off x="365760" y="1094760"/>
            <a:ext cx="3749400" cy="45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Flyttjenesten – design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CustomShape 1"/>
          <p:cNvSpPr/>
          <p:nvPr/>
        </p:nvSpPr>
        <p:spPr>
          <a:xfrm>
            <a:off x="640080" y="2136600"/>
            <a:ext cx="7954920" cy="4628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#System lookup order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SYSTEM_LOOKUP_ORDER= SYSTEM_LOOKUP_ORDER + ('system_flyt')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# spreads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FLYT_STUDENT_SPREADLIST= ['AD_account','ldap@uit','exchange_mailbox','fronter_acc@uit']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FLYT_EMPLOYEE_SPREADLIST= ['AD_account','ldap@uit','exchange_mailbox','fronter_acc@uit']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FLYT_GRACEPERIOD = 0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#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# The following really should be in the cerebrum database (its own module)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# for now the configurations lives here.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FLYT_AFF = {}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FLYT_AFF['971512512'] = { 'faculty' : {'edupersonentitlement' : {'xxx' : {'affiliation' : 'affiliation_flyt_ansatt_hih',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                                                                       </a:t>
            </a: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'affiliation_status': 'affiliation_status_flyt_hih_ansatt_faculty',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                                                                       </a:t>
            </a: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'stedkode' : '330000'}}},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                  </a:t>
            </a: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'staff' : {'edupersonaffiliation' : {'fas' : {'affiliation' : 'affiliation_ansatt',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                                                                  </a:t>
            </a: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'affiliation_status': 'affiliation_status_flyt_hih_ansatt_tekadm',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                                                                  </a:t>
            </a: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'stedkode' : '330100'}},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                             </a:t>
            </a: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'edupersonentitlement' : {'fas' : {'affiliation' : 'affiliation_ansatt',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                                                                  </a:t>
            </a: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'affiliation_status': 'affiliation_status_flyt_hih_ansatt_tekadm',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                                                                  </a:t>
            </a: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'stedkode' : '330100'},                           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                                                       </a:t>
            </a: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'xxx' :{'affiliation': 'affiliation_ansatt',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                                                                  </a:t>
            </a: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'affiliation_status': 'affiliation_status_flyt_hih_ansatt_tekadm',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                                                                  </a:t>
            </a: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'stedkode': '330200'}}},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                  </a:t>
            </a: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'student' : {'edupersonentitlement' : {'hih.no:flyt:group:hihstud' : {'affiliation' : 'affiliation_student',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                                                                       </a:t>
            </a: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'affiliation_status' : 'affiliation_status_flyt_hih_student_aktiv',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                                                                          </a:t>
            </a:r>
            <a:r>
              <a:rPr b="0" lang="en-U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'stedkode' : '319100'}}}}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0" name="CustomShape 2"/>
          <p:cNvSpPr/>
          <p:nvPr/>
        </p:nvSpPr>
        <p:spPr>
          <a:xfrm flipH="1" rot="16800">
            <a:off x="546120" y="916920"/>
            <a:ext cx="1096920" cy="456840"/>
          </a:xfrm>
          <a:prstGeom prst="flowChartDisplay">
            <a:avLst/>
          </a:prstGeom>
          <a:solidFill>
            <a:srgbClr val="66cc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cereconf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1" name="CustomShape 3"/>
          <p:cNvSpPr/>
          <p:nvPr/>
        </p:nvSpPr>
        <p:spPr>
          <a:xfrm flipH="1" rot="16800">
            <a:off x="1826280" y="916920"/>
            <a:ext cx="1096920" cy="456840"/>
          </a:xfrm>
          <a:prstGeom prst="flowChartDisplay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Constants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2" name="CustomShape 4"/>
          <p:cNvSpPr/>
          <p:nvPr/>
        </p:nvSpPr>
        <p:spPr>
          <a:xfrm flipH="1" rot="16800">
            <a:off x="3197880" y="910080"/>
            <a:ext cx="1554120" cy="456840"/>
          </a:xfrm>
          <a:prstGeom prst="flowChartDisplay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copy_from_flyt.sh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3" name="CustomShape 5"/>
          <p:cNvSpPr/>
          <p:nvPr/>
        </p:nvSpPr>
        <p:spPr>
          <a:xfrm flipH="1" rot="16800">
            <a:off x="4935600" y="910800"/>
            <a:ext cx="1279440" cy="456840"/>
          </a:xfrm>
          <a:prstGeom prst="flowChartDisplay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import_flyt.py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4" name="CustomShape 6"/>
          <p:cNvSpPr/>
          <p:nvPr/>
        </p:nvSpPr>
        <p:spPr>
          <a:xfrm flipH="1" rot="16800">
            <a:off x="6490080" y="910800"/>
            <a:ext cx="1370880" cy="456840"/>
          </a:xfrm>
          <a:prstGeom prst="flowChartDisplay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process_flyt.py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CustomShape 1"/>
          <p:cNvSpPr/>
          <p:nvPr/>
        </p:nvSpPr>
        <p:spPr>
          <a:xfrm flipH="1" rot="16800">
            <a:off x="546120" y="916920"/>
            <a:ext cx="1096920" cy="456840"/>
          </a:xfrm>
          <a:prstGeom prst="flowChartDisplay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cereconf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6" name="CustomShape 2"/>
          <p:cNvSpPr/>
          <p:nvPr/>
        </p:nvSpPr>
        <p:spPr>
          <a:xfrm flipH="1" rot="16800">
            <a:off x="1826280" y="916920"/>
            <a:ext cx="1096920" cy="456840"/>
          </a:xfrm>
          <a:prstGeom prst="flowChartDisplay">
            <a:avLst/>
          </a:prstGeom>
          <a:solidFill>
            <a:srgbClr val="66cc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Constants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7" name="CustomShape 3"/>
          <p:cNvSpPr/>
          <p:nvPr/>
        </p:nvSpPr>
        <p:spPr>
          <a:xfrm flipH="1" rot="16800">
            <a:off x="3197880" y="910080"/>
            <a:ext cx="1554120" cy="456840"/>
          </a:xfrm>
          <a:prstGeom prst="flowChartDisplay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copy_from_flyt.sh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8" name="CustomShape 4"/>
          <p:cNvSpPr/>
          <p:nvPr/>
        </p:nvSpPr>
        <p:spPr>
          <a:xfrm flipH="1" rot="16800">
            <a:off x="4935600" y="910800"/>
            <a:ext cx="1279440" cy="456840"/>
          </a:xfrm>
          <a:prstGeom prst="flowChartDisplay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import_flyt.py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9" name="CustomShape 5"/>
          <p:cNvSpPr/>
          <p:nvPr/>
        </p:nvSpPr>
        <p:spPr>
          <a:xfrm flipH="1" rot="16800">
            <a:off x="6490080" y="910800"/>
            <a:ext cx="1370880" cy="456840"/>
          </a:xfrm>
          <a:prstGeom prst="flowChartDisplay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process_flyt.py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0" name="CustomShape 6"/>
          <p:cNvSpPr/>
          <p:nvPr/>
        </p:nvSpPr>
        <p:spPr>
          <a:xfrm>
            <a:off x="914400" y="1674720"/>
            <a:ext cx="7589160" cy="4359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en-US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#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# Source system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#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system_flyt = _AuthoritativeSystemCode('FLYT', 'FLYT')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#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# Affiliation status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#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affiliation_status_flyt_hih_ansatt_faculty = _PersonAffStatusCode(affiliation_ansatt,'ansatt HiH','Vitenskapelig')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affiliation_status_flyt_hih_ansatt_tekadm = _PersonAffStatusCode(affiliation_ansatt,'ansatt HiH','Teknisk/administrativt')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affiliation_status_flyt_hih_student_aktiv = _PersonAffStatusCode(affiliation_student,'student HIH','Aktiv student')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affiliation_status_flyt_hin_ansatt_tekadm = _PersonAffStatusCode(affiliation_ansatt,'ansatt HiN','Teknisk/administrativt')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affiliation_status_flyt_hin_ansatt_faculty = _PersonAffStatusCode(affiliation_ansatt,'ansatt HiN','Vitenskapelig')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affiliation_status_flyt_hin_student_aktiv = _PersonAffStatusCode(affiliation_student,'student HiN','Aktiv student')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CustomShape 1"/>
          <p:cNvSpPr/>
          <p:nvPr/>
        </p:nvSpPr>
        <p:spPr>
          <a:xfrm flipH="1" rot="16800">
            <a:off x="546120" y="916920"/>
            <a:ext cx="1096920" cy="456840"/>
          </a:xfrm>
          <a:prstGeom prst="flowChartDisplay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cereconf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2" name="CustomShape 2"/>
          <p:cNvSpPr/>
          <p:nvPr/>
        </p:nvSpPr>
        <p:spPr>
          <a:xfrm flipH="1" rot="16800">
            <a:off x="1826280" y="916920"/>
            <a:ext cx="1096920" cy="456840"/>
          </a:xfrm>
          <a:prstGeom prst="flowChartDisplay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Constants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3" name="CustomShape 3"/>
          <p:cNvSpPr/>
          <p:nvPr/>
        </p:nvSpPr>
        <p:spPr>
          <a:xfrm flipH="1" rot="16800">
            <a:off x="3197880" y="910080"/>
            <a:ext cx="1554120" cy="456840"/>
          </a:xfrm>
          <a:prstGeom prst="flowChartDisplay">
            <a:avLst/>
          </a:prstGeom>
          <a:solidFill>
            <a:srgbClr val="66cc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copy_from_flyt.sh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4" name="CustomShape 4"/>
          <p:cNvSpPr/>
          <p:nvPr/>
        </p:nvSpPr>
        <p:spPr>
          <a:xfrm flipH="1" rot="16800">
            <a:off x="4935600" y="910800"/>
            <a:ext cx="1279440" cy="456840"/>
          </a:xfrm>
          <a:prstGeom prst="flowChartDisplay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import_flyt.py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5" name="CustomShape 5"/>
          <p:cNvSpPr/>
          <p:nvPr/>
        </p:nvSpPr>
        <p:spPr>
          <a:xfrm flipH="1" rot="16800">
            <a:off x="6490080" y="910800"/>
            <a:ext cx="1370880" cy="456840"/>
          </a:xfrm>
          <a:prstGeom prst="flowChartDisplay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process_flyt.py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6" name="CustomShape 6"/>
          <p:cNvSpPr/>
          <p:nvPr/>
        </p:nvSpPr>
        <p:spPr>
          <a:xfrm>
            <a:off x="640080" y="1828800"/>
            <a:ext cx="8046360" cy="4368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r>
              <a:rPr b="0" lang="en-US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#!/bin/bash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#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# Set variables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#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TODAY=`date +"%Y-%m-%d"`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PID=$$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DESTINATION="/cerebrum/var/dumps/flyt"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OUTFILE="${DESTINATION}/flyt_person_${TODAY}_${PID}"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LINK_NAME="flyt_person.txt"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CB_KEY="/home/cerebrum/.ssh/id_rsa"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SOURCE="carcer.uit.no"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USER="flyt"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#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# get persons from flyt server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#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COMMAND=$( /usr/bin/ssh -i ${CB_KEY} -l flyt ${SOURCE} &gt; ${OUTFILE} 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#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# Update symlink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#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cd ${DESTINATION}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unlink ${LINK_NAME}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en-US" sz="10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ln -s ${OUTFILE} ${LINK_NAME}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7" name="CustomShape 7"/>
          <p:cNvSpPr/>
          <p:nvPr/>
        </p:nvSpPr>
        <p:spPr>
          <a:xfrm>
            <a:off x="2481840" y="4203720"/>
            <a:ext cx="180360" cy="345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CustomShape 1"/>
          <p:cNvSpPr/>
          <p:nvPr/>
        </p:nvSpPr>
        <p:spPr>
          <a:xfrm flipH="1" rot="16800">
            <a:off x="546120" y="916920"/>
            <a:ext cx="1096920" cy="456840"/>
          </a:xfrm>
          <a:prstGeom prst="flowChartDisplay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cereconf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9" name="CustomShape 2"/>
          <p:cNvSpPr/>
          <p:nvPr/>
        </p:nvSpPr>
        <p:spPr>
          <a:xfrm flipH="1" rot="16800">
            <a:off x="1826280" y="916920"/>
            <a:ext cx="1096920" cy="456840"/>
          </a:xfrm>
          <a:prstGeom prst="flowChartDisplay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Constants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0" name="CustomShape 3"/>
          <p:cNvSpPr/>
          <p:nvPr/>
        </p:nvSpPr>
        <p:spPr>
          <a:xfrm flipH="1" rot="16800">
            <a:off x="3197880" y="910080"/>
            <a:ext cx="1554120" cy="456840"/>
          </a:xfrm>
          <a:prstGeom prst="flowChartDisplay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copy_from_flyt.sh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1" name="CustomShape 4"/>
          <p:cNvSpPr/>
          <p:nvPr/>
        </p:nvSpPr>
        <p:spPr>
          <a:xfrm flipH="1" rot="16800">
            <a:off x="4935600" y="910800"/>
            <a:ext cx="1279440" cy="456840"/>
          </a:xfrm>
          <a:prstGeom prst="flowChartDisplay">
            <a:avLst/>
          </a:prstGeom>
          <a:solidFill>
            <a:srgbClr val="66cc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import_flyt.py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2" name="CustomShape 5"/>
          <p:cNvSpPr/>
          <p:nvPr/>
        </p:nvSpPr>
        <p:spPr>
          <a:xfrm flipH="1" rot="16800">
            <a:off x="6490080" y="910800"/>
            <a:ext cx="1370880" cy="456840"/>
          </a:xfrm>
          <a:prstGeom prst="flowChartDisplay">
            <a:avLst/>
          </a:prstGeom>
          <a:solidFill>
            <a:srgbClr val="66cc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process_flyt.py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3" name="CustomShape 6"/>
          <p:cNvSpPr/>
          <p:nvPr/>
        </p:nvSpPr>
        <p:spPr>
          <a:xfrm>
            <a:off x="2481840" y="4203720"/>
            <a:ext cx="180360" cy="345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4" name="CustomShape 7"/>
          <p:cNvSpPr/>
          <p:nvPr/>
        </p:nvSpPr>
        <p:spPr>
          <a:xfrm flipH="1" rot="16800">
            <a:off x="729720" y="2197080"/>
            <a:ext cx="1279440" cy="456840"/>
          </a:xfrm>
          <a:prstGeom prst="flowChartDisplay">
            <a:avLst/>
          </a:prstGeom>
          <a:solidFill>
            <a:srgbClr val="66cc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import_flyt.py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5" name="CustomShape 8"/>
          <p:cNvSpPr/>
          <p:nvPr/>
        </p:nvSpPr>
        <p:spPr>
          <a:xfrm flipH="1" rot="16800">
            <a:off x="637920" y="3295080"/>
            <a:ext cx="1370880" cy="456840"/>
          </a:xfrm>
          <a:prstGeom prst="flowChartDisplay">
            <a:avLst/>
          </a:prstGeom>
          <a:solidFill>
            <a:srgbClr val="66cc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process_flyt.py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6" name="CustomShape 9"/>
          <p:cNvSpPr/>
          <p:nvPr/>
        </p:nvSpPr>
        <p:spPr>
          <a:xfrm>
            <a:off x="2743200" y="2194560"/>
            <a:ext cx="2559960" cy="548280"/>
          </a:xfrm>
          <a:custGeom>
            <a:avLst/>
            <a:gdLst/>
            <a:ahLst/>
            <a:rect l="l" t="t" r="r" b="b"/>
            <a:pathLst>
              <a:path w="7114" h="1525">
                <a:moveTo>
                  <a:pt x="254" y="0"/>
                </a:moveTo>
                <a:cubicBezTo>
                  <a:pt x="127" y="0"/>
                  <a:pt x="0" y="127"/>
                  <a:pt x="0" y="254"/>
                </a:cubicBezTo>
                <a:lnTo>
                  <a:pt x="0" y="1270"/>
                </a:lnTo>
                <a:cubicBezTo>
                  <a:pt x="0" y="1397"/>
                  <a:pt x="127" y="1524"/>
                  <a:pt x="254" y="1524"/>
                </a:cubicBezTo>
                <a:lnTo>
                  <a:pt x="6858" y="1524"/>
                </a:lnTo>
                <a:cubicBezTo>
                  <a:pt x="6985" y="1524"/>
                  <a:pt x="7113" y="1397"/>
                  <a:pt x="7113" y="1270"/>
                </a:cubicBezTo>
                <a:lnTo>
                  <a:pt x="7113" y="254"/>
                </a:lnTo>
                <a:cubicBezTo>
                  <a:pt x="7113" y="127"/>
                  <a:pt x="6985" y="0"/>
                  <a:pt x="6858" y="0"/>
                </a:cubicBezTo>
                <a:lnTo>
                  <a:pt x="254" y="0"/>
                </a:lnTo>
              </a:path>
            </a:pathLst>
          </a:cu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Generer person relatert data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7" name="CustomShape 10"/>
          <p:cNvSpPr/>
          <p:nvPr/>
        </p:nvSpPr>
        <p:spPr>
          <a:xfrm>
            <a:off x="2743200" y="3291840"/>
            <a:ext cx="2559960" cy="548280"/>
          </a:xfrm>
          <a:custGeom>
            <a:avLst/>
            <a:gdLst/>
            <a:ahLst/>
            <a:rect l="l" t="t" r="r" b="b"/>
            <a:pathLst>
              <a:path w="7114" h="1525">
                <a:moveTo>
                  <a:pt x="254" y="0"/>
                </a:moveTo>
                <a:cubicBezTo>
                  <a:pt x="127" y="0"/>
                  <a:pt x="0" y="127"/>
                  <a:pt x="0" y="254"/>
                </a:cubicBezTo>
                <a:lnTo>
                  <a:pt x="0" y="1270"/>
                </a:lnTo>
                <a:cubicBezTo>
                  <a:pt x="0" y="1397"/>
                  <a:pt x="127" y="1524"/>
                  <a:pt x="254" y="1524"/>
                </a:cubicBezTo>
                <a:lnTo>
                  <a:pt x="6858" y="1524"/>
                </a:lnTo>
                <a:cubicBezTo>
                  <a:pt x="6985" y="1524"/>
                  <a:pt x="7113" y="1397"/>
                  <a:pt x="7113" y="1270"/>
                </a:cubicBezTo>
                <a:lnTo>
                  <a:pt x="7113" y="254"/>
                </a:lnTo>
                <a:cubicBezTo>
                  <a:pt x="7113" y="127"/>
                  <a:pt x="6985" y="0"/>
                  <a:pt x="6858" y="0"/>
                </a:cubicBezTo>
                <a:lnTo>
                  <a:pt x="254" y="0"/>
                </a:lnTo>
              </a:path>
            </a:pathLst>
          </a:cu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Generer konto relaterte data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8" name="Line 11"/>
          <p:cNvSpPr/>
          <p:nvPr/>
        </p:nvSpPr>
        <p:spPr>
          <a:xfrm>
            <a:off x="0" y="0"/>
            <a:ext cx="360" cy="360"/>
          </a:xfrm>
          <a:prstGeom prst="line">
            <a:avLst/>
          </a:prstGeom>
          <a:ln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89" name="Line 12"/>
          <p:cNvSpPr/>
          <p:nvPr/>
        </p:nvSpPr>
        <p:spPr>
          <a:xfrm>
            <a:off x="0" y="0"/>
            <a:ext cx="360" cy="360"/>
          </a:xfrm>
          <a:prstGeom prst="line">
            <a:avLst/>
          </a:prstGeom>
          <a:ln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90" name="Line 13"/>
          <p:cNvSpPr/>
          <p:nvPr/>
        </p:nvSpPr>
        <p:spPr>
          <a:xfrm>
            <a:off x="0" y="0"/>
            <a:ext cx="360" cy="360"/>
          </a:xfrm>
          <a:prstGeom prst="line">
            <a:avLst/>
          </a:prstGeom>
          <a:ln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25" dur="indefinite" restart="never" nodeType="tmRoot">
          <p:childTnLst>
            <p:seq>
              <p:cTn id="2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CustomShape 1"/>
          <p:cNvSpPr/>
          <p:nvPr/>
        </p:nvSpPr>
        <p:spPr>
          <a:xfrm>
            <a:off x="670320" y="300240"/>
            <a:ext cx="7878960" cy="121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r>
              <a:rPr b="1" lang="en-US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Studenter og ansatte må ha UiT-konto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BAS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2" name="CustomShape 2"/>
          <p:cNvSpPr/>
          <p:nvPr/>
        </p:nvSpPr>
        <p:spPr>
          <a:xfrm>
            <a:off x="670320" y="1751040"/>
            <a:ext cx="7887600" cy="4374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UiT bruker Cerebrum som BAS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Alle personer eksisterer med kun en konto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Persondata hentes fra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HR-system (System-x)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Studieadministrativt system (FS)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Personalsystem (Paga)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Flyttjenesten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Flyt-personer gjenkjennes når persondata kommer fra de andre systemene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Mapping UiT-konto til HiN/HiH-konto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7" dur="indefinite" restart="never" nodeType="tmRoot">
          <p:childTnLst>
            <p:seq>
              <p:cTn id="2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CustomShape 1"/>
          <p:cNvSpPr/>
          <p:nvPr/>
        </p:nvSpPr>
        <p:spPr>
          <a:xfrm>
            <a:off x="670320" y="300240"/>
            <a:ext cx="7878960" cy="121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r>
              <a:rPr b="1" lang="en-US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Studenter og ansatte må ha UiT-konto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BAS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94" name="Picture 7" descr=""/>
          <p:cNvPicPr/>
          <p:nvPr/>
        </p:nvPicPr>
        <p:blipFill>
          <a:blip r:embed="rId1"/>
          <a:stretch/>
        </p:blipFill>
        <p:spPr>
          <a:xfrm>
            <a:off x="2383200" y="1973160"/>
            <a:ext cx="4834440" cy="43729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9" dur="indefinite" restart="never" nodeType="tmRoot">
          <p:childTnLst>
            <p:seq>
              <p:cTn id="3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ustomShape 1"/>
          <p:cNvSpPr/>
          <p:nvPr/>
        </p:nvSpPr>
        <p:spPr>
          <a:xfrm>
            <a:off x="670320" y="300240"/>
            <a:ext cx="7878960" cy="121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Brukerne forholder seg til en identitet – UiTs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6" name="CustomShape 2"/>
          <p:cNvSpPr/>
          <p:nvPr/>
        </p:nvSpPr>
        <p:spPr>
          <a:xfrm>
            <a:off x="670320" y="1751040"/>
            <a:ext cx="7887600" cy="4374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AD-tjenester – OK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E-post tjenester – OK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FEIDE-pålogging – OK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Men hva med FEIDE-tjenestene? LMS, Mediasite, Connect etc. De var jo ikke overført til UiT….Dealbreaker?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1" dur="indefinite" restart="never" nodeType="tmRoot">
          <p:childTnLst>
            <p:seq>
              <p:cTn id="3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CustomShape 1"/>
          <p:cNvSpPr/>
          <p:nvPr/>
        </p:nvSpPr>
        <p:spPr>
          <a:xfrm>
            <a:off x="670320" y="300240"/>
            <a:ext cx="7878960" cy="121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r>
              <a:rPr b="1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Brukerne forholder seg til kun en identitet – UiTs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Løsning – Feides fusjonsløsning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8" name="CustomShape 2"/>
          <p:cNvSpPr/>
          <p:nvPr/>
        </p:nvSpPr>
        <p:spPr>
          <a:xfrm>
            <a:off x="670320" y="1751040"/>
            <a:ext cx="7887600" cy="4374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Logger på med UiT feidekonto – velger deretter profil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Kan slås på pr Feide-tjeneste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99" name="Content Placeholder 6" descr=""/>
          <p:cNvPicPr/>
          <p:nvPr/>
        </p:nvPicPr>
        <p:blipFill>
          <a:blip r:embed="rId1"/>
          <a:stretch/>
        </p:blipFill>
        <p:spPr>
          <a:xfrm>
            <a:off x="4131360" y="2545920"/>
            <a:ext cx="441000" cy="644760"/>
          </a:xfrm>
          <a:prstGeom prst="rect">
            <a:avLst/>
          </a:prstGeom>
          <a:ln>
            <a:noFill/>
          </a:ln>
        </p:spPr>
      </p:pic>
      <p:pic>
        <p:nvPicPr>
          <p:cNvPr id="200" name="Picture 7" descr=""/>
          <p:cNvPicPr/>
          <p:nvPr/>
        </p:nvPicPr>
        <p:blipFill>
          <a:blip r:embed="rId2"/>
          <a:stretch/>
        </p:blipFill>
        <p:spPr>
          <a:xfrm>
            <a:off x="1022040" y="3904920"/>
            <a:ext cx="3081240" cy="1360080"/>
          </a:xfrm>
          <a:prstGeom prst="rect">
            <a:avLst/>
          </a:prstGeom>
          <a:ln>
            <a:noFill/>
          </a:ln>
        </p:spPr>
      </p:pic>
      <p:pic>
        <p:nvPicPr>
          <p:cNvPr id="201" name="Picture 8" descr=""/>
          <p:cNvPicPr/>
          <p:nvPr/>
        </p:nvPicPr>
        <p:blipFill>
          <a:blip r:embed="rId3"/>
          <a:stretch/>
        </p:blipFill>
        <p:spPr>
          <a:xfrm>
            <a:off x="5138280" y="3904920"/>
            <a:ext cx="2886480" cy="1359000"/>
          </a:xfrm>
          <a:prstGeom prst="rect">
            <a:avLst/>
          </a:prstGeom>
          <a:ln>
            <a:noFill/>
          </a:ln>
        </p:spPr>
      </p:pic>
      <p:pic>
        <p:nvPicPr>
          <p:cNvPr id="202" name="Picture 9" descr=""/>
          <p:cNvPicPr/>
          <p:nvPr/>
        </p:nvPicPr>
        <p:blipFill>
          <a:blip r:embed="rId4"/>
          <a:stretch/>
        </p:blipFill>
        <p:spPr>
          <a:xfrm>
            <a:off x="2941920" y="3255480"/>
            <a:ext cx="339480" cy="327240"/>
          </a:xfrm>
          <a:prstGeom prst="rect">
            <a:avLst/>
          </a:prstGeom>
          <a:ln>
            <a:noFill/>
          </a:ln>
        </p:spPr>
      </p:pic>
      <p:pic>
        <p:nvPicPr>
          <p:cNvPr id="203" name="Picture 10" descr=""/>
          <p:cNvPicPr/>
          <p:nvPr/>
        </p:nvPicPr>
        <p:blipFill>
          <a:blip r:embed="rId5"/>
          <a:stretch/>
        </p:blipFill>
        <p:spPr>
          <a:xfrm>
            <a:off x="4167720" y="4465440"/>
            <a:ext cx="556200" cy="61920"/>
          </a:xfrm>
          <a:prstGeom prst="rect">
            <a:avLst/>
          </a:prstGeom>
          <a:ln>
            <a:noFill/>
          </a:ln>
        </p:spPr>
      </p:pic>
      <p:pic>
        <p:nvPicPr>
          <p:cNvPr id="204" name="Picture 11" descr=""/>
          <p:cNvPicPr/>
          <p:nvPr/>
        </p:nvPicPr>
        <p:blipFill>
          <a:blip r:embed="rId6"/>
          <a:stretch/>
        </p:blipFill>
        <p:spPr>
          <a:xfrm>
            <a:off x="5799240" y="5544000"/>
            <a:ext cx="339480" cy="327240"/>
          </a:xfrm>
          <a:prstGeom prst="rect">
            <a:avLst/>
          </a:prstGeom>
          <a:ln>
            <a:noFill/>
          </a:ln>
        </p:spPr>
      </p:pic>
      <p:pic>
        <p:nvPicPr>
          <p:cNvPr id="205" name="Picture 12" descr=""/>
          <p:cNvPicPr/>
          <p:nvPr/>
        </p:nvPicPr>
        <p:blipFill>
          <a:blip r:embed="rId7"/>
          <a:stretch/>
        </p:blipFill>
        <p:spPr>
          <a:xfrm>
            <a:off x="3798360" y="5537880"/>
            <a:ext cx="1190160" cy="11476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3" dur="indefinite" restart="never" nodeType="tmRoot">
          <p:childTnLst>
            <p:seq>
              <p:cTn id="3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CustomShape 1"/>
          <p:cNvSpPr/>
          <p:nvPr/>
        </p:nvSpPr>
        <p:spPr>
          <a:xfrm>
            <a:off x="670320" y="300240"/>
            <a:ext cx="7878960" cy="121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b="1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Resultatet - </a:t>
            </a:r>
            <a:r>
              <a:rPr b="1" lang="en-US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etter 6 måneders jobbing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7" name="CustomShape 2"/>
          <p:cNvSpPr/>
          <p:nvPr/>
        </p:nvSpPr>
        <p:spPr>
          <a:xfrm>
            <a:off x="670320" y="1751040"/>
            <a:ext cx="7887600" cy="4374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Egen nettside flyt.uit.no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2-3000 registrerte personer i UiT BAS før fusjonstidspunktet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Brukere forholdte seg til EN identitet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Fornøyde ansatte og studenter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Organisasjonene bruker eget LMS ut vår-semesteret 2016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5" dur="indefinite" restart="never" nodeType="tmRoot">
          <p:childTnLst>
            <p:seq>
              <p:cTn id="3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CustomShape 1"/>
          <p:cNvSpPr/>
          <p:nvPr/>
        </p:nvSpPr>
        <p:spPr>
          <a:xfrm>
            <a:off x="670320" y="300240"/>
            <a:ext cx="7878960" cy="121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r>
              <a:rPr b="1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Sist, men ikke minst: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Planlegging og informasjon!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9" name="CustomShape 2"/>
          <p:cNvSpPr/>
          <p:nvPr/>
        </p:nvSpPr>
        <p:spPr>
          <a:xfrm>
            <a:off x="670320" y="1751040"/>
            <a:ext cx="7887600" cy="4374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“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Fusjonene var en varslet tsunami”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Informasjonsplan mot fusjonstidspunktet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Informasjon til ansatte og studenter (e-post, web, personalmøter, plakater)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Informasjon rundt utrulling av UiT image på HiH og HiN PC-er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Egnene ressurssider på nett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Opplæring og informasjon like etter fusjonstidspunktet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Egne fusjonskøer i RT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God informasjon, opplæring og ekstra ressurser i førstelinjen gav normaltilstander etter ca 1,5 måneds tid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7" dur="indefinite" restart="never" nodeType="tmRoot">
          <p:childTnLst>
            <p:seq>
              <p:cTn id="3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Mal_blaa</Template>
  <TotalTime>18863</TotalTime>
  <Application>LibreOffice/5.0.6.2$Linux_X86_64 LibreOffice_project/00$Build-2</Application>
  <Paragraphs>198</Paragraphs>
  <Company>UiT Norges arktiske universitet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2016-05-21T10:38:04Z</dcterms:created>
  <dc:creator>Fagermo Dana</dc:creator>
  <dc:language>en-US</dc:language>
  <cp:lastModifiedBy>kenneth johansen</cp:lastModifiedBy>
  <dcterms:modified xsi:type="dcterms:W3CDTF">2016-09-13T14:26:24Z</dcterms:modified>
  <cp:revision>106</cp:revision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UiT Norges arktiske universitet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13</vt:i4>
  </property>
  <property fmtid="{D5CDD505-2E9C-101B-9397-08002B2CF9AE}" pid="9" name="PresentationFormat">
    <vt:lpwstr>On-screen Show (4:3)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13</vt:i4>
  </property>
</Properties>
</file>