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embeddings/oleObject32.bin" ContentType="application/vnd.openxmlformats-officedocument.oleObject"/>
  <Override PartName="/ppt/embeddings/oleObject33.bin" ContentType="application/vnd.openxmlformats-officedocument.oleObject"/>
  <Override PartName="/ppt/embeddings/oleObject34.bin" ContentType="application/vnd.openxmlformats-officedocument.oleObject"/>
  <Override PartName="/ppt/embeddings/oleObject35.bin" ContentType="application/vnd.openxmlformats-officedocument.oleObject"/>
  <Override PartName="/ppt/embeddings/oleObject36.bin" ContentType="application/vnd.openxmlformats-officedocument.oleObject"/>
  <Override PartName="/ppt/embeddings/oleObject37.bin" ContentType="application/vnd.openxmlformats-officedocument.oleObject"/>
  <Override PartName="/ppt/embeddings/oleObject38.bin" ContentType="application/vnd.openxmlformats-officedocument.oleObject"/>
  <Override PartName="/ppt/embeddings/oleObject39.bin" ContentType="application/vnd.openxmlformats-officedocument.oleObject"/>
  <Override PartName="/ppt/embeddings/oleObject40.bin" ContentType="application/vnd.openxmlformats-officedocument.oleObject"/>
  <Override PartName="/ppt/embeddings/oleObject41.bin" ContentType="application/vnd.openxmlformats-officedocument.oleObject"/>
  <Override PartName="/ppt/embeddings/oleObject42.bin" ContentType="application/vnd.openxmlformats-officedocument.oleObject"/>
  <Override PartName="/ppt/embeddings/oleObject43.bin" ContentType="application/vnd.openxmlformats-officedocument.oleObject"/>
  <Override PartName="/ppt/embeddings/oleObject44.bin" ContentType="application/vnd.openxmlformats-officedocument.oleObject"/>
  <Override PartName="/ppt/embeddings/oleObject45.bin" ContentType="application/vnd.openxmlformats-officedocument.oleObject"/>
  <Override PartName="/ppt/embeddings/oleObject46.bin" ContentType="application/vnd.openxmlformats-officedocument.oleObject"/>
  <Override PartName="/ppt/embeddings/oleObject47.bin" ContentType="application/vnd.openxmlformats-officedocument.oleObject"/>
  <Override PartName="/ppt/embeddings/oleObject48.bin" ContentType="application/vnd.openxmlformats-officedocument.oleObject"/>
  <Override PartName="/ppt/embeddings/oleObject49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53"/>
  </p:notesMasterIdLst>
  <p:sldIdLst>
    <p:sldId id="314" r:id="rId3"/>
    <p:sldId id="257" r:id="rId4"/>
    <p:sldId id="323" r:id="rId5"/>
    <p:sldId id="324" r:id="rId6"/>
    <p:sldId id="325" r:id="rId7"/>
    <p:sldId id="326" r:id="rId8"/>
    <p:sldId id="264" r:id="rId9"/>
    <p:sldId id="263" r:id="rId10"/>
    <p:sldId id="285" r:id="rId11"/>
    <p:sldId id="315" r:id="rId12"/>
    <p:sldId id="259" r:id="rId13"/>
    <p:sldId id="260" r:id="rId14"/>
    <p:sldId id="261" r:id="rId15"/>
    <p:sldId id="262" r:id="rId16"/>
    <p:sldId id="269" r:id="rId17"/>
    <p:sldId id="270" r:id="rId18"/>
    <p:sldId id="271" r:id="rId19"/>
    <p:sldId id="272" r:id="rId20"/>
    <p:sldId id="286" r:id="rId21"/>
    <p:sldId id="303" r:id="rId22"/>
    <p:sldId id="287" r:id="rId23"/>
    <p:sldId id="330" r:id="rId24"/>
    <p:sldId id="288" r:id="rId25"/>
    <p:sldId id="289" r:id="rId26"/>
    <p:sldId id="329" r:id="rId27"/>
    <p:sldId id="290" r:id="rId28"/>
    <p:sldId id="292" r:id="rId29"/>
    <p:sldId id="291" r:id="rId30"/>
    <p:sldId id="293" r:id="rId31"/>
    <p:sldId id="294" r:id="rId32"/>
    <p:sldId id="295" r:id="rId33"/>
    <p:sldId id="296" r:id="rId34"/>
    <p:sldId id="297" r:id="rId35"/>
    <p:sldId id="298" r:id="rId36"/>
    <p:sldId id="299" r:id="rId37"/>
    <p:sldId id="300" r:id="rId38"/>
    <p:sldId id="304" r:id="rId39"/>
    <p:sldId id="321" r:id="rId40"/>
    <p:sldId id="307" r:id="rId41"/>
    <p:sldId id="308" r:id="rId42"/>
    <p:sldId id="309" r:id="rId43"/>
    <p:sldId id="310" r:id="rId44"/>
    <p:sldId id="311" r:id="rId45"/>
    <p:sldId id="312" r:id="rId46"/>
    <p:sldId id="316" r:id="rId47"/>
    <p:sldId id="318" r:id="rId48"/>
    <p:sldId id="319" r:id="rId49"/>
    <p:sldId id="320" r:id="rId50"/>
    <p:sldId id="328" r:id="rId51"/>
    <p:sldId id="327" r:id="rId52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50" d="100"/>
          <a:sy n="150" d="100"/>
        </p:scale>
        <p:origin x="-120" y="-13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50" Type="http://schemas.openxmlformats.org/officeDocument/2006/relationships/slide" Target="slides/slide48.xml"/><Relationship Id="rId51" Type="http://schemas.openxmlformats.org/officeDocument/2006/relationships/slide" Target="slides/slide49.xml"/><Relationship Id="rId52" Type="http://schemas.openxmlformats.org/officeDocument/2006/relationships/slide" Target="slides/slide50.xml"/><Relationship Id="rId53" Type="http://schemas.openxmlformats.org/officeDocument/2006/relationships/notesMaster" Target="notesMasters/notesMaster1.xml"/><Relationship Id="rId54" Type="http://schemas.openxmlformats.org/officeDocument/2006/relationships/printerSettings" Target="printerSettings/printerSettings1.bin"/><Relationship Id="rId55" Type="http://schemas.openxmlformats.org/officeDocument/2006/relationships/presProps" Target="presProps.xml"/><Relationship Id="rId56" Type="http://schemas.openxmlformats.org/officeDocument/2006/relationships/viewProps" Target="viewProps.xml"/><Relationship Id="rId57" Type="http://schemas.openxmlformats.org/officeDocument/2006/relationships/theme" Target="theme/theme1.xml"/><Relationship Id="rId58" Type="http://schemas.openxmlformats.org/officeDocument/2006/relationships/tableStyles" Target="tableStyles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Macintosh%20HD:Users:perhj:Desktop:SUIT-2013:Workbook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oleObject" Target="Macintosh%20HD:Users:perhj:Desktop:SUIT-2013:Workbook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.xml"/><Relationship Id="rId2" Type="http://schemas.openxmlformats.org/officeDocument/2006/relationships/oleObject" Target="Macintosh%20HD:Users:perhj:Desktop:SUIT-2013:Workbook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.xml"/><Relationship Id="rId2" Type="http://schemas.openxmlformats.org/officeDocument/2006/relationships/oleObject" Target="Macintosh%20HD:Users:perhj:Desktop:SUIT-2013:Workbook1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5.xml"/><Relationship Id="rId2" Type="http://schemas.openxmlformats.org/officeDocument/2006/relationships/oleObject" Target="Macintosh%20HD:Users:perhj:Desktop:SUIT-2013:Workbook1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6.xml"/><Relationship Id="rId2" Type="http://schemas.openxmlformats.org/officeDocument/2006/relationships/oleObject" Target="Macintosh%20HD:Users:perhj:Desktop:SUIT-2013:Workbook1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7.xml"/><Relationship Id="rId2" Type="http://schemas.openxmlformats.org/officeDocument/2006/relationships/oleObject" Target="Macintosh%20HD:Users:perhj:Desktop:SUIT-2013:Workbook1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8.xml"/><Relationship Id="rId2" Type="http://schemas.openxmlformats.org/officeDocument/2006/relationships/oleObject" Target="Macintosh%20HD:Users:perhj:Desktop:SUIT-2013:Workbook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Lagringstjenesten</a:t>
            </a:r>
          </a:p>
        </c:rich>
      </c:tx>
      <c:layout/>
      <c:overlay val="0"/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Sheet1!$F$146</c:f>
              <c:strCache>
                <c:ptCount val="1"/>
                <c:pt idx="0">
                  <c:v>Bruker/Har brukt</c:v>
                </c:pt>
              </c:strCache>
            </c:strRef>
          </c:tx>
          <c:invertIfNegative val="0"/>
          <c:cat>
            <c:strRef>
              <c:f>Sheet1!$E$147:$E$157</c:f>
              <c:strCache>
                <c:ptCount val="11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DIV</c:v>
                </c:pt>
              </c:strCache>
            </c:strRef>
          </c:cat>
          <c:val>
            <c:numRef>
              <c:f>Sheet1!$F$147:$F$157</c:f>
              <c:numCache>
                <c:formatCode>0.00%</c:formatCode>
                <c:ptCount val="11"/>
                <c:pt idx="1">
                  <c:v>0.04</c:v>
                </c:pt>
                <c:pt idx="2">
                  <c:v>0.09</c:v>
                </c:pt>
                <c:pt idx="3">
                  <c:v>0.121</c:v>
                </c:pt>
                <c:pt idx="4">
                  <c:v>0.096</c:v>
                </c:pt>
                <c:pt idx="5">
                  <c:v>0.043</c:v>
                </c:pt>
                <c:pt idx="6">
                  <c:v>0.062</c:v>
                </c:pt>
                <c:pt idx="7">
                  <c:v>0.086</c:v>
                </c:pt>
                <c:pt idx="9">
                  <c:v>0.071</c:v>
                </c:pt>
                <c:pt idx="10">
                  <c:v>0.05</c:v>
                </c:pt>
              </c:numCache>
            </c:numRef>
          </c:val>
        </c:ser>
        <c:ser>
          <c:idx val="1"/>
          <c:order val="1"/>
          <c:tx>
            <c:strRef>
              <c:f>Sheet1!$G$146</c:f>
              <c:strCache>
                <c:ptCount val="1"/>
                <c:pt idx="0">
                  <c:v>Kjenner til</c:v>
                </c:pt>
              </c:strCache>
            </c:strRef>
          </c:tx>
          <c:invertIfNegative val="0"/>
          <c:cat>
            <c:strRef>
              <c:f>Sheet1!$E$147:$E$157</c:f>
              <c:strCache>
                <c:ptCount val="11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DIV</c:v>
                </c:pt>
              </c:strCache>
            </c:strRef>
          </c:cat>
          <c:val>
            <c:numRef>
              <c:f>Sheet1!$G$147:$G$157</c:f>
              <c:numCache>
                <c:formatCode>0.00%</c:formatCode>
                <c:ptCount val="11"/>
                <c:pt idx="0">
                  <c:v>0.111</c:v>
                </c:pt>
                <c:pt idx="1">
                  <c:v>0.08</c:v>
                </c:pt>
                <c:pt idx="2">
                  <c:v>0.193</c:v>
                </c:pt>
                <c:pt idx="3">
                  <c:v>0.164</c:v>
                </c:pt>
                <c:pt idx="4">
                  <c:v>0.271</c:v>
                </c:pt>
                <c:pt idx="5">
                  <c:v>0.261</c:v>
                </c:pt>
                <c:pt idx="6">
                  <c:v>0.203</c:v>
                </c:pt>
                <c:pt idx="7">
                  <c:v>0.371</c:v>
                </c:pt>
                <c:pt idx="8">
                  <c:v>0.5</c:v>
                </c:pt>
                <c:pt idx="9">
                  <c:v>0.143</c:v>
                </c:pt>
                <c:pt idx="10">
                  <c:v>0.25</c:v>
                </c:pt>
              </c:numCache>
            </c:numRef>
          </c:val>
        </c:ser>
        <c:ser>
          <c:idx val="2"/>
          <c:order val="2"/>
          <c:tx>
            <c:strRef>
              <c:f>Sheet1!$H$146</c:f>
              <c:strCache>
                <c:ptCount val="1"/>
                <c:pt idx="0">
                  <c:v>Kjenner ikke til</c:v>
                </c:pt>
              </c:strCache>
            </c:strRef>
          </c:tx>
          <c:invertIfNegative val="0"/>
          <c:cat>
            <c:strRef>
              <c:f>Sheet1!$E$147:$E$157</c:f>
              <c:strCache>
                <c:ptCount val="11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DIV</c:v>
                </c:pt>
              </c:strCache>
            </c:strRef>
          </c:cat>
          <c:val>
            <c:numRef>
              <c:f>Sheet1!$H$147:$H$157</c:f>
              <c:numCache>
                <c:formatCode>0.00%</c:formatCode>
                <c:ptCount val="11"/>
                <c:pt idx="0">
                  <c:v>0.667</c:v>
                </c:pt>
                <c:pt idx="1">
                  <c:v>0.8</c:v>
                </c:pt>
                <c:pt idx="2">
                  <c:v>0.655</c:v>
                </c:pt>
                <c:pt idx="3">
                  <c:v>0.586</c:v>
                </c:pt>
                <c:pt idx="4">
                  <c:v>0.543</c:v>
                </c:pt>
                <c:pt idx="5">
                  <c:v>0.348</c:v>
                </c:pt>
                <c:pt idx="6">
                  <c:v>0.625</c:v>
                </c:pt>
                <c:pt idx="7">
                  <c:v>0.371</c:v>
                </c:pt>
                <c:pt idx="9">
                  <c:v>0.643</c:v>
                </c:pt>
                <c:pt idx="10">
                  <c:v>0.5</c:v>
                </c:pt>
              </c:numCache>
            </c:numRef>
          </c:val>
        </c:ser>
        <c:ser>
          <c:idx val="3"/>
          <c:order val="3"/>
          <c:tx>
            <c:strRef>
              <c:f>Sheet1!$I$146</c:f>
              <c:strCache>
                <c:ptCount val="1"/>
                <c:pt idx="0">
                  <c:v>Ikke aktuelt</c:v>
                </c:pt>
              </c:strCache>
            </c:strRef>
          </c:tx>
          <c:invertIfNegative val="0"/>
          <c:cat>
            <c:strRef>
              <c:f>Sheet1!$E$147:$E$157</c:f>
              <c:strCache>
                <c:ptCount val="11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DIV</c:v>
                </c:pt>
              </c:strCache>
            </c:strRef>
          </c:cat>
          <c:val>
            <c:numRef>
              <c:f>Sheet1!$I$147:$I$157</c:f>
              <c:numCache>
                <c:formatCode>0.00%</c:formatCode>
                <c:ptCount val="11"/>
                <c:pt idx="0">
                  <c:v>0.222</c:v>
                </c:pt>
                <c:pt idx="1">
                  <c:v>0.08</c:v>
                </c:pt>
                <c:pt idx="2">
                  <c:v>0.062</c:v>
                </c:pt>
                <c:pt idx="3">
                  <c:v>0.129</c:v>
                </c:pt>
                <c:pt idx="4">
                  <c:v>0.09</c:v>
                </c:pt>
                <c:pt idx="5">
                  <c:v>0.348</c:v>
                </c:pt>
                <c:pt idx="6">
                  <c:v>0.109</c:v>
                </c:pt>
                <c:pt idx="7">
                  <c:v>0.171</c:v>
                </c:pt>
                <c:pt idx="8">
                  <c:v>0.5</c:v>
                </c:pt>
                <c:pt idx="9">
                  <c:v>0.143</c:v>
                </c:pt>
                <c:pt idx="10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08076024"/>
        <c:axId val="507841048"/>
      </c:barChart>
      <c:catAx>
        <c:axId val="508076024"/>
        <c:scaling>
          <c:orientation val="minMax"/>
        </c:scaling>
        <c:delete val="0"/>
        <c:axPos val="b"/>
        <c:majorTickMark val="out"/>
        <c:minorTickMark val="none"/>
        <c:tickLblPos val="nextTo"/>
        <c:crossAx val="507841048"/>
        <c:crosses val="autoZero"/>
        <c:auto val="1"/>
        <c:lblAlgn val="ctr"/>
        <c:lblOffset val="100"/>
        <c:noMultiLvlLbl val="0"/>
      </c:catAx>
      <c:valAx>
        <c:axId val="50784104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50807602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Beregningstjenesten</a:t>
            </a:r>
          </a:p>
        </c:rich>
      </c:tx>
      <c:layout/>
      <c:overlay val="0"/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Sheet1!$F$127</c:f>
              <c:strCache>
                <c:ptCount val="1"/>
                <c:pt idx="0">
                  <c:v>Bruker/Har brukt</c:v>
                </c:pt>
              </c:strCache>
            </c:strRef>
          </c:tx>
          <c:invertIfNegative val="0"/>
          <c:cat>
            <c:strRef>
              <c:f>Sheet1!$E$128:$E$138</c:f>
              <c:strCache>
                <c:ptCount val="11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DIV</c:v>
                </c:pt>
              </c:strCache>
            </c:strRef>
          </c:cat>
          <c:val>
            <c:numRef>
              <c:f>Sheet1!$F$128:$F$138</c:f>
              <c:numCache>
                <c:formatCode>General</c:formatCode>
                <c:ptCount val="11"/>
                <c:pt idx="0" formatCode="0.00%">
                  <c:v>0.111</c:v>
                </c:pt>
                <c:pt idx="2" formatCode="0.00%">
                  <c:v>0.041</c:v>
                </c:pt>
                <c:pt idx="3" formatCode="0.00%">
                  <c:v>0.017</c:v>
                </c:pt>
                <c:pt idx="4" formatCode="0.00%">
                  <c:v>0.194</c:v>
                </c:pt>
                <c:pt idx="5" formatCode="0.00%">
                  <c:v>0.04</c:v>
                </c:pt>
                <c:pt idx="6" formatCode="0.00%">
                  <c:v>0.076</c:v>
                </c:pt>
                <c:pt idx="7" formatCode="0.00%">
                  <c:v>0.029</c:v>
                </c:pt>
              </c:numCache>
            </c:numRef>
          </c:val>
        </c:ser>
        <c:ser>
          <c:idx val="1"/>
          <c:order val="1"/>
          <c:tx>
            <c:strRef>
              <c:f>Sheet1!$G$127</c:f>
              <c:strCache>
                <c:ptCount val="1"/>
                <c:pt idx="0">
                  <c:v>Kjenner til</c:v>
                </c:pt>
              </c:strCache>
            </c:strRef>
          </c:tx>
          <c:invertIfNegative val="0"/>
          <c:cat>
            <c:strRef>
              <c:f>Sheet1!$E$128:$E$138</c:f>
              <c:strCache>
                <c:ptCount val="11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DIV</c:v>
                </c:pt>
              </c:strCache>
            </c:strRef>
          </c:cat>
          <c:val>
            <c:numRef>
              <c:f>Sheet1!$G$128:$G$138</c:f>
              <c:numCache>
                <c:formatCode>0.00%</c:formatCode>
                <c:ptCount val="11"/>
                <c:pt idx="1">
                  <c:v>0.04</c:v>
                </c:pt>
                <c:pt idx="2">
                  <c:v>0.075</c:v>
                </c:pt>
                <c:pt idx="3">
                  <c:v>0.026</c:v>
                </c:pt>
                <c:pt idx="4">
                  <c:v>0.215</c:v>
                </c:pt>
                <c:pt idx="5">
                  <c:v>0.04</c:v>
                </c:pt>
                <c:pt idx="6">
                  <c:v>0.106</c:v>
                </c:pt>
                <c:pt idx="7">
                  <c:v>0.088</c:v>
                </c:pt>
                <c:pt idx="8">
                  <c:v>0.25</c:v>
                </c:pt>
                <c:pt idx="9">
                  <c:v>0.071</c:v>
                </c:pt>
                <c:pt idx="10">
                  <c:v>0.15</c:v>
                </c:pt>
              </c:numCache>
            </c:numRef>
          </c:val>
        </c:ser>
        <c:ser>
          <c:idx val="2"/>
          <c:order val="2"/>
          <c:tx>
            <c:strRef>
              <c:f>Sheet1!$H$127</c:f>
              <c:strCache>
                <c:ptCount val="1"/>
                <c:pt idx="0">
                  <c:v>Kjenner ikke til</c:v>
                </c:pt>
              </c:strCache>
            </c:strRef>
          </c:tx>
          <c:invertIfNegative val="0"/>
          <c:cat>
            <c:strRef>
              <c:f>Sheet1!$E$128:$E$138</c:f>
              <c:strCache>
                <c:ptCount val="11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DIV</c:v>
                </c:pt>
              </c:strCache>
            </c:strRef>
          </c:cat>
          <c:val>
            <c:numRef>
              <c:f>Sheet1!$H$128:$H$138</c:f>
              <c:numCache>
                <c:formatCode>0.00%</c:formatCode>
                <c:ptCount val="11"/>
                <c:pt idx="0">
                  <c:v>0.556</c:v>
                </c:pt>
                <c:pt idx="1">
                  <c:v>0.8</c:v>
                </c:pt>
                <c:pt idx="2">
                  <c:v>0.733</c:v>
                </c:pt>
                <c:pt idx="3">
                  <c:v>0.735</c:v>
                </c:pt>
                <c:pt idx="4">
                  <c:v>0.445</c:v>
                </c:pt>
                <c:pt idx="5">
                  <c:v>0.52</c:v>
                </c:pt>
                <c:pt idx="6">
                  <c:v>0.652</c:v>
                </c:pt>
                <c:pt idx="7">
                  <c:v>0.5</c:v>
                </c:pt>
                <c:pt idx="8">
                  <c:v>0.25</c:v>
                </c:pt>
                <c:pt idx="9">
                  <c:v>0.643</c:v>
                </c:pt>
                <c:pt idx="10">
                  <c:v>0.55</c:v>
                </c:pt>
              </c:numCache>
            </c:numRef>
          </c:val>
        </c:ser>
        <c:ser>
          <c:idx val="3"/>
          <c:order val="3"/>
          <c:tx>
            <c:strRef>
              <c:f>Sheet1!$I$127</c:f>
              <c:strCache>
                <c:ptCount val="1"/>
                <c:pt idx="0">
                  <c:v>Ikke aktuelt</c:v>
                </c:pt>
              </c:strCache>
            </c:strRef>
          </c:tx>
          <c:invertIfNegative val="0"/>
          <c:cat>
            <c:strRef>
              <c:f>Sheet1!$E$128:$E$138</c:f>
              <c:strCache>
                <c:ptCount val="11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DIV</c:v>
                </c:pt>
              </c:strCache>
            </c:strRef>
          </c:cat>
          <c:val>
            <c:numRef>
              <c:f>Sheet1!$I$128:$I$138</c:f>
              <c:numCache>
                <c:formatCode>0.00%</c:formatCode>
                <c:ptCount val="11"/>
                <c:pt idx="0">
                  <c:v>0.333</c:v>
                </c:pt>
                <c:pt idx="1">
                  <c:v>0.16</c:v>
                </c:pt>
                <c:pt idx="2">
                  <c:v>0.151</c:v>
                </c:pt>
                <c:pt idx="3">
                  <c:v>0.222</c:v>
                </c:pt>
                <c:pt idx="4">
                  <c:v>0.147</c:v>
                </c:pt>
                <c:pt idx="5">
                  <c:v>0.4</c:v>
                </c:pt>
                <c:pt idx="6">
                  <c:v>0.167</c:v>
                </c:pt>
                <c:pt idx="7">
                  <c:v>0.382</c:v>
                </c:pt>
                <c:pt idx="8">
                  <c:v>0.5</c:v>
                </c:pt>
                <c:pt idx="9">
                  <c:v>0.286</c:v>
                </c:pt>
                <c:pt idx="10">
                  <c:v>0.3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4616952"/>
        <c:axId val="560958712"/>
      </c:barChart>
      <c:catAx>
        <c:axId val="424616952"/>
        <c:scaling>
          <c:orientation val="minMax"/>
        </c:scaling>
        <c:delete val="0"/>
        <c:axPos val="b"/>
        <c:majorTickMark val="out"/>
        <c:minorTickMark val="none"/>
        <c:tickLblPos val="nextTo"/>
        <c:crossAx val="560958712"/>
        <c:crosses val="autoZero"/>
        <c:auto val="1"/>
        <c:lblAlgn val="ctr"/>
        <c:lblOffset val="100"/>
        <c:noMultiLvlLbl val="0"/>
      </c:catAx>
      <c:valAx>
        <c:axId val="56095871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42461695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Studio</a:t>
            </a:r>
          </a:p>
        </c:rich>
      </c:tx>
      <c:layout/>
      <c:overlay val="0"/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Sheet1!$F$182</c:f>
              <c:strCache>
                <c:ptCount val="1"/>
                <c:pt idx="0">
                  <c:v>Bruker/Har brukt</c:v>
                </c:pt>
              </c:strCache>
            </c:strRef>
          </c:tx>
          <c:invertIfNegative val="0"/>
          <c:cat>
            <c:strRef>
              <c:f>Sheet1!$E$183:$E$193</c:f>
              <c:strCache>
                <c:ptCount val="11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DIV</c:v>
                </c:pt>
              </c:strCache>
            </c:strRef>
          </c:cat>
          <c:val>
            <c:numRef>
              <c:f>Sheet1!$F$183:$F$193</c:f>
              <c:numCache>
                <c:formatCode>0.00%</c:formatCode>
                <c:ptCount val="11"/>
                <c:pt idx="0">
                  <c:v>0.111</c:v>
                </c:pt>
                <c:pt idx="1">
                  <c:v>0.083</c:v>
                </c:pt>
                <c:pt idx="2">
                  <c:v>0.014</c:v>
                </c:pt>
                <c:pt idx="3">
                  <c:v>0.052</c:v>
                </c:pt>
                <c:pt idx="4">
                  <c:v>0.043</c:v>
                </c:pt>
                <c:pt idx="5">
                  <c:v>0.087</c:v>
                </c:pt>
                <c:pt idx="6">
                  <c:v>0.061</c:v>
                </c:pt>
                <c:pt idx="7">
                  <c:v>0.091</c:v>
                </c:pt>
                <c:pt idx="9">
                  <c:v>0.071</c:v>
                </c:pt>
                <c:pt idx="10">
                  <c:v>0.05</c:v>
                </c:pt>
              </c:numCache>
            </c:numRef>
          </c:val>
        </c:ser>
        <c:ser>
          <c:idx val="1"/>
          <c:order val="1"/>
          <c:tx>
            <c:strRef>
              <c:f>Sheet1!$G$182</c:f>
              <c:strCache>
                <c:ptCount val="1"/>
                <c:pt idx="0">
                  <c:v>Kjenner til</c:v>
                </c:pt>
              </c:strCache>
            </c:strRef>
          </c:tx>
          <c:invertIfNegative val="0"/>
          <c:cat>
            <c:strRef>
              <c:f>Sheet1!$E$183:$E$193</c:f>
              <c:strCache>
                <c:ptCount val="11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DIV</c:v>
                </c:pt>
              </c:strCache>
            </c:strRef>
          </c:cat>
          <c:val>
            <c:numRef>
              <c:f>Sheet1!$G$183:$G$193</c:f>
              <c:numCache>
                <c:formatCode>0.00%</c:formatCode>
                <c:ptCount val="11"/>
                <c:pt idx="0">
                  <c:v>0.333</c:v>
                </c:pt>
                <c:pt idx="1">
                  <c:v>0.042</c:v>
                </c:pt>
                <c:pt idx="2">
                  <c:v>0.146</c:v>
                </c:pt>
                <c:pt idx="3">
                  <c:v>0.198</c:v>
                </c:pt>
                <c:pt idx="4">
                  <c:v>0.166</c:v>
                </c:pt>
                <c:pt idx="5">
                  <c:v>0.217</c:v>
                </c:pt>
                <c:pt idx="6">
                  <c:v>0.076</c:v>
                </c:pt>
                <c:pt idx="7">
                  <c:v>0.273</c:v>
                </c:pt>
                <c:pt idx="8">
                  <c:v>0.4</c:v>
                </c:pt>
                <c:pt idx="9">
                  <c:v>0.214</c:v>
                </c:pt>
                <c:pt idx="10">
                  <c:v>0.1</c:v>
                </c:pt>
              </c:numCache>
            </c:numRef>
          </c:val>
        </c:ser>
        <c:ser>
          <c:idx val="2"/>
          <c:order val="2"/>
          <c:tx>
            <c:strRef>
              <c:f>Sheet1!$H$182</c:f>
              <c:strCache>
                <c:ptCount val="1"/>
                <c:pt idx="0">
                  <c:v>Kjenner ikke til</c:v>
                </c:pt>
              </c:strCache>
            </c:strRef>
          </c:tx>
          <c:invertIfNegative val="0"/>
          <c:cat>
            <c:strRef>
              <c:f>Sheet1!$E$183:$E$193</c:f>
              <c:strCache>
                <c:ptCount val="11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DIV</c:v>
                </c:pt>
              </c:strCache>
            </c:strRef>
          </c:cat>
          <c:val>
            <c:numRef>
              <c:f>Sheet1!$H$183:$H$193</c:f>
              <c:numCache>
                <c:formatCode>0.00%</c:formatCode>
                <c:ptCount val="11"/>
                <c:pt idx="0">
                  <c:v>0.333</c:v>
                </c:pt>
                <c:pt idx="1">
                  <c:v>0.792</c:v>
                </c:pt>
                <c:pt idx="2">
                  <c:v>0.771</c:v>
                </c:pt>
                <c:pt idx="3">
                  <c:v>0.603</c:v>
                </c:pt>
                <c:pt idx="4">
                  <c:v>0.668</c:v>
                </c:pt>
                <c:pt idx="5">
                  <c:v>0.435</c:v>
                </c:pt>
                <c:pt idx="6">
                  <c:v>0.697</c:v>
                </c:pt>
                <c:pt idx="7">
                  <c:v>0.485</c:v>
                </c:pt>
                <c:pt idx="8">
                  <c:v>0.2</c:v>
                </c:pt>
                <c:pt idx="9">
                  <c:v>0.5</c:v>
                </c:pt>
                <c:pt idx="10">
                  <c:v>0.6</c:v>
                </c:pt>
              </c:numCache>
            </c:numRef>
          </c:val>
        </c:ser>
        <c:ser>
          <c:idx val="3"/>
          <c:order val="3"/>
          <c:tx>
            <c:strRef>
              <c:f>Sheet1!$I$182</c:f>
              <c:strCache>
                <c:ptCount val="1"/>
                <c:pt idx="0">
                  <c:v>Ikke aktuelt</c:v>
                </c:pt>
              </c:strCache>
            </c:strRef>
          </c:tx>
          <c:invertIfNegative val="0"/>
          <c:cat>
            <c:strRef>
              <c:f>Sheet1!$E$183:$E$193</c:f>
              <c:strCache>
                <c:ptCount val="11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DIV</c:v>
                </c:pt>
              </c:strCache>
            </c:strRef>
          </c:cat>
          <c:val>
            <c:numRef>
              <c:f>Sheet1!$I$183:$I$193</c:f>
              <c:numCache>
                <c:formatCode>0.00%</c:formatCode>
                <c:ptCount val="11"/>
                <c:pt idx="0">
                  <c:v>0.222</c:v>
                </c:pt>
                <c:pt idx="1">
                  <c:v>0.083</c:v>
                </c:pt>
                <c:pt idx="2">
                  <c:v>0.069</c:v>
                </c:pt>
                <c:pt idx="3">
                  <c:v>0.147</c:v>
                </c:pt>
                <c:pt idx="4">
                  <c:v>0.123</c:v>
                </c:pt>
                <c:pt idx="5">
                  <c:v>0.261</c:v>
                </c:pt>
                <c:pt idx="6">
                  <c:v>0.167</c:v>
                </c:pt>
                <c:pt idx="7">
                  <c:v>0.152</c:v>
                </c:pt>
                <c:pt idx="8">
                  <c:v>0.4</c:v>
                </c:pt>
                <c:pt idx="9">
                  <c:v>0.214</c:v>
                </c:pt>
                <c:pt idx="10">
                  <c:v>0.25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07590744"/>
        <c:axId val="507747784"/>
      </c:barChart>
      <c:catAx>
        <c:axId val="507590744"/>
        <c:scaling>
          <c:orientation val="minMax"/>
        </c:scaling>
        <c:delete val="0"/>
        <c:axPos val="b"/>
        <c:majorTickMark val="out"/>
        <c:minorTickMark val="none"/>
        <c:tickLblPos val="nextTo"/>
        <c:crossAx val="507747784"/>
        <c:crosses val="autoZero"/>
        <c:auto val="1"/>
        <c:lblAlgn val="ctr"/>
        <c:lblOffset val="100"/>
        <c:noMultiLvlLbl val="0"/>
      </c:catAx>
      <c:valAx>
        <c:axId val="50774778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50759074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Statistikk</a:t>
            </a:r>
          </a:p>
        </c:rich>
      </c:tx>
      <c:layout/>
      <c:overlay val="0"/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Sheet1!$F$200</c:f>
              <c:strCache>
                <c:ptCount val="1"/>
                <c:pt idx="0">
                  <c:v>Bruker/Har brukt</c:v>
                </c:pt>
              </c:strCache>
            </c:strRef>
          </c:tx>
          <c:invertIfNegative val="0"/>
          <c:cat>
            <c:strRef>
              <c:f>Sheet1!$E$201:$E$211</c:f>
              <c:strCache>
                <c:ptCount val="11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DIV</c:v>
                </c:pt>
              </c:strCache>
            </c:strRef>
          </c:cat>
          <c:val>
            <c:numRef>
              <c:f>Sheet1!$F$201:$F$211</c:f>
              <c:numCache>
                <c:formatCode>0.00%</c:formatCode>
                <c:ptCount val="11"/>
                <c:pt idx="0">
                  <c:v>0.111</c:v>
                </c:pt>
                <c:pt idx="1">
                  <c:v>0.04</c:v>
                </c:pt>
                <c:pt idx="2">
                  <c:v>0.172</c:v>
                </c:pt>
                <c:pt idx="3">
                  <c:v>0.008</c:v>
                </c:pt>
                <c:pt idx="4">
                  <c:v>0.059</c:v>
                </c:pt>
                <c:pt idx="5">
                  <c:v>0.043</c:v>
                </c:pt>
                <c:pt idx="6">
                  <c:v>0.246</c:v>
                </c:pt>
                <c:pt idx="7">
                  <c:v>0.059</c:v>
                </c:pt>
                <c:pt idx="10">
                  <c:v>0.095</c:v>
                </c:pt>
              </c:numCache>
            </c:numRef>
          </c:val>
        </c:ser>
        <c:ser>
          <c:idx val="1"/>
          <c:order val="1"/>
          <c:tx>
            <c:strRef>
              <c:f>Sheet1!$G$200</c:f>
              <c:strCache>
                <c:ptCount val="1"/>
                <c:pt idx="0">
                  <c:v>Kjenner til</c:v>
                </c:pt>
              </c:strCache>
            </c:strRef>
          </c:tx>
          <c:invertIfNegative val="0"/>
          <c:cat>
            <c:strRef>
              <c:f>Sheet1!$E$201:$E$211</c:f>
              <c:strCache>
                <c:ptCount val="11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DIV</c:v>
                </c:pt>
              </c:strCache>
            </c:strRef>
          </c:cat>
          <c:val>
            <c:numRef>
              <c:f>Sheet1!$G$201:$G$211</c:f>
              <c:numCache>
                <c:formatCode>0.00%</c:formatCode>
                <c:ptCount val="11"/>
                <c:pt idx="1">
                  <c:v>0.04</c:v>
                </c:pt>
                <c:pt idx="2">
                  <c:v>0.186</c:v>
                </c:pt>
                <c:pt idx="3">
                  <c:v>0.119</c:v>
                </c:pt>
                <c:pt idx="4">
                  <c:v>0.128</c:v>
                </c:pt>
                <c:pt idx="5">
                  <c:v>0.174</c:v>
                </c:pt>
                <c:pt idx="6">
                  <c:v>0.062</c:v>
                </c:pt>
                <c:pt idx="7">
                  <c:v>0.176</c:v>
                </c:pt>
                <c:pt idx="8">
                  <c:v>0.5</c:v>
                </c:pt>
                <c:pt idx="9">
                  <c:v>0.214</c:v>
                </c:pt>
                <c:pt idx="10">
                  <c:v>0.238</c:v>
                </c:pt>
              </c:numCache>
            </c:numRef>
          </c:val>
        </c:ser>
        <c:ser>
          <c:idx val="2"/>
          <c:order val="2"/>
          <c:tx>
            <c:strRef>
              <c:f>Sheet1!$H$200</c:f>
              <c:strCache>
                <c:ptCount val="1"/>
                <c:pt idx="0">
                  <c:v>Kjenner ikke til</c:v>
                </c:pt>
              </c:strCache>
            </c:strRef>
          </c:tx>
          <c:invertIfNegative val="0"/>
          <c:cat>
            <c:strRef>
              <c:f>Sheet1!$E$201:$E$211</c:f>
              <c:strCache>
                <c:ptCount val="11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DIV</c:v>
                </c:pt>
              </c:strCache>
            </c:strRef>
          </c:cat>
          <c:val>
            <c:numRef>
              <c:f>Sheet1!$H$201:$H$211</c:f>
              <c:numCache>
                <c:formatCode>0.00%</c:formatCode>
                <c:ptCount val="11"/>
                <c:pt idx="0">
                  <c:v>0.556</c:v>
                </c:pt>
                <c:pt idx="1">
                  <c:v>0.76</c:v>
                </c:pt>
                <c:pt idx="2">
                  <c:v>0.579</c:v>
                </c:pt>
                <c:pt idx="3">
                  <c:v>0.619</c:v>
                </c:pt>
                <c:pt idx="4">
                  <c:v>0.66</c:v>
                </c:pt>
                <c:pt idx="5">
                  <c:v>0.522</c:v>
                </c:pt>
                <c:pt idx="6">
                  <c:v>0.508</c:v>
                </c:pt>
                <c:pt idx="7">
                  <c:v>0.5</c:v>
                </c:pt>
                <c:pt idx="9">
                  <c:v>0.5</c:v>
                </c:pt>
                <c:pt idx="10">
                  <c:v>0.476</c:v>
                </c:pt>
              </c:numCache>
            </c:numRef>
          </c:val>
        </c:ser>
        <c:ser>
          <c:idx val="3"/>
          <c:order val="3"/>
          <c:tx>
            <c:strRef>
              <c:f>Sheet1!$I$200</c:f>
              <c:strCache>
                <c:ptCount val="1"/>
                <c:pt idx="0">
                  <c:v>Ikke aktuelt</c:v>
                </c:pt>
              </c:strCache>
            </c:strRef>
          </c:tx>
          <c:invertIfNegative val="0"/>
          <c:cat>
            <c:strRef>
              <c:f>Sheet1!$E$201:$E$211</c:f>
              <c:strCache>
                <c:ptCount val="11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DIV</c:v>
                </c:pt>
              </c:strCache>
            </c:strRef>
          </c:cat>
          <c:val>
            <c:numRef>
              <c:f>Sheet1!$I$201:$I$211</c:f>
              <c:numCache>
                <c:formatCode>0.00%</c:formatCode>
                <c:ptCount val="11"/>
                <c:pt idx="0">
                  <c:v>0.333</c:v>
                </c:pt>
                <c:pt idx="1">
                  <c:v>0.16</c:v>
                </c:pt>
                <c:pt idx="2">
                  <c:v>0.062</c:v>
                </c:pt>
                <c:pt idx="3">
                  <c:v>0.254</c:v>
                </c:pt>
                <c:pt idx="4">
                  <c:v>0.154</c:v>
                </c:pt>
                <c:pt idx="5">
                  <c:v>0.261</c:v>
                </c:pt>
                <c:pt idx="6">
                  <c:v>0.185</c:v>
                </c:pt>
                <c:pt idx="7">
                  <c:v>0.265</c:v>
                </c:pt>
                <c:pt idx="8">
                  <c:v>0.5</c:v>
                </c:pt>
                <c:pt idx="9">
                  <c:v>0.286</c:v>
                </c:pt>
                <c:pt idx="10">
                  <c:v>0.19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1207464"/>
        <c:axId val="421043576"/>
      </c:barChart>
      <c:catAx>
        <c:axId val="421207464"/>
        <c:scaling>
          <c:orientation val="minMax"/>
        </c:scaling>
        <c:delete val="0"/>
        <c:axPos val="b"/>
        <c:majorTickMark val="out"/>
        <c:minorTickMark val="none"/>
        <c:tickLblPos val="nextTo"/>
        <c:crossAx val="421043576"/>
        <c:crosses val="autoZero"/>
        <c:auto val="1"/>
        <c:lblAlgn val="ctr"/>
        <c:lblOffset val="100"/>
        <c:noMultiLvlLbl val="0"/>
      </c:catAx>
      <c:valAx>
        <c:axId val="42104357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42120746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Kvalitativ tjeneste</a:t>
            </a:r>
          </a:p>
        </c:rich>
      </c:tx>
      <c:layout/>
      <c:overlay val="0"/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Sheet1!$F$218</c:f>
              <c:strCache>
                <c:ptCount val="1"/>
                <c:pt idx="0">
                  <c:v>Bruker/Har brukt</c:v>
                </c:pt>
              </c:strCache>
            </c:strRef>
          </c:tx>
          <c:invertIfNegative val="0"/>
          <c:cat>
            <c:strRef>
              <c:f>Sheet1!$E$219:$E$229</c:f>
              <c:strCache>
                <c:ptCount val="11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DIV</c:v>
                </c:pt>
              </c:strCache>
            </c:strRef>
          </c:cat>
          <c:val>
            <c:numRef>
              <c:f>Sheet1!$F$219:$F$229</c:f>
              <c:numCache>
                <c:formatCode>0.00%</c:formatCode>
                <c:ptCount val="11"/>
                <c:pt idx="0">
                  <c:v>0.111</c:v>
                </c:pt>
                <c:pt idx="1">
                  <c:v>0.083</c:v>
                </c:pt>
                <c:pt idx="2">
                  <c:v>0.007</c:v>
                </c:pt>
                <c:pt idx="3">
                  <c:v>0.009</c:v>
                </c:pt>
                <c:pt idx="4">
                  <c:v>0.021</c:v>
                </c:pt>
                <c:pt idx="5">
                  <c:v>0.042</c:v>
                </c:pt>
                <c:pt idx="6">
                  <c:v>0.031</c:v>
                </c:pt>
                <c:pt idx="7">
                  <c:v>0.083</c:v>
                </c:pt>
                <c:pt idx="10">
                  <c:v>0.1</c:v>
                </c:pt>
              </c:numCache>
            </c:numRef>
          </c:val>
        </c:ser>
        <c:ser>
          <c:idx val="1"/>
          <c:order val="1"/>
          <c:tx>
            <c:strRef>
              <c:f>Sheet1!$G$218</c:f>
              <c:strCache>
                <c:ptCount val="1"/>
                <c:pt idx="0">
                  <c:v>Kjenner til</c:v>
                </c:pt>
              </c:strCache>
            </c:strRef>
          </c:tx>
          <c:invertIfNegative val="0"/>
          <c:cat>
            <c:strRef>
              <c:f>Sheet1!$E$219:$E$229</c:f>
              <c:strCache>
                <c:ptCount val="11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DIV</c:v>
                </c:pt>
              </c:strCache>
            </c:strRef>
          </c:cat>
          <c:val>
            <c:numRef>
              <c:f>Sheet1!$G$219:$G$229</c:f>
              <c:numCache>
                <c:formatCode>0.00%</c:formatCode>
                <c:ptCount val="11"/>
                <c:pt idx="1">
                  <c:v>0.042</c:v>
                </c:pt>
                <c:pt idx="2">
                  <c:v>0.056</c:v>
                </c:pt>
                <c:pt idx="3">
                  <c:v>0.051</c:v>
                </c:pt>
                <c:pt idx="4">
                  <c:v>0.043</c:v>
                </c:pt>
                <c:pt idx="6">
                  <c:v>0.108</c:v>
                </c:pt>
                <c:pt idx="7">
                  <c:v>0.333</c:v>
                </c:pt>
                <c:pt idx="10">
                  <c:v>0.05</c:v>
                </c:pt>
              </c:numCache>
            </c:numRef>
          </c:val>
        </c:ser>
        <c:ser>
          <c:idx val="2"/>
          <c:order val="2"/>
          <c:tx>
            <c:strRef>
              <c:f>Sheet1!$H$218</c:f>
              <c:strCache>
                <c:ptCount val="1"/>
                <c:pt idx="0">
                  <c:v>Kjenner ikke til</c:v>
                </c:pt>
              </c:strCache>
            </c:strRef>
          </c:tx>
          <c:invertIfNegative val="0"/>
          <c:cat>
            <c:strRef>
              <c:f>Sheet1!$E$219:$E$229</c:f>
              <c:strCache>
                <c:ptCount val="11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DIV</c:v>
                </c:pt>
              </c:strCache>
            </c:strRef>
          </c:cat>
          <c:val>
            <c:numRef>
              <c:f>Sheet1!$H$219:$H$229</c:f>
              <c:numCache>
                <c:formatCode>0.00%</c:formatCode>
                <c:ptCount val="11"/>
                <c:pt idx="0">
                  <c:v>0.667</c:v>
                </c:pt>
                <c:pt idx="1">
                  <c:v>0.75</c:v>
                </c:pt>
                <c:pt idx="2">
                  <c:v>0.79</c:v>
                </c:pt>
                <c:pt idx="3">
                  <c:v>0.744</c:v>
                </c:pt>
                <c:pt idx="4">
                  <c:v>0.749</c:v>
                </c:pt>
                <c:pt idx="5">
                  <c:v>0.667</c:v>
                </c:pt>
                <c:pt idx="6">
                  <c:v>0.6</c:v>
                </c:pt>
                <c:pt idx="7">
                  <c:v>0.444</c:v>
                </c:pt>
                <c:pt idx="8">
                  <c:v>0.5</c:v>
                </c:pt>
                <c:pt idx="9">
                  <c:v>0.786</c:v>
                </c:pt>
                <c:pt idx="10">
                  <c:v>0.5</c:v>
                </c:pt>
              </c:numCache>
            </c:numRef>
          </c:val>
        </c:ser>
        <c:ser>
          <c:idx val="3"/>
          <c:order val="3"/>
          <c:tx>
            <c:strRef>
              <c:f>Sheet1!$I$218</c:f>
              <c:strCache>
                <c:ptCount val="1"/>
                <c:pt idx="0">
                  <c:v>Ikke aktuelt</c:v>
                </c:pt>
              </c:strCache>
            </c:strRef>
          </c:tx>
          <c:invertIfNegative val="0"/>
          <c:cat>
            <c:strRef>
              <c:f>Sheet1!$E$219:$E$229</c:f>
              <c:strCache>
                <c:ptCount val="11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DIV</c:v>
                </c:pt>
              </c:strCache>
            </c:strRef>
          </c:cat>
          <c:val>
            <c:numRef>
              <c:f>Sheet1!$I$219:$I$229</c:f>
              <c:numCache>
                <c:formatCode>0.00%</c:formatCode>
                <c:ptCount val="11"/>
                <c:pt idx="0">
                  <c:v>0.222</c:v>
                </c:pt>
                <c:pt idx="1">
                  <c:v>0.125</c:v>
                </c:pt>
                <c:pt idx="2">
                  <c:v>0.147</c:v>
                </c:pt>
                <c:pt idx="3">
                  <c:v>0.197</c:v>
                </c:pt>
                <c:pt idx="4">
                  <c:v>0.187</c:v>
                </c:pt>
                <c:pt idx="5">
                  <c:v>0.292</c:v>
                </c:pt>
                <c:pt idx="6">
                  <c:v>0.262</c:v>
                </c:pt>
                <c:pt idx="7">
                  <c:v>0.139</c:v>
                </c:pt>
                <c:pt idx="8">
                  <c:v>0.5</c:v>
                </c:pt>
                <c:pt idx="9">
                  <c:v>0.214</c:v>
                </c:pt>
                <c:pt idx="10">
                  <c:v>0.35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3700024"/>
        <c:axId val="2006200"/>
      </c:barChart>
      <c:catAx>
        <c:axId val="423700024"/>
        <c:scaling>
          <c:orientation val="minMax"/>
        </c:scaling>
        <c:delete val="0"/>
        <c:axPos val="b"/>
        <c:majorTickMark val="out"/>
        <c:minorTickMark val="none"/>
        <c:tickLblPos val="nextTo"/>
        <c:crossAx val="2006200"/>
        <c:crosses val="autoZero"/>
        <c:auto val="1"/>
        <c:lblAlgn val="ctr"/>
        <c:lblOffset val="100"/>
        <c:noMultiLvlLbl val="0"/>
      </c:catAx>
      <c:valAx>
        <c:axId val="200620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42370002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Bioportalen</a:t>
            </a:r>
          </a:p>
        </c:rich>
      </c:tx>
      <c:layout/>
      <c:overlay val="0"/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Sheet1!$F$164</c:f>
              <c:strCache>
                <c:ptCount val="1"/>
                <c:pt idx="0">
                  <c:v>Bruker/Har brukt</c:v>
                </c:pt>
              </c:strCache>
            </c:strRef>
          </c:tx>
          <c:invertIfNegative val="0"/>
          <c:cat>
            <c:strRef>
              <c:f>Sheet1!$E$165:$E$175</c:f>
              <c:strCache>
                <c:ptCount val="11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DIV</c:v>
                </c:pt>
              </c:strCache>
            </c:strRef>
          </c:cat>
          <c:val>
            <c:numRef>
              <c:f>Sheet1!$F$165:$F$175</c:f>
              <c:numCache>
                <c:formatCode>General</c:formatCode>
                <c:ptCount val="11"/>
                <c:pt idx="0" formatCode="0.00%">
                  <c:v>0.111</c:v>
                </c:pt>
                <c:pt idx="2" formatCode="0.00%">
                  <c:v>0.021</c:v>
                </c:pt>
                <c:pt idx="3" formatCode="0.00%">
                  <c:v>0.017</c:v>
                </c:pt>
                <c:pt idx="4" formatCode="0.00%">
                  <c:v>0.106</c:v>
                </c:pt>
                <c:pt idx="5" formatCode="0.00%">
                  <c:v>0.042</c:v>
                </c:pt>
                <c:pt idx="6" formatCode="0.00%">
                  <c:v>0.015</c:v>
                </c:pt>
                <c:pt idx="7" formatCode="0.00%">
                  <c:v>0.029</c:v>
                </c:pt>
                <c:pt idx="9" formatCode="0.00%">
                  <c:v>0.286</c:v>
                </c:pt>
              </c:numCache>
            </c:numRef>
          </c:val>
        </c:ser>
        <c:ser>
          <c:idx val="1"/>
          <c:order val="1"/>
          <c:tx>
            <c:strRef>
              <c:f>Sheet1!$G$164</c:f>
              <c:strCache>
                <c:ptCount val="1"/>
                <c:pt idx="0">
                  <c:v>Kjenner til</c:v>
                </c:pt>
              </c:strCache>
            </c:strRef>
          </c:tx>
          <c:invertIfNegative val="0"/>
          <c:cat>
            <c:strRef>
              <c:f>Sheet1!$E$165:$E$175</c:f>
              <c:strCache>
                <c:ptCount val="11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DIV</c:v>
                </c:pt>
              </c:strCache>
            </c:strRef>
          </c:cat>
          <c:val>
            <c:numRef>
              <c:f>Sheet1!$G$165:$G$175</c:f>
              <c:numCache>
                <c:formatCode>General</c:formatCode>
                <c:ptCount val="11"/>
                <c:pt idx="2" formatCode="0.00%">
                  <c:v>0.085</c:v>
                </c:pt>
                <c:pt idx="3" formatCode="0.00%">
                  <c:v>0.025</c:v>
                </c:pt>
                <c:pt idx="4" formatCode="0.00%">
                  <c:v>0.117</c:v>
                </c:pt>
                <c:pt idx="5" formatCode="0.00%">
                  <c:v>0.083</c:v>
                </c:pt>
                <c:pt idx="6" formatCode="0.00%">
                  <c:v>0.015</c:v>
                </c:pt>
                <c:pt idx="7" formatCode="0.00%">
                  <c:v>0.088</c:v>
                </c:pt>
                <c:pt idx="8" formatCode="0.00%">
                  <c:v>0.2</c:v>
                </c:pt>
                <c:pt idx="9" formatCode="0.00%">
                  <c:v>0.071</c:v>
                </c:pt>
                <c:pt idx="10" formatCode="0.00%">
                  <c:v>0.105</c:v>
                </c:pt>
              </c:numCache>
            </c:numRef>
          </c:val>
        </c:ser>
        <c:ser>
          <c:idx val="2"/>
          <c:order val="2"/>
          <c:tx>
            <c:strRef>
              <c:f>Sheet1!$H$164</c:f>
              <c:strCache>
                <c:ptCount val="1"/>
                <c:pt idx="0">
                  <c:v>Kjenner ikke til</c:v>
                </c:pt>
              </c:strCache>
            </c:strRef>
          </c:tx>
          <c:invertIfNegative val="0"/>
          <c:cat>
            <c:strRef>
              <c:f>Sheet1!$E$165:$E$175</c:f>
              <c:strCache>
                <c:ptCount val="11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DIV</c:v>
                </c:pt>
              </c:strCache>
            </c:strRef>
          </c:cat>
          <c:val>
            <c:numRef>
              <c:f>Sheet1!$H$165:$H$175</c:f>
              <c:numCache>
                <c:formatCode>0.00%</c:formatCode>
                <c:ptCount val="11"/>
                <c:pt idx="0">
                  <c:v>0.556</c:v>
                </c:pt>
                <c:pt idx="1">
                  <c:v>0.84</c:v>
                </c:pt>
                <c:pt idx="2">
                  <c:v>0.768</c:v>
                </c:pt>
                <c:pt idx="3">
                  <c:v>0.669</c:v>
                </c:pt>
                <c:pt idx="4">
                  <c:v>0.559</c:v>
                </c:pt>
                <c:pt idx="5">
                  <c:v>0.583</c:v>
                </c:pt>
                <c:pt idx="6">
                  <c:v>0.662</c:v>
                </c:pt>
                <c:pt idx="7">
                  <c:v>0.471</c:v>
                </c:pt>
                <c:pt idx="8">
                  <c:v>0.4</c:v>
                </c:pt>
                <c:pt idx="9">
                  <c:v>0.286</c:v>
                </c:pt>
                <c:pt idx="10">
                  <c:v>0.474</c:v>
                </c:pt>
              </c:numCache>
            </c:numRef>
          </c:val>
        </c:ser>
        <c:ser>
          <c:idx val="3"/>
          <c:order val="3"/>
          <c:tx>
            <c:strRef>
              <c:f>Sheet1!$I$164</c:f>
              <c:strCache>
                <c:ptCount val="1"/>
                <c:pt idx="0">
                  <c:v>Ikke aktuelt</c:v>
                </c:pt>
              </c:strCache>
            </c:strRef>
          </c:tx>
          <c:invertIfNegative val="0"/>
          <c:cat>
            <c:strRef>
              <c:f>Sheet1!$E$165:$E$175</c:f>
              <c:strCache>
                <c:ptCount val="11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DIV</c:v>
                </c:pt>
              </c:strCache>
            </c:strRef>
          </c:cat>
          <c:val>
            <c:numRef>
              <c:f>Sheet1!$I$165:$I$175</c:f>
              <c:numCache>
                <c:formatCode>0.00%</c:formatCode>
                <c:ptCount val="11"/>
                <c:pt idx="0">
                  <c:v>0.333</c:v>
                </c:pt>
                <c:pt idx="1">
                  <c:v>0.16</c:v>
                </c:pt>
                <c:pt idx="2">
                  <c:v>0.127</c:v>
                </c:pt>
                <c:pt idx="3">
                  <c:v>0.288</c:v>
                </c:pt>
                <c:pt idx="4">
                  <c:v>0.218</c:v>
                </c:pt>
                <c:pt idx="5">
                  <c:v>0.292</c:v>
                </c:pt>
                <c:pt idx="6">
                  <c:v>0.308</c:v>
                </c:pt>
                <c:pt idx="7">
                  <c:v>0.412</c:v>
                </c:pt>
                <c:pt idx="8">
                  <c:v>0.4</c:v>
                </c:pt>
                <c:pt idx="9">
                  <c:v>0.357</c:v>
                </c:pt>
                <c:pt idx="10">
                  <c:v>0.421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08003192"/>
        <c:axId val="1932280"/>
      </c:barChart>
      <c:catAx>
        <c:axId val="508003192"/>
        <c:scaling>
          <c:orientation val="minMax"/>
        </c:scaling>
        <c:delete val="0"/>
        <c:axPos val="b"/>
        <c:majorTickMark val="out"/>
        <c:minorTickMark val="none"/>
        <c:tickLblPos val="nextTo"/>
        <c:crossAx val="1932280"/>
        <c:crosses val="autoZero"/>
        <c:auto val="1"/>
        <c:lblAlgn val="ctr"/>
        <c:lblOffset val="100"/>
        <c:noMultiLvlLbl val="0"/>
      </c:catAx>
      <c:valAx>
        <c:axId val="193228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50800319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Egen kompetanse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Sheet1!$D$23</c:f>
              <c:strCache>
                <c:ptCount val="1"/>
                <c:pt idx="0">
                  <c:v>2010</c:v>
                </c:pt>
              </c:strCache>
            </c:strRef>
          </c:tx>
          <c:invertIfNegative val="0"/>
          <c:cat>
            <c:strRef>
              <c:f>Sheet1!$C$24:$C$35</c:f>
              <c:strCache>
                <c:ptCount val="12"/>
                <c:pt idx="0">
                  <c:v>SA</c:v>
                </c:pt>
                <c:pt idx="1">
                  <c:v>UB</c:v>
                </c:pt>
                <c:pt idx="2">
                  <c:v>MN</c:v>
                </c:pt>
                <c:pt idx="3">
                  <c:v>HF</c:v>
                </c:pt>
                <c:pt idx="4">
                  <c:v>SV</c:v>
                </c:pt>
                <c:pt idx="5">
                  <c:v>JUS</c:v>
                </c:pt>
                <c:pt idx="6">
                  <c:v>UV</c:v>
                </c:pt>
                <c:pt idx="7">
                  <c:v>MUS</c:v>
                </c:pt>
                <c:pt idx="8">
                  <c:v>DIV</c:v>
                </c:pt>
                <c:pt idx="9">
                  <c:v>OD</c:v>
                </c:pt>
                <c:pt idx="10">
                  <c:v>MED</c:v>
                </c:pt>
                <c:pt idx="11">
                  <c:v>TF</c:v>
                </c:pt>
              </c:strCache>
            </c:strRef>
          </c:cat>
          <c:val>
            <c:numRef>
              <c:f>Sheet1!$D$24:$D$35</c:f>
              <c:numCache>
                <c:formatCode>General</c:formatCode>
                <c:ptCount val="12"/>
                <c:pt idx="0">
                  <c:v>79.7</c:v>
                </c:pt>
                <c:pt idx="1">
                  <c:v>76.2</c:v>
                </c:pt>
                <c:pt idx="2">
                  <c:v>71.5</c:v>
                </c:pt>
                <c:pt idx="3">
                  <c:v>69.7</c:v>
                </c:pt>
                <c:pt idx="4">
                  <c:v>69.2</c:v>
                </c:pt>
                <c:pt idx="5">
                  <c:v>66.7</c:v>
                </c:pt>
                <c:pt idx="6">
                  <c:v>65.7</c:v>
                </c:pt>
                <c:pt idx="7">
                  <c:v>63.8</c:v>
                </c:pt>
                <c:pt idx="8">
                  <c:v>63.5</c:v>
                </c:pt>
                <c:pt idx="9">
                  <c:v>62.0</c:v>
                </c:pt>
                <c:pt idx="10">
                  <c:v>60.8</c:v>
                </c:pt>
                <c:pt idx="11">
                  <c:v>53.0</c:v>
                </c:pt>
              </c:numCache>
            </c:numRef>
          </c:val>
        </c:ser>
        <c:ser>
          <c:idx val="1"/>
          <c:order val="1"/>
          <c:tx>
            <c:strRef>
              <c:f>Sheet1!$E$23</c:f>
              <c:strCache>
                <c:ptCount val="1"/>
                <c:pt idx="0">
                  <c:v>2013</c:v>
                </c:pt>
              </c:strCache>
            </c:strRef>
          </c:tx>
          <c:invertIfNegative val="0"/>
          <c:cat>
            <c:strRef>
              <c:f>Sheet1!$C$24:$C$35</c:f>
              <c:strCache>
                <c:ptCount val="12"/>
                <c:pt idx="0">
                  <c:v>SA</c:v>
                </c:pt>
                <c:pt idx="1">
                  <c:v>UB</c:v>
                </c:pt>
                <c:pt idx="2">
                  <c:v>MN</c:v>
                </c:pt>
                <c:pt idx="3">
                  <c:v>HF</c:v>
                </c:pt>
                <c:pt idx="4">
                  <c:v>SV</c:v>
                </c:pt>
                <c:pt idx="5">
                  <c:v>JUS</c:v>
                </c:pt>
                <c:pt idx="6">
                  <c:v>UV</c:v>
                </c:pt>
                <c:pt idx="7">
                  <c:v>MUS</c:v>
                </c:pt>
                <c:pt idx="8">
                  <c:v>DIV</c:v>
                </c:pt>
                <c:pt idx="9">
                  <c:v>OD</c:v>
                </c:pt>
                <c:pt idx="10">
                  <c:v>MED</c:v>
                </c:pt>
                <c:pt idx="11">
                  <c:v>TF</c:v>
                </c:pt>
              </c:strCache>
            </c:strRef>
          </c:cat>
          <c:val>
            <c:numRef>
              <c:f>Sheet1!$E$24:$E$35</c:f>
              <c:numCache>
                <c:formatCode>General</c:formatCode>
                <c:ptCount val="12"/>
                <c:pt idx="0">
                  <c:v>73.5</c:v>
                </c:pt>
                <c:pt idx="1">
                  <c:v>65.8</c:v>
                </c:pt>
                <c:pt idx="2">
                  <c:v>77.2</c:v>
                </c:pt>
                <c:pt idx="3">
                  <c:v>56.7</c:v>
                </c:pt>
                <c:pt idx="4">
                  <c:v>79.4</c:v>
                </c:pt>
                <c:pt idx="5">
                  <c:v>68.4</c:v>
                </c:pt>
                <c:pt idx="6">
                  <c:v>61.9</c:v>
                </c:pt>
                <c:pt idx="7">
                  <c:v>63.9</c:v>
                </c:pt>
                <c:pt idx="8">
                  <c:v>61.9</c:v>
                </c:pt>
                <c:pt idx="9">
                  <c:v>59.7</c:v>
                </c:pt>
                <c:pt idx="10">
                  <c:v>66.1</c:v>
                </c:pt>
                <c:pt idx="11">
                  <c:v>54.5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60090808"/>
        <c:axId val="493845080"/>
      </c:barChart>
      <c:catAx>
        <c:axId val="560090808"/>
        <c:scaling>
          <c:orientation val="minMax"/>
        </c:scaling>
        <c:delete val="0"/>
        <c:axPos val="b"/>
        <c:majorTickMark val="out"/>
        <c:minorTickMark val="none"/>
        <c:tickLblPos val="nextTo"/>
        <c:crossAx val="493845080"/>
        <c:crossesAt val="68.1"/>
        <c:auto val="1"/>
        <c:lblAlgn val="ctr"/>
        <c:lblOffset val="100"/>
        <c:noMultiLvlLbl val="0"/>
      </c:catAx>
      <c:valAx>
        <c:axId val="493845080"/>
        <c:scaling>
          <c:orientation val="minMax"/>
          <c:max val="80.0"/>
          <c:min val="50.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6009080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Egen kompetanse</a:t>
            </a:r>
          </a:p>
        </c:rich>
      </c:tx>
      <c:layout/>
      <c:overlay val="0"/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Sheet1!$E$236</c:f>
              <c:strCache>
                <c:ptCount val="1"/>
                <c:pt idx="0">
                  <c:v>Meget god</c:v>
                </c:pt>
              </c:strCache>
            </c:strRef>
          </c:tx>
          <c:invertIfNegative val="0"/>
          <c:cat>
            <c:strRef>
              <c:f>Sheet1!$D$237:$D$249</c:f>
              <c:strCache>
                <c:ptCount val="12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DIV</c:v>
                </c:pt>
                <c:pt idx="11">
                  <c:v>SA</c:v>
                </c:pt>
              </c:strCache>
            </c:strRef>
          </c:cat>
          <c:val>
            <c:numRef>
              <c:f>Sheet1!$E$237:$E$249</c:f>
              <c:numCache>
                <c:formatCode>0.00%</c:formatCode>
                <c:ptCount val="13"/>
                <c:pt idx="1">
                  <c:v>0.188</c:v>
                </c:pt>
                <c:pt idx="2">
                  <c:v>0.216</c:v>
                </c:pt>
                <c:pt idx="3">
                  <c:v>0.122</c:v>
                </c:pt>
                <c:pt idx="4">
                  <c:v>0.308</c:v>
                </c:pt>
                <c:pt idx="5">
                  <c:v>0.281</c:v>
                </c:pt>
                <c:pt idx="6">
                  <c:v>0.216</c:v>
                </c:pt>
                <c:pt idx="7">
                  <c:v>0.317</c:v>
                </c:pt>
                <c:pt idx="8">
                  <c:v>0.158</c:v>
                </c:pt>
                <c:pt idx="9">
                  <c:v>0.139</c:v>
                </c:pt>
                <c:pt idx="10">
                  <c:v>0.167</c:v>
                </c:pt>
                <c:pt idx="11">
                  <c:v>0.194</c:v>
                </c:pt>
                <c:pt idx="12">
                  <c:v>0.223</c:v>
                </c:pt>
              </c:numCache>
            </c:numRef>
          </c:val>
        </c:ser>
        <c:ser>
          <c:idx val="1"/>
          <c:order val="1"/>
          <c:tx>
            <c:strRef>
              <c:f>Sheet1!$F$236</c:f>
              <c:strCache>
                <c:ptCount val="1"/>
                <c:pt idx="0">
                  <c:v>God</c:v>
                </c:pt>
              </c:strCache>
            </c:strRef>
          </c:tx>
          <c:invertIfNegative val="0"/>
          <c:cat>
            <c:strRef>
              <c:f>Sheet1!$D$237:$D$249</c:f>
              <c:strCache>
                <c:ptCount val="12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DIV</c:v>
                </c:pt>
                <c:pt idx="11">
                  <c:v>SA</c:v>
                </c:pt>
              </c:strCache>
            </c:strRef>
          </c:cat>
          <c:val>
            <c:numRef>
              <c:f>Sheet1!$F$237:$F$249</c:f>
              <c:numCache>
                <c:formatCode>0.00%</c:formatCode>
                <c:ptCount val="13"/>
                <c:pt idx="0">
                  <c:v>0.545</c:v>
                </c:pt>
                <c:pt idx="1">
                  <c:v>0.396</c:v>
                </c:pt>
                <c:pt idx="2">
                  <c:v>0.445</c:v>
                </c:pt>
                <c:pt idx="3">
                  <c:v>0.445</c:v>
                </c:pt>
                <c:pt idx="4">
                  <c:v>0.464</c:v>
                </c:pt>
                <c:pt idx="5">
                  <c:v>0.316</c:v>
                </c:pt>
                <c:pt idx="6">
                  <c:v>0.578</c:v>
                </c:pt>
                <c:pt idx="7">
                  <c:v>0.302</c:v>
                </c:pt>
                <c:pt idx="8">
                  <c:v>0.5</c:v>
                </c:pt>
                <c:pt idx="9">
                  <c:v>0.5</c:v>
                </c:pt>
                <c:pt idx="10">
                  <c:v>0.452</c:v>
                </c:pt>
                <c:pt idx="11">
                  <c:v>0.541</c:v>
                </c:pt>
                <c:pt idx="12">
                  <c:v>0.458</c:v>
                </c:pt>
              </c:numCache>
            </c:numRef>
          </c:val>
        </c:ser>
        <c:ser>
          <c:idx val="2"/>
          <c:order val="2"/>
          <c:tx>
            <c:strRef>
              <c:f>Sheet1!$G$236</c:f>
              <c:strCache>
                <c:ptCount val="1"/>
                <c:pt idx="0">
                  <c:v>Sånn passe</c:v>
                </c:pt>
              </c:strCache>
            </c:strRef>
          </c:tx>
          <c:invertIfNegative val="0"/>
          <c:cat>
            <c:strRef>
              <c:f>Sheet1!$D$237:$D$249</c:f>
              <c:strCache>
                <c:ptCount val="12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DIV</c:v>
                </c:pt>
                <c:pt idx="11">
                  <c:v>SA</c:v>
                </c:pt>
              </c:strCache>
            </c:strRef>
          </c:cat>
          <c:val>
            <c:numRef>
              <c:f>Sheet1!$G$237:$G$249</c:f>
              <c:numCache>
                <c:formatCode>0.00%</c:formatCode>
                <c:ptCount val="13"/>
                <c:pt idx="0">
                  <c:v>0.273</c:v>
                </c:pt>
                <c:pt idx="1">
                  <c:v>0.417</c:v>
                </c:pt>
                <c:pt idx="2">
                  <c:v>0.266</c:v>
                </c:pt>
                <c:pt idx="3">
                  <c:v>0.384</c:v>
                </c:pt>
                <c:pt idx="4">
                  <c:v>0.218</c:v>
                </c:pt>
                <c:pt idx="5">
                  <c:v>0.351</c:v>
                </c:pt>
                <c:pt idx="6">
                  <c:v>0.147</c:v>
                </c:pt>
                <c:pt idx="7">
                  <c:v>0.317</c:v>
                </c:pt>
                <c:pt idx="8">
                  <c:v>0.289</c:v>
                </c:pt>
                <c:pt idx="9">
                  <c:v>0.333</c:v>
                </c:pt>
                <c:pt idx="10">
                  <c:v>0.357</c:v>
                </c:pt>
                <c:pt idx="11">
                  <c:v>0.255</c:v>
                </c:pt>
                <c:pt idx="12">
                  <c:v>0.279</c:v>
                </c:pt>
              </c:numCache>
            </c:numRef>
          </c:val>
        </c:ser>
        <c:ser>
          <c:idx val="3"/>
          <c:order val="3"/>
          <c:tx>
            <c:strRef>
              <c:f>Sheet1!$H$236</c:f>
              <c:strCache>
                <c:ptCount val="1"/>
                <c:pt idx="0">
                  <c:v>Ikke så bra</c:v>
                </c:pt>
              </c:strCache>
            </c:strRef>
          </c:tx>
          <c:invertIfNegative val="0"/>
          <c:cat>
            <c:strRef>
              <c:f>Sheet1!$D$237:$D$249</c:f>
              <c:strCache>
                <c:ptCount val="12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DIV</c:v>
                </c:pt>
                <c:pt idx="11">
                  <c:v>SA</c:v>
                </c:pt>
              </c:strCache>
            </c:strRef>
          </c:cat>
          <c:val>
            <c:numRef>
              <c:f>Sheet1!$H$237:$H$249</c:f>
              <c:numCache>
                <c:formatCode>General</c:formatCode>
                <c:ptCount val="13"/>
                <c:pt idx="0" formatCode="0.00%">
                  <c:v>0.091</c:v>
                </c:pt>
                <c:pt idx="2" formatCode="0.00%">
                  <c:v>0.05</c:v>
                </c:pt>
                <c:pt idx="3" formatCode="0.00%">
                  <c:v>0.049</c:v>
                </c:pt>
                <c:pt idx="4" formatCode="0.00%">
                  <c:v>0.01</c:v>
                </c:pt>
                <c:pt idx="5" formatCode="0.00%">
                  <c:v>0.035</c:v>
                </c:pt>
                <c:pt idx="6" formatCode="0.00%">
                  <c:v>0.049</c:v>
                </c:pt>
                <c:pt idx="7" formatCode="0.00%">
                  <c:v>0.048</c:v>
                </c:pt>
                <c:pt idx="8" formatCode="0.00%">
                  <c:v>0.053</c:v>
                </c:pt>
                <c:pt idx="9" formatCode="0.00%">
                  <c:v>0.028</c:v>
                </c:pt>
                <c:pt idx="10" formatCode="0.00%">
                  <c:v>0.024</c:v>
                </c:pt>
                <c:pt idx="11" formatCode="0.00%">
                  <c:v>0.01</c:v>
                </c:pt>
                <c:pt idx="12" formatCode="0.00%">
                  <c:v>0.033</c:v>
                </c:pt>
              </c:numCache>
            </c:numRef>
          </c:val>
        </c:ser>
        <c:ser>
          <c:idx val="4"/>
          <c:order val="4"/>
          <c:tx>
            <c:strRef>
              <c:f>Sheet1!$I$236</c:f>
              <c:strCache>
                <c:ptCount val="1"/>
                <c:pt idx="0">
                  <c:v>For dårlig</c:v>
                </c:pt>
              </c:strCache>
            </c:strRef>
          </c:tx>
          <c:invertIfNegative val="0"/>
          <c:cat>
            <c:strRef>
              <c:f>Sheet1!$D$237:$D$249</c:f>
              <c:strCache>
                <c:ptCount val="12"/>
                <c:pt idx="0">
                  <c:v>TF</c:v>
                </c:pt>
                <c:pt idx="1">
                  <c:v>JUS</c:v>
                </c:pt>
                <c:pt idx="2">
                  <c:v>MED</c:v>
                </c:pt>
                <c:pt idx="3">
                  <c:v>HF</c:v>
                </c:pt>
                <c:pt idx="4">
                  <c:v>MN</c:v>
                </c:pt>
                <c:pt idx="5">
                  <c:v>OD</c:v>
                </c:pt>
                <c:pt idx="6">
                  <c:v>SV</c:v>
                </c:pt>
                <c:pt idx="7">
                  <c:v>UV</c:v>
                </c:pt>
                <c:pt idx="8">
                  <c:v>UB</c:v>
                </c:pt>
                <c:pt idx="9">
                  <c:v>MUS</c:v>
                </c:pt>
                <c:pt idx="10">
                  <c:v>DIV</c:v>
                </c:pt>
                <c:pt idx="11">
                  <c:v>SA</c:v>
                </c:pt>
              </c:strCache>
            </c:strRef>
          </c:cat>
          <c:val>
            <c:numRef>
              <c:f>Sheet1!$I$237:$I$249</c:f>
              <c:numCache>
                <c:formatCode>General</c:formatCode>
                <c:ptCount val="13"/>
                <c:pt idx="0" formatCode="0.00%">
                  <c:v>0.091</c:v>
                </c:pt>
                <c:pt idx="2" formatCode="0.00%">
                  <c:v>0.023</c:v>
                </c:pt>
                <c:pt idx="5" formatCode="0.00%">
                  <c:v>0.018</c:v>
                </c:pt>
                <c:pt idx="6" formatCode="0.00%">
                  <c:v>0.01</c:v>
                </c:pt>
                <c:pt idx="7" formatCode="0.00%">
                  <c:v>0.016</c:v>
                </c:pt>
                <c:pt idx="12" formatCode="0.00%">
                  <c:v>0.008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0986952"/>
        <c:axId val="420483048"/>
      </c:barChart>
      <c:catAx>
        <c:axId val="420986952"/>
        <c:scaling>
          <c:orientation val="minMax"/>
        </c:scaling>
        <c:delete val="0"/>
        <c:axPos val="b"/>
        <c:majorTickMark val="out"/>
        <c:minorTickMark val="none"/>
        <c:tickLblPos val="nextTo"/>
        <c:crossAx val="420483048"/>
        <c:crosses val="autoZero"/>
        <c:auto val="1"/>
        <c:lblAlgn val="ctr"/>
        <c:lblOffset val="100"/>
        <c:noMultiLvlLbl val="0"/>
      </c:catAx>
      <c:valAx>
        <c:axId val="420483048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42098695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image" Target="../media/image21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image" Target="../media/image21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image" Target="../media/image27.png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30.png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image" Target="../media/image32.png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png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5.png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png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Relationship Id="rId2" Type="http://schemas.openxmlformats.org/officeDocument/2006/relationships/image" Target="../media/image40.png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png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image" Target="../media/image43.png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png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png"/><Relationship Id="rId2" Type="http://schemas.openxmlformats.org/officeDocument/2006/relationships/image" Target="../media/image48.png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png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png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png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png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png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png"/><Relationship Id="rId2" Type="http://schemas.openxmlformats.org/officeDocument/2006/relationships/image" Target="../media/image59.png"/><Relationship Id="rId3" Type="http://schemas.openxmlformats.org/officeDocument/2006/relationships/image" Target="../media/image60.png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png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png"/><Relationship Id="rId2" Type="http://schemas.openxmlformats.org/officeDocument/2006/relationships/image" Target="../media/image63.png"/><Relationship Id="rId3" Type="http://schemas.openxmlformats.org/officeDocument/2006/relationships/image" Target="../media/image6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81320ED1-9368-2944-B5AF-659A3E4D23EB}" type="datetime1">
              <a:rPr lang="en-US"/>
              <a:pPr>
                <a:defRPr/>
              </a:pPr>
              <a:t>03/19/13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nb-NO" noProof="0"/>
              <a:t>Click to 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9C0436BA-EE1C-4A47-850E-1A1898BA15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9358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3177A-E3C5-0146-991A-6B98EF76AE98}" type="datetime1">
              <a:rPr lang="en-US"/>
              <a:pPr>
                <a:defRPr/>
              </a:pPr>
              <a:t>03/19/13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8EB24-6B3E-5D42-B9A2-2977F8C838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63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858E77-8092-4B4B-B219-6DFD986C38B0}" type="datetime1">
              <a:rPr lang="en-US"/>
              <a:pPr>
                <a:defRPr/>
              </a:pPr>
              <a:t>03/19/13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9C823-DD5B-184F-A7D3-BC57176D33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047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6B056-6A79-D04A-8EF7-578C6615CE0F}" type="datetime1">
              <a:rPr lang="en-US"/>
              <a:pPr>
                <a:defRPr/>
              </a:pPr>
              <a:t>03/19/13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BDD40-910B-8249-8D4B-738E2F8449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874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4C95C-57CA-8647-9432-36D4AF80863B}" type="datetime1">
              <a:rPr lang="en-US"/>
              <a:pPr>
                <a:defRPr/>
              </a:pPr>
              <a:t>03/19/13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3B2F38-5EC3-6446-AED9-F16266751D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182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467901-B630-F74C-A7C4-71F82DD4775A}" type="datetime1">
              <a:rPr lang="en-US"/>
              <a:pPr>
                <a:defRPr/>
              </a:pPr>
              <a:t>03/19/13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EAE500-08B9-0447-A541-945AAE1119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341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82022-D9FC-C441-9A74-58BA53224EC5}" type="datetime1">
              <a:rPr lang="en-US"/>
              <a:pPr>
                <a:defRPr/>
              </a:pPr>
              <a:t>03/19/13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D24CA-14DF-0D45-BF12-9965E33CE7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126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8AD580-F0C7-B847-BAB4-4F8605262258}" type="datetime1">
              <a:rPr lang="en-US"/>
              <a:pPr>
                <a:defRPr/>
              </a:pPr>
              <a:t>03/19/13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FAE7A2-50D5-6248-B298-8D776CF760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410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102777-989A-B442-B383-D9E429643C16}" type="datetime1">
              <a:rPr lang="en-US"/>
              <a:pPr>
                <a:defRPr/>
              </a:pPr>
              <a:t>03/19/13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7C768-FEEF-724D-B226-DDE16991AC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342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65E60-6136-E04D-AAB3-47606AA93C71}" type="datetime1">
              <a:rPr lang="en-US"/>
              <a:pPr>
                <a:defRPr/>
              </a:pPr>
              <a:t>03/19/13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00D803-C053-A64E-BCAE-A54EFA917B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975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C6704-086D-1348-9A95-0524338B3B5A}" type="datetime1">
              <a:rPr lang="en-US"/>
              <a:pPr>
                <a:defRPr/>
              </a:pPr>
              <a:t>03/19/13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A907A-C68B-054D-A6EC-2744CA8FB8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403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24B7BE-F6E3-D041-8EDE-455975B97A4C}" type="datetime1">
              <a:rPr lang="en-US"/>
              <a:pPr>
                <a:defRPr/>
              </a:pPr>
              <a:t>03/19/13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EA228-79C0-674B-853E-AFDE7D137B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2659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 smtClean="0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nb-NO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5276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59504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08024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90436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16986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0250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28375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720671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52811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42589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9745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B7DF0425-49C2-0645-9103-1E89F5A88F0A}" type="datetime1">
              <a:rPr lang="en-US"/>
              <a:pPr>
                <a:defRPr/>
              </a:pPr>
              <a:t>03/19/13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fld id="{ADF4A3D7-D139-4F48-B105-BBE6CDEC16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315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7.jpeg"/><Relationship Id="rId6" Type="http://schemas.openxmlformats.org/officeDocument/2006/relationships/oleObject" Target="../embeddings/oleObject1.bin"/><Relationship Id="rId7" Type="http://schemas.openxmlformats.org/officeDocument/2006/relationships/package" Target="../embeddings/Microsoft_Word_Document1.docx"/><Relationship Id="rId8" Type="http://schemas.openxmlformats.org/officeDocument/2006/relationships/image" Target="../media/image6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oleObject" Target="../embeddings/oleObject2.bin"/><Relationship Id="rId6" Type="http://schemas.openxmlformats.org/officeDocument/2006/relationships/package" Target="../embeddings/Microsoft_Excel_Sheet2.xlsx"/><Relationship Id="rId7" Type="http://schemas.openxmlformats.org/officeDocument/2006/relationships/image" Target="../media/image8.pn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oleObject" Target="../embeddings/oleObject3.bin"/><Relationship Id="rId6" Type="http://schemas.openxmlformats.org/officeDocument/2006/relationships/package" Target="../embeddings/Microsoft_Excel_Sheet3.xlsx"/><Relationship Id="rId7" Type="http://schemas.openxmlformats.org/officeDocument/2006/relationships/image" Target="../media/image9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oleObject" Target="../embeddings/oleObject4.bin"/><Relationship Id="rId6" Type="http://schemas.openxmlformats.org/officeDocument/2006/relationships/package" Target="../embeddings/Microsoft_Word_Document4.docx"/><Relationship Id="rId7" Type="http://schemas.openxmlformats.org/officeDocument/2006/relationships/image" Target="../media/image10.png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oleObject" Target="../embeddings/oleObject5.bin"/><Relationship Id="rId6" Type="http://schemas.openxmlformats.org/officeDocument/2006/relationships/package" Target="../embeddings/Microsoft_Word_Document5.docx"/><Relationship Id="rId7" Type="http://schemas.openxmlformats.org/officeDocument/2006/relationships/image" Target="../media/image11.png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oleObject" Target="../embeddings/oleObject6.bin"/><Relationship Id="rId6" Type="http://schemas.openxmlformats.org/officeDocument/2006/relationships/package" Target="../embeddings/Microsoft_Word_Document6.docx"/><Relationship Id="rId7" Type="http://schemas.openxmlformats.org/officeDocument/2006/relationships/image" Target="../media/image12.png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oleObject" Target="../embeddings/oleObject7.bin"/><Relationship Id="rId6" Type="http://schemas.openxmlformats.org/officeDocument/2006/relationships/package" Target="../embeddings/Microsoft_Word_Document7.docx"/><Relationship Id="rId7" Type="http://schemas.openxmlformats.org/officeDocument/2006/relationships/image" Target="../media/image13.png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oleObject" Target="../embeddings/oleObject8.bin"/><Relationship Id="rId6" Type="http://schemas.openxmlformats.org/officeDocument/2006/relationships/package" Target="../embeddings/Microsoft_Word_Document8.docx"/><Relationship Id="rId7" Type="http://schemas.openxmlformats.org/officeDocument/2006/relationships/image" Target="../media/image14.png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oleObject" Target="../embeddings/oleObject9.bin"/><Relationship Id="rId6" Type="http://schemas.openxmlformats.org/officeDocument/2006/relationships/package" Target="../embeddings/Microsoft_Word_Document9.docx"/><Relationship Id="rId7" Type="http://schemas.openxmlformats.org/officeDocument/2006/relationships/image" Target="../media/image15.png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oleObject" Target="../embeddings/oleObject10.bin"/><Relationship Id="rId6" Type="http://schemas.openxmlformats.org/officeDocument/2006/relationships/package" Target="../embeddings/Microsoft_Word_Document10.docx"/><Relationship Id="rId7" Type="http://schemas.openxmlformats.org/officeDocument/2006/relationships/image" Target="../media/image16.png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oleObject" Target="../embeddings/oleObject11.bin"/><Relationship Id="rId6" Type="http://schemas.openxmlformats.org/officeDocument/2006/relationships/package" Target="../embeddings/Microsoft_Word_Document11.docx"/><Relationship Id="rId7" Type="http://schemas.openxmlformats.org/officeDocument/2006/relationships/image" Target="../media/image17.png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4" Type="http://schemas.openxmlformats.org/officeDocument/2006/relationships/package" Target="../embeddings/Microsoft_Word_Document12.docx"/><Relationship Id="rId5" Type="http://schemas.openxmlformats.org/officeDocument/2006/relationships/image" Target="../media/image18.png"/><Relationship Id="rId6" Type="http://schemas.openxmlformats.org/officeDocument/2006/relationships/image" Target="../media/image3.png"/><Relationship Id="rId7" Type="http://schemas.openxmlformats.org/officeDocument/2006/relationships/image" Target="../media/image4.png"/><Relationship Id="rId8" Type="http://schemas.openxmlformats.org/officeDocument/2006/relationships/image" Target="../media/image19.jpeg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chart" Target="../charts/chart1.xml"/><Relationship Id="rId5" Type="http://schemas.openxmlformats.org/officeDocument/2006/relationships/chart" Target="../charts/chart2.xml"/><Relationship Id="rId6" Type="http://schemas.openxmlformats.org/officeDocument/2006/relationships/chart" Target="../charts/chart3.xml"/><Relationship Id="rId7" Type="http://schemas.openxmlformats.org/officeDocument/2006/relationships/chart" Target="../charts/chart4.xml"/><Relationship Id="rId8" Type="http://schemas.openxmlformats.org/officeDocument/2006/relationships/chart" Target="../charts/chart5.xml"/><Relationship Id="rId9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oleObject" Target="../embeddings/oleObject13.bin"/><Relationship Id="rId6" Type="http://schemas.openxmlformats.org/officeDocument/2006/relationships/package" Target="../embeddings/Microsoft_Word_Document13.docx"/><Relationship Id="rId7" Type="http://schemas.openxmlformats.org/officeDocument/2006/relationships/image" Target="../media/image20.png"/><Relationship Id="rId8" Type="http://schemas.openxmlformats.org/officeDocument/2006/relationships/image" Target="../media/image22.jpeg"/><Relationship Id="rId9" Type="http://schemas.openxmlformats.org/officeDocument/2006/relationships/oleObject" Target="../embeddings/oleObject14.bin"/><Relationship Id="rId10" Type="http://schemas.openxmlformats.org/officeDocument/2006/relationships/package" Target="../embeddings/Microsoft_Word_Document14.docx"/><Relationship Id="rId11" Type="http://schemas.openxmlformats.org/officeDocument/2006/relationships/image" Target="../media/image21.png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oleObject" Target="../embeddings/oleObject15.bin"/><Relationship Id="rId6" Type="http://schemas.openxmlformats.org/officeDocument/2006/relationships/package" Target="../embeddings/Microsoft_Word_Document15.docx"/><Relationship Id="rId7" Type="http://schemas.openxmlformats.org/officeDocument/2006/relationships/image" Target="../media/image20.png"/><Relationship Id="rId8" Type="http://schemas.openxmlformats.org/officeDocument/2006/relationships/image" Target="../media/image22.jpeg"/><Relationship Id="rId9" Type="http://schemas.openxmlformats.org/officeDocument/2006/relationships/oleObject" Target="../embeddings/oleObject16.bin"/><Relationship Id="rId10" Type="http://schemas.openxmlformats.org/officeDocument/2006/relationships/package" Target="../embeddings/Microsoft_Word_Document16.docx"/><Relationship Id="rId11" Type="http://schemas.openxmlformats.org/officeDocument/2006/relationships/image" Target="../media/image21.png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oleObject" Target="../embeddings/oleObject17.bin"/><Relationship Id="rId6" Type="http://schemas.openxmlformats.org/officeDocument/2006/relationships/package" Target="../embeddings/Microsoft_Word_Document17.docx"/><Relationship Id="rId7" Type="http://schemas.openxmlformats.org/officeDocument/2006/relationships/image" Target="../media/image23.png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oleObject" Target="../embeddings/oleObject18.bin"/><Relationship Id="rId6" Type="http://schemas.openxmlformats.org/officeDocument/2006/relationships/package" Target="../embeddings/Microsoft_Word_Document18.docx"/><Relationship Id="rId7" Type="http://schemas.openxmlformats.org/officeDocument/2006/relationships/image" Target="../media/image24.png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oleObject" Target="../embeddings/oleObject19.bin"/><Relationship Id="rId6" Type="http://schemas.openxmlformats.org/officeDocument/2006/relationships/package" Target="../embeddings/Microsoft_Word_Document19.docx"/><Relationship Id="rId7" Type="http://schemas.openxmlformats.org/officeDocument/2006/relationships/image" Target="../media/image25.png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28.jpeg"/><Relationship Id="rId6" Type="http://schemas.openxmlformats.org/officeDocument/2006/relationships/oleObject" Target="../embeddings/oleObject20.bin"/><Relationship Id="rId7" Type="http://schemas.openxmlformats.org/officeDocument/2006/relationships/package" Target="../embeddings/Microsoft_Word_Document20.docx"/><Relationship Id="rId8" Type="http://schemas.openxmlformats.org/officeDocument/2006/relationships/image" Target="../media/image26.png"/><Relationship Id="rId9" Type="http://schemas.openxmlformats.org/officeDocument/2006/relationships/oleObject" Target="../embeddings/oleObject21.bin"/><Relationship Id="rId10" Type="http://schemas.openxmlformats.org/officeDocument/2006/relationships/package" Target="../embeddings/Microsoft_Word_Document21.docx"/><Relationship Id="rId11" Type="http://schemas.openxmlformats.org/officeDocument/2006/relationships/image" Target="../media/image27.png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oleObject" Target="../embeddings/oleObject22.bin"/><Relationship Id="rId6" Type="http://schemas.openxmlformats.org/officeDocument/2006/relationships/package" Target="../embeddings/Microsoft_Word_Document22.docx"/><Relationship Id="rId7" Type="http://schemas.openxmlformats.org/officeDocument/2006/relationships/image" Target="../media/image29.png"/><Relationship Id="rId8" Type="http://schemas.openxmlformats.org/officeDocument/2006/relationships/oleObject" Target="../embeddings/oleObject23.bin"/><Relationship Id="rId9" Type="http://schemas.openxmlformats.org/officeDocument/2006/relationships/package" Target="../embeddings/Microsoft_Word_Document23.docx"/><Relationship Id="rId10" Type="http://schemas.openxmlformats.org/officeDocument/2006/relationships/image" Target="../media/image30.png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4" Type="http://schemas.openxmlformats.org/officeDocument/2006/relationships/package" Target="../embeddings/Microsoft_Word_Document24.docx"/><Relationship Id="rId5" Type="http://schemas.openxmlformats.org/officeDocument/2006/relationships/image" Target="../media/image31.png"/><Relationship Id="rId6" Type="http://schemas.openxmlformats.org/officeDocument/2006/relationships/image" Target="../media/image3.png"/><Relationship Id="rId7" Type="http://schemas.openxmlformats.org/officeDocument/2006/relationships/image" Target="../media/image4.png"/><Relationship Id="rId8" Type="http://schemas.openxmlformats.org/officeDocument/2006/relationships/oleObject" Target="../embeddings/oleObject25.bin"/><Relationship Id="rId9" Type="http://schemas.openxmlformats.org/officeDocument/2006/relationships/package" Target="../embeddings/Microsoft_Word_Document25.docx"/><Relationship Id="rId10" Type="http://schemas.openxmlformats.org/officeDocument/2006/relationships/image" Target="../media/image32.png"/><Relationship Id="rId1" Type="http://schemas.openxmlformats.org/officeDocument/2006/relationships/vmlDrawing" Target="../drawings/vmlDrawing20.vml"/><Relationship Id="rId2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oleObject" Target="../embeddings/oleObject26.bin"/><Relationship Id="rId6" Type="http://schemas.openxmlformats.org/officeDocument/2006/relationships/package" Target="../embeddings/Microsoft_Word_Document26.docx"/><Relationship Id="rId7" Type="http://schemas.openxmlformats.org/officeDocument/2006/relationships/image" Target="../media/image33.png"/><Relationship Id="rId1" Type="http://schemas.openxmlformats.org/officeDocument/2006/relationships/vmlDrawing" Target="../drawings/vmlDrawing21.vml"/><Relationship Id="rId2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4" Type="http://schemas.openxmlformats.org/officeDocument/2006/relationships/package" Target="../embeddings/Microsoft_Word_Document27.docx"/><Relationship Id="rId5" Type="http://schemas.openxmlformats.org/officeDocument/2006/relationships/image" Target="../media/image34.png"/><Relationship Id="rId6" Type="http://schemas.openxmlformats.org/officeDocument/2006/relationships/image" Target="../media/image3.png"/><Relationship Id="rId7" Type="http://schemas.openxmlformats.org/officeDocument/2006/relationships/image" Target="../media/image4.png"/><Relationship Id="rId8" Type="http://schemas.openxmlformats.org/officeDocument/2006/relationships/image" Target="../media/image36.jpeg"/><Relationship Id="rId9" Type="http://schemas.openxmlformats.org/officeDocument/2006/relationships/oleObject" Target="../embeddings/oleObject28.bin"/><Relationship Id="rId10" Type="http://schemas.openxmlformats.org/officeDocument/2006/relationships/package" Target="../embeddings/Microsoft_Word_Document28.docx"/><Relationship Id="rId11" Type="http://schemas.openxmlformats.org/officeDocument/2006/relationships/image" Target="../media/image35.png"/><Relationship Id="rId1" Type="http://schemas.openxmlformats.org/officeDocument/2006/relationships/vmlDrawing" Target="../drawings/vmlDrawing22.vml"/><Relationship Id="rId2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oleObject" Target="../embeddings/oleObject29.bin"/><Relationship Id="rId6" Type="http://schemas.openxmlformats.org/officeDocument/2006/relationships/package" Target="../embeddings/Microsoft_Word_Document29.docx"/><Relationship Id="rId7" Type="http://schemas.openxmlformats.org/officeDocument/2006/relationships/image" Target="../media/image37.png"/><Relationship Id="rId1" Type="http://schemas.openxmlformats.org/officeDocument/2006/relationships/vmlDrawing" Target="../drawings/vmlDrawing23.vml"/><Relationship Id="rId2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4" Type="http://schemas.openxmlformats.org/officeDocument/2006/relationships/package" Target="../embeddings/Microsoft_Word_Document30.docx"/><Relationship Id="rId5" Type="http://schemas.openxmlformats.org/officeDocument/2006/relationships/image" Target="../media/image38.png"/><Relationship Id="rId6" Type="http://schemas.openxmlformats.org/officeDocument/2006/relationships/image" Target="../media/image3.png"/><Relationship Id="rId7" Type="http://schemas.openxmlformats.org/officeDocument/2006/relationships/image" Target="../media/image4.png"/><Relationship Id="rId1" Type="http://schemas.openxmlformats.org/officeDocument/2006/relationships/vmlDrawing" Target="../drawings/vmlDrawing24.vml"/><Relationship Id="rId2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oleObject" Target="../embeddings/oleObject31.bin"/><Relationship Id="rId6" Type="http://schemas.openxmlformats.org/officeDocument/2006/relationships/package" Target="../embeddings/Microsoft_Word_Document31.docx"/><Relationship Id="rId7" Type="http://schemas.openxmlformats.org/officeDocument/2006/relationships/image" Target="../media/image39.png"/><Relationship Id="rId8" Type="http://schemas.openxmlformats.org/officeDocument/2006/relationships/oleObject" Target="../embeddings/oleObject32.bin"/><Relationship Id="rId9" Type="http://schemas.openxmlformats.org/officeDocument/2006/relationships/package" Target="../embeddings/Microsoft_Word_Document32.docx"/><Relationship Id="rId10" Type="http://schemas.openxmlformats.org/officeDocument/2006/relationships/image" Target="../media/image40.png"/><Relationship Id="rId1" Type="http://schemas.openxmlformats.org/officeDocument/2006/relationships/vmlDrawing" Target="../drawings/vmlDrawing25.vml"/><Relationship Id="rId2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oleObject" Target="../embeddings/oleObject33.bin"/><Relationship Id="rId6" Type="http://schemas.openxmlformats.org/officeDocument/2006/relationships/package" Target="../embeddings/Microsoft_Excel_Sheet33.xlsx"/><Relationship Id="rId7" Type="http://schemas.openxmlformats.org/officeDocument/2006/relationships/image" Target="../media/image41.png"/><Relationship Id="rId1" Type="http://schemas.openxmlformats.org/officeDocument/2006/relationships/vmlDrawing" Target="../drawings/vmlDrawing26.vml"/><Relationship Id="rId2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44.jpeg"/><Relationship Id="rId6" Type="http://schemas.openxmlformats.org/officeDocument/2006/relationships/oleObject" Target="../embeddings/oleObject34.bin"/><Relationship Id="rId7" Type="http://schemas.openxmlformats.org/officeDocument/2006/relationships/package" Target="../embeddings/Microsoft_Word_Document34.docx"/><Relationship Id="rId8" Type="http://schemas.openxmlformats.org/officeDocument/2006/relationships/image" Target="../media/image42.png"/><Relationship Id="rId9" Type="http://schemas.openxmlformats.org/officeDocument/2006/relationships/oleObject" Target="../embeddings/oleObject35.bin"/><Relationship Id="rId10" Type="http://schemas.openxmlformats.org/officeDocument/2006/relationships/package" Target="../embeddings/Microsoft_Word_Document35.docx"/><Relationship Id="rId11" Type="http://schemas.openxmlformats.org/officeDocument/2006/relationships/image" Target="../media/image43.png"/><Relationship Id="rId1" Type="http://schemas.openxmlformats.org/officeDocument/2006/relationships/vmlDrawing" Target="../drawings/vmlDrawing27.vml"/><Relationship Id="rId2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oleObject" Target="../embeddings/oleObject36.bin"/><Relationship Id="rId6" Type="http://schemas.openxmlformats.org/officeDocument/2006/relationships/package" Target="../embeddings/Microsoft_Word_Document36.docx"/><Relationship Id="rId7" Type="http://schemas.openxmlformats.org/officeDocument/2006/relationships/image" Target="../media/image46.png"/><Relationship Id="rId1" Type="http://schemas.openxmlformats.org/officeDocument/2006/relationships/vmlDrawing" Target="../drawings/vmlDrawing28.vml"/><Relationship Id="rId2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oleObject" Target="../embeddings/oleObject37.bin"/><Relationship Id="rId6" Type="http://schemas.openxmlformats.org/officeDocument/2006/relationships/package" Target="../embeddings/Microsoft_Word_Document37.docx"/><Relationship Id="rId7" Type="http://schemas.openxmlformats.org/officeDocument/2006/relationships/image" Target="../media/image47.png"/><Relationship Id="rId8" Type="http://schemas.openxmlformats.org/officeDocument/2006/relationships/oleObject" Target="../embeddings/oleObject38.bin"/><Relationship Id="rId9" Type="http://schemas.openxmlformats.org/officeDocument/2006/relationships/package" Target="../embeddings/Microsoft_Word_Document38.docx"/><Relationship Id="rId10" Type="http://schemas.openxmlformats.org/officeDocument/2006/relationships/image" Target="../media/image48.png"/><Relationship Id="rId1" Type="http://schemas.openxmlformats.org/officeDocument/2006/relationships/vmlDrawing" Target="../drawings/vmlDrawing29.vml"/><Relationship Id="rId2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oleObject" Target="../embeddings/oleObject39.bin"/><Relationship Id="rId6" Type="http://schemas.openxmlformats.org/officeDocument/2006/relationships/package" Target="../embeddings/Microsoft_Word_Document39.docx"/><Relationship Id="rId7" Type="http://schemas.openxmlformats.org/officeDocument/2006/relationships/image" Target="../media/image49.png"/><Relationship Id="rId8" Type="http://schemas.openxmlformats.org/officeDocument/2006/relationships/image" Target="../media/image50.jpeg"/><Relationship Id="rId1" Type="http://schemas.openxmlformats.org/officeDocument/2006/relationships/vmlDrawing" Target="../drawings/vmlDrawing30.vml"/><Relationship Id="rId2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oleObject" Target="../embeddings/oleObject40.bin"/><Relationship Id="rId6" Type="http://schemas.openxmlformats.org/officeDocument/2006/relationships/package" Target="../embeddings/Microsoft_Word_Document40.docx"/><Relationship Id="rId7" Type="http://schemas.openxmlformats.org/officeDocument/2006/relationships/image" Target="../media/image51.png"/><Relationship Id="rId8" Type="http://schemas.openxmlformats.org/officeDocument/2006/relationships/image" Target="../media/image52.jpeg"/><Relationship Id="rId1" Type="http://schemas.openxmlformats.org/officeDocument/2006/relationships/vmlDrawing" Target="../drawings/vmlDrawing31.vml"/><Relationship Id="rId2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oleObject" Target="../embeddings/oleObject41.bin"/><Relationship Id="rId6" Type="http://schemas.openxmlformats.org/officeDocument/2006/relationships/package" Target="../embeddings/Microsoft_Word_Document41.docx"/><Relationship Id="rId7" Type="http://schemas.openxmlformats.org/officeDocument/2006/relationships/image" Target="../media/image53.png"/><Relationship Id="rId8" Type="http://schemas.openxmlformats.org/officeDocument/2006/relationships/image" Target="../media/image54.jpeg"/><Relationship Id="rId1" Type="http://schemas.openxmlformats.org/officeDocument/2006/relationships/vmlDrawing" Target="../drawings/vmlDrawing32.vml"/><Relationship Id="rId2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oleObject" Target="../embeddings/oleObject42.bin"/><Relationship Id="rId6" Type="http://schemas.openxmlformats.org/officeDocument/2006/relationships/package" Target="../embeddings/Microsoft_Word_Document42.docx"/><Relationship Id="rId7" Type="http://schemas.openxmlformats.org/officeDocument/2006/relationships/image" Target="../media/image55.png"/><Relationship Id="rId1" Type="http://schemas.openxmlformats.org/officeDocument/2006/relationships/vmlDrawing" Target="../drawings/vmlDrawing33.vml"/><Relationship Id="rId2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oleObject" Target="../embeddings/oleObject43.bin"/><Relationship Id="rId6" Type="http://schemas.openxmlformats.org/officeDocument/2006/relationships/package" Target="../embeddings/Microsoft_Word_Document43.docx"/><Relationship Id="rId7" Type="http://schemas.openxmlformats.org/officeDocument/2006/relationships/image" Target="../media/image56.png"/><Relationship Id="rId8" Type="http://schemas.openxmlformats.org/officeDocument/2006/relationships/image" Target="../media/image57.jpg"/><Relationship Id="rId1" Type="http://schemas.openxmlformats.org/officeDocument/2006/relationships/vmlDrawing" Target="../drawings/vmlDrawing34.vml"/><Relationship Id="rId2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4.docx"/><Relationship Id="rId4" Type="http://schemas.openxmlformats.org/officeDocument/2006/relationships/image" Target="../media/image58.png"/><Relationship Id="rId5" Type="http://schemas.openxmlformats.org/officeDocument/2006/relationships/oleObject" Target="../embeddings/oleObject44.bin"/><Relationship Id="rId6" Type="http://schemas.openxmlformats.org/officeDocument/2006/relationships/image" Target="../media/image59.png"/><Relationship Id="rId7" Type="http://schemas.openxmlformats.org/officeDocument/2006/relationships/image" Target="../media/image3.png"/><Relationship Id="rId8" Type="http://schemas.openxmlformats.org/officeDocument/2006/relationships/image" Target="../media/image4.png"/><Relationship Id="rId9" Type="http://schemas.openxmlformats.org/officeDocument/2006/relationships/oleObject" Target="../embeddings/oleObject45.bin"/><Relationship Id="rId10" Type="http://schemas.openxmlformats.org/officeDocument/2006/relationships/package" Target="../embeddings/Microsoft_Word_Document45.docx"/><Relationship Id="rId11" Type="http://schemas.openxmlformats.org/officeDocument/2006/relationships/image" Target="../media/image60.png"/><Relationship Id="rId1" Type="http://schemas.openxmlformats.org/officeDocument/2006/relationships/vmlDrawing" Target="../drawings/vmlDrawing35.vml"/><Relationship Id="rId2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oleObject" Target="../embeddings/oleObject46.bin"/><Relationship Id="rId6" Type="http://schemas.openxmlformats.org/officeDocument/2006/relationships/package" Target="../embeddings/Microsoft_Word_Document46.docx"/><Relationship Id="rId7" Type="http://schemas.openxmlformats.org/officeDocument/2006/relationships/image" Target="../media/image61.png"/><Relationship Id="rId1" Type="http://schemas.openxmlformats.org/officeDocument/2006/relationships/vmlDrawing" Target="../drawings/vmlDrawing36.vml"/><Relationship Id="rId2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49.bin"/><Relationship Id="rId12" Type="http://schemas.openxmlformats.org/officeDocument/2006/relationships/package" Target="../embeddings/Microsoft_Word_Document49.docx"/><Relationship Id="rId13" Type="http://schemas.openxmlformats.org/officeDocument/2006/relationships/image" Target="../media/image64.png"/><Relationship Id="rId1" Type="http://schemas.openxmlformats.org/officeDocument/2006/relationships/vmlDrawing" Target="../drawings/vmlDrawing37.v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oleObject" Target="../embeddings/oleObject47.bin"/><Relationship Id="rId6" Type="http://schemas.openxmlformats.org/officeDocument/2006/relationships/package" Target="../embeddings/Microsoft_Word_Document47.docx"/><Relationship Id="rId7" Type="http://schemas.openxmlformats.org/officeDocument/2006/relationships/image" Target="../media/image62.png"/><Relationship Id="rId8" Type="http://schemas.openxmlformats.org/officeDocument/2006/relationships/oleObject" Target="../embeddings/oleObject48.bin"/><Relationship Id="rId9" Type="http://schemas.openxmlformats.org/officeDocument/2006/relationships/package" Target="../embeddings/Microsoft_Word_Document48.docx"/><Relationship Id="rId10" Type="http://schemas.openxmlformats.org/officeDocument/2006/relationships/image" Target="../media/image63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5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 eaLnBrk="1" hangingPunct="1"/>
            <a:r>
              <a:rPr lang="nb-NO">
                <a:solidFill>
                  <a:srgbClr val="558ED5"/>
                </a:solidFill>
                <a:latin typeface="Arial" charset="0"/>
                <a:ea typeface="ヒラギノ角ゴ Pro W3" charset="0"/>
                <a:cs typeface="ヒラギノ角ゴ Pro W3" charset="0"/>
              </a:rPr>
              <a:t>SUIT 2013</a:t>
            </a:r>
          </a:p>
        </p:txBody>
      </p:sp>
      <p:sp>
        <p:nvSpPr>
          <p:cNvPr id="15362" name="Subtitle 6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/>
            <a:r>
              <a:rPr lang="nb-NO">
                <a:latin typeface="Arial" charset="0"/>
                <a:ea typeface="ヒラギノ角ゴ Pro W3" charset="0"/>
                <a:cs typeface="Arial" charset="0"/>
              </a:rPr>
              <a:t>Resultater fra </a:t>
            </a:r>
            <a:r>
              <a:rPr lang="nb-NO">
                <a:solidFill>
                  <a:srgbClr val="558ED5"/>
                </a:solidFill>
                <a:latin typeface="Arial" charset="0"/>
                <a:ea typeface="ヒラギノ角ゴ Pro W3" charset="0"/>
                <a:cs typeface="Arial" charset="0"/>
              </a:rPr>
              <a:t>SU</a:t>
            </a:r>
            <a:r>
              <a:rPr lang="nb-NO">
                <a:latin typeface="Arial" charset="0"/>
                <a:ea typeface="ヒラギノ角ゴ Pro W3" charset="0"/>
                <a:cs typeface="Arial" charset="0"/>
              </a:rPr>
              <a:t>rvey om </a:t>
            </a:r>
            <a:r>
              <a:rPr lang="nb-NO">
                <a:solidFill>
                  <a:srgbClr val="558ED5"/>
                </a:solidFill>
                <a:latin typeface="Arial" charset="0"/>
                <a:ea typeface="ヒラギノ角ゴ Pro W3" charset="0"/>
                <a:cs typeface="Arial" charset="0"/>
              </a:rPr>
              <a:t>IT</a:t>
            </a:r>
            <a:r>
              <a:rPr lang="nb-NO">
                <a:latin typeface="Arial" charset="0"/>
                <a:ea typeface="ヒラギノ角ゴ Pro W3" charset="0"/>
                <a:cs typeface="Arial" charset="0"/>
              </a:rPr>
              <a:t>-tjenestene</a:t>
            </a:r>
          </a:p>
          <a:p>
            <a:pPr eaLnBrk="1" hangingPunct="1"/>
            <a:endParaRPr lang="nb-NO" sz="1400" b="0">
              <a:latin typeface="Arial" charset="0"/>
              <a:ea typeface="ヒラギノ角ゴ Pro W3" charset="0"/>
              <a:cs typeface="Arial" charset="0"/>
            </a:endParaRPr>
          </a:p>
          <a:p>
            <a:pPr eaLnBrk="1" hangingPunct="1"/>
            <a:r>
              <a:rPr lang="nb-NO" sz="1400" b="0">
                <a:latin typeface="Arial" charset="0"/>
                <a:ea typeface="ヒラギノ角ゴ Pro W3" charset="0"/>
                <a:cs typeface="Arial" charset="0"/>
              </a:rPr>
              <a:t>Per H. Jacobsen USIT/IFT/FT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Utgangspunkt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350838" y="1600200"/>
            <a:ext cx="8229600" cy="4038600"/>
          </a:xfrm>
        </p:spPr>
        <p:txBody>
          <a:bodyPr/>
          <a:lstStyle/>
          <a:p>
            <a:pPr marL="363538" indent="-363538" eaLnBrk="1" hangingPunct="1">
              <a:buFont typeface="Arial" charset="0"/>
              <a:buNone/>
            </a:pPr>
            <a:r>
              <a:rPr lang="nb-NO" sz="2000">
                <a:latin typeface="Calibri" charset="0"/>
                <a:ea typeface="ＭＳ Ｐゴシック" charset="0"/>
                <a:cs typeface="ＭＳ Ｐゴシック" charset="0"/>
              </a:rPr>
              <a:t>•	Elektronisk survey (spørreskjemaundersøkelse) </a:t>
            </a:r>
            <a:endParaRPr lang="en-US" sz="20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363538" indent="-363538" eaLnBrk="1" hangingPunct="1">
              <a:buFontTx/>
              <a:buNone/>
            </a:pPr>
            <a:r>
              <a:rPr lang="nb-NO" sz="2000">
                <a:latin typeface="Calibri" charset="0"/>
                <a:ea typeface="ＭＳ Ｐゴシック" charset="0"/>
                <a:cs typeface="ＭＳ Ｐゴシック" charset="0"/>
              </a:rPr>
              <a:t>•	Undersøkelsen ble gjennomført i januar/februar 2013 og ligger innholds- og omfangsmessig nært opp til tidligere undersøkelser.</a:t>
            </a:r>
          </a:p>
          <a:p>
            <a:pPr marL="363538" indent="-363538" eaLnBrk="1" hangingPunct="1">
              <a:buFontTx/>
              <a:buNone/>
            </a:pPr>
            <a:r>
              <a:rPr lang="nb-NO" sz="2000">
                <a:latin typeface="Calibri" charset="0"/>
                <a:ea typeface="ＭＳ Ｐゴシック" charset="0"/>
                <a:cs typeface="ＭＳ Ｐゴシック" charset="0"/>
              </a:rPr>
              <a:t>•	Det ble trukket et tilfeldig utvalg e-postadresser til brukere med ansattkode i USITs brukerdatabase.</a:t>
            </a:r>
          </a:p>
          <a:p>
            <a:pPr marL="363538" lvl="1" indent="-363538" eaLnBrk="1" hangingPunct="1">
              <a:buFontTx/>
              <a:buNone/>
            </a:pPr>
            <a:r>
              <a:rPr lang="nb-NO" sz="2000">
                <a:latin typeface="Calibri" charset="0"/>
                <a:ea typeface="ＭＳ Ｐゴシック" charset="0"/>
              </a:rPr>
              <a:t>•	Undersøkelsen omfatter vitenskapelige og ikke-vitenskapelige ansatte fra alle enheter med unntak av USIT.</a:t>
            </a:r>
            <a:endParaRPr lang="en-US" sz="2000">
              <a:latin typeface="Calibri" charset="0"/>
              <a:ea typeface="ＭＳ Ｐゴシック" charset="0"/>
            </a:endParaRPr>
          </a:p>
          <a:p>
            <a:pPr marL="363538" indent="-363538" eaLnBrk="1" hangingPunct="1">
              <a:buFontTx/>
              <a:buNone/>
            </a:pPr>
            <a:r>
              <a:rPr lang="nb-NO" sz="2000">
                <a:latin typeface="Calibri" charset="0"/>
                <a:ea typeface="ＭＳ Ｐゴシック" charset="0"/>
                <a:cs typeface="ＭＳ Ｐゴシック" charset="0"/>
              </a:rPr>
              <a:t>•	Undersøkelsen omfatter ikke studentene.</a:t>
            </a:r>
          </a:p>
          <a:p>
            <a:pPr marL="363538" indent="-363538" eaLnBrk="1" hangingPunct="1">
              <a:buFontTx/>
              <a:buNone/>
            </a:pPr>
            <a:r>
              <a:rPr lang="nb-NO" sz="2000" i="1">
                <a:latin typeface="Calibri" charset="0"/>
                <a:ea typeface="ＭＳ Ｐゴシック" charset="0"/>
                <a:cs typeface="ＭＳ Ｐゴシック" charset="0"/>
              </a:rPr>
              <a:t>•	</a:t>
            </a:r>
            <a:r>
              <a:rPr lang="nb-NO" sz="2000">
                <a:latin typeface="Calibri" charset="0"/>
                <a:ea typeface="ＭＳ Ｐゴシック" charset="0"/>
                <a:cs typeface="ＭＳ Ｐゴシック" charset="0"/>
              </a:rPr>
              <a:t>Questback ble brukt som elektronisk surveysystem og tabeller, grafer og analyser er utført med SPSS</a:t>
            </a:r>
            <a:r>
              <a:rPr lang="nb-NO" sz="2000" b="1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nb-NO" sz="2000">
                <a:latin typeface="Calibri" charset="0"/>
                <a:ea typeface="ＭＳ Ｐゴシック" charset="0"/>
                <a:cs typeface="ＭＳ Ｐゴシック" charset="0"/>
              </a:rPr>
              <a:t>og</a:t>
            </a:r>
            <a:r>
              <a:rPr lang="nb-NO" sz="2000" b="1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nb-NO" sz="2000">
                <a:latin typeface="Calibri" charset="0"/>
                <a:ea typeface="ＭＳ Ｐゴシック" charset="0"/>
                <a:cs typeface="ＭＳ Ｐゴシック" charset="0"/>
              </a:rPr>
              <a:t>Excel.</a:t>
            </a:r>
            <a:endParaRPr lang="en-US" sz="20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363538" indent="-363538" eaLnBrk="1" hangingPunct="1">
              <a:buFontTx/>
              <a:buNone/>
            </a:pPr>
            <a:r>
              <a:rPr lang="nb-NO" sz="2000">
                <a:latin typeface="Calibri" charset="0"/>
                <a:ea typeface="ＭＳ Ｐゴシック" charset="0"/>
                <a:cs typeface="ＭＳ Ｐゴシック" charset="0"/>
              </a:rPr>
              <a:t>•	Undersøkelsen er anonym i henhold til Questback sine retningslinjer.</a:t>
            </a:r>
            <a:endParaRPr lang="en-US" sz="20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363538" indent="-363538" eaLnBrk="1" hangingPunct="1">
              <a:buFont typeface="Arial" charset="0"/>
              <a:buNone/>
            </a:pPr>
            <a:endParaRPr lang="en-US" sz="20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6387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16389" name="Picture 4" descr="UiO_A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0" name="Picture 5" descr="UiO_Segl_300dpi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303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Omfang &amp; lærdom</a:t>
            </a:r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350838" y="1600200"/>
            <a:ext cx="8229600" cy="4038600"/>
          </a:xfrm>
        </p:spPr>
        <p:txBody>
          <a:bodyPr/>
          <a:lstStyle/>
          <a:p>
            <a:pPr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•	SUIT 2013 er en nokså omfattende undersøkelse.</a:t>
            </a:r>
          </a:p>
          <a:p>
            <a:pPr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•	Undersøkelsen baserer seg på et utvalg med </a:t>
            </a:r>
            <a:r>
              <a:rPr lang="en-US" sz="20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3200</a:t>
            </a:r>
            <a:r>
              <a:rPr lang="en-US" sz="2000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ansattebrukere.</a:t>
            </a:r>
          </a:p>
          <a:p>
            <a:pPr eaLnBrk="1" hangingPunct="1">
              <a:buFont typeface="Arial" charset="0"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•	Spørreskjemaet hadde </a:t>
            </a:r>
            <a:r>
              <a:rPr lang="en-US" sz="20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45</a:t>
            </a:r>
            <a:r>
              <a:rPr lang="en-US" sz="2000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hovedspørsmål.</a:t>
            </a:r>
          </a:p>
          <a:p>
            <a:pPr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•	Svarprosenten ble </a:t>
            </a:r>
            <a:r>
              <a:rPr lang="en-US" sz="20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37% 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(</a:t>
            </a:r>
            <a:r>
              <a:rPr lang="en-US" sz="20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1187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svar).</a:t>
            </a:r>
          </a:p>
          <a:p>
            <a:pPr eaLnBrk="1" hangingPunct="1">
              <a:buFont typeface="Arial" charset="0"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•	Skjemaet var åpent i tre uker og det ble sendt ut fire påminnelser.</a:t>
            </a:r>
          </a:p>
          <a:p>
            <a:pPr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•	Omfanget er ved smertegrensen når det gjelder antall spørsmål, tiden det tar å besvare skjemaet og antall påminnelser.</a:t>
            </a:r>
          </a:p>
          <a:p>
            <a:pPr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•	Ingen tekniske problemer og lite «støy».</a:t>
            </a:r>
          </a:p>
          <a:p>
            <a:pPr eaLnBrk="1" hangingPunct="1">
              <a:buFont typeface="Arial" charset="0"/>
              <a:buNone/>
              <a:tabLst>
                <a:tab pos="4662488" algn="r"/>
                <a:tab pos="5738813" algn="r"/>
              </a:tabLst>
            </a:pPr>
            <a:endParaRPr lang="en-US" sz="20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7411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17413" name="Picture 4" descr="UiO_A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14" name="Picture 5" descr="UiO_Segl_300dpi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303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Temaer</a:t>
            </a:r>
          </a:p>
        </p:txBody>
      </p:sp>
      <p:sp>
        <p:nvSpPr>
          <p:cNvPr id="18434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nb-NO" sz="2000">
                <a:latin typeface="Calibri" charset="0"/>
                <a:ea typeface="ＭＳ Ｐゴシック" charset="0"/>
                <a:cs typeface="ＭＳ Ｐゴシック" charset="0"/>
              </a:rPr>
              <a:t>Forventninger </a:t>
            </a:r>
            <a:r>
              <a:rPr lang="nb-NO" sz="1400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[2 spm]</a:t>
            </a:r>
            <a:endParaRPr lang="en-US" sz="1400">
              <a:solidFill>
                <a:srgbClr val="7F7F7F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nb-NO" sz="2000">
                <a:latin typeface="Calibri" charset="0"/>
                <a:ea typeface="ＭＳ Ｐゴシック" charset="0"/>
                <a:cs typeface="ＭＳ Ｐゴシック" charset="0"/>
              </a:rPr>
              <a:t>Elektronisk post </a:t>
            </a:r>
            <a:r>
              <a:rPr lang="nb-NO" sz="1400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[3 spm]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nb-NO" sz="2000">
                <a:latin typeface="Calibri" charset="0"/>
                <a:ea typeface="ＭＳ Ｐゴシック" charset="0"/>
                <a:cs typeface="ＭＳ Ｐゴシック" charset="0"/>
              </a:rPr>
              <a:t>Kalender (Notes) </a:t>
            </a:r>
            <a:r>
              <a:rPr lang="nb-NO" sz="1400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[1 spm]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nb-NO" sz="2000">
                <a:latin typeface="Calibri" charset="0"/>
                <a:ea typeface="ＭＳ Ｐゴシック" charset="0"/>
                <a:cs typeface="ＭＳ Ｐゴシック" charset="0"/>
              </a:rPr>
              <a:t>Websider om IT </a:t>
            </a:r>
            <a:r>
              <a:rPr lang="nb-NO" sz="1400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[2 spm]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nb-NO" sz="2000">
                <a:latin typeface="Calibri" charset="0"/>
                <a:ea typeface="ＭＳ Ｐゴシック" charset="0"/>
                <a:cs typeface="ＭＳ Ｐゴシック" charset="0"/>
              </a:rPr>
              <a:t>Web-publisering </a:t>
            </a:r>
            <a:r>
              <a:rPr lang="nb-NO" sz="1400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[2 spm]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nb-NO" sz="2000">
                <a:latin typeface="Calibri" charset="0"/>
                <a:ea typeface="ＭＳ Ｐゴシック" charset="0"/>
                <a:cs typeface="ＭＳ Ｐゴシック" charset="0"/>
              </a:rPr>
              <a:t>IT i forskning </a:t>
            </a:r>
            <a:r>
              <a:rPr lang="nb-NO" sz="1400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[3 spm]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nb-NO" sz="2000">
                <a:latin typeface="Calibri" charset="0"/>
                <a:ea typeface="ＭＳ Ｐゴシック" charset="0"/>
                <a:cs typeface="ＭＳ Ｐゴシック" charset="0"/>
              </a:rPr>
              <a:t>IT i undervisning </a:t>
            </a:r>
            <a:r>
              <a:rPr lang="nb-NO" sz="1400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[4 spm]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nb-NO" sz="2000">
                <a:latin typeface="Calibri" charset="0"/>
                <a:ea typeface="ＭＳ Ｐゴシック" charset="0"/>
                <a:cs typeface="ＭＳ Ｐゴシック" charset="0"/>
              </a:rPr>
              <a:t>Kompetanse </a:t>
            </a:r>
            <a:r>
              <a:rPr lang="nb-NO" sz="1400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[1 spm]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Arial" charset="0"/>
              <a:buNone/>
            </a:pPr>
            <a:endParaRPr lang="en-US" sz="20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435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r>
              <a:rPr lang="nb-NO" sz="2000">
                <a:latin typeface="Calibri" charset="0"/>
                <a:ea typeface="ＭＳ Ｐゴシック" charset="0"/>
                <a:cs typeface="ＭＳ Ｐゴシック" charset="0"/>
              </a:rPr>
              <a:t>Opplæring </a:t>
            </a:r>
            <a:r>
              <a:rPr lang="nb-NO" sz="1400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[2 spm]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nb-NO" sz="2000">
                <a:latin typeface="Calibri" charset="0"/>
                <a:ea typeface="ＭＳ Ｐゴシック" charset="0"/>
                <a:cs typeface="ＭＳ Ｐゴシック" charset="0"/>
              </a:rPr>
              <a:t>Lokal IT &amp; Brukerstøtte </a:t>
            </a:r>
            <a:r>
              <a:rPr lang="nb-NO" sz="1400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[5 spm]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nb-NO" sz="2000">
                <a:latin typeface="Calibri" charset="0"/>
                <a:ea typeface="ＭＳ Ｐゴシック" charset="0"/>
                <a:cs typeface="ＭＳ Ｐゴシック" charset="0"/>
              </a:rPr>
              <a:t>Maskinutstyr </a:t>
            </a:r>
            <a:r>
              <a:rPr lang="nb-NO" sz="1400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[3 spm]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nb-NO" sz="2000">
                <a:latin typeface="Calibri" charset="0"/>
                <a:ea typeface="ＭＳ Ｐゴシック" charset="0"/>
                <a:cs typeface="ＭＳ Ｐゴシック" charset="0"/>
              </a:rPr>
              <a:t>Programvare </a:t>
            </a:r>
            <a:r>
              <a:rPr lang="nb-NO" sz="1400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[2 spm]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nb-NO" sz="2000">
                <a:latin typeface="Calibri" charset="0"/>
                <a:ea typeface="ＭＳ Ｐゴシック" charset="0"/>
                <a:cs typeface="ＭＳ Ｐゴシック" charset="0"/>
              </a:rPr>
              <a:t>Fjernbruk &amp; Trådløst </a:t>
            </a:r>
            <a:r>
              <a:rPr lang="nb-NO" sz="1400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[6 spm]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nb-NO" sz="2000">
                <a:latin typeface="Calibri" charset="0"/>
                <a:ea typeface="ＭＳ Ｐゴシック" charset="0"/>
                <a:cs typeface="ＭＳ Ｐゴシック" charset="0"/>
              </a:rPr>
              <a:t>Regelverk </a:t>
            </a:r>
            <a:r>
              <a:rPr lang="nb-NO" sz="1400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[2 spm]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nb-NO" sz="2000">
                <a:latin typeface="Calibri" charset="0"/>
                <a:ea typeface="ＭＳ Ｐゴシック" charset="0"/>
                <a:cs typeface="ＭＳ Ｐゴシック" charset="0"/>
              </a:rPr>
              <a:t>Sikkerhet </a:t>
            </a:r>
            <a:r>
              <a:rPr lang="nb-NO" sz="1400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[3 spm]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nb-NO" sz="2000">
                <a:latin typeface="Calibri" charset="0"/>
                <a:ea typeface="ＭＳ Ｐゴシック" charset="0"/>
                <a:cs typeface="ＭＳ Ｐゴシック" charset="0"/>
              </a:rPr>
              <a:t>Personalia </a:t>
            </a:r>
            <a:r>
              <a:rPr lang="nb-NO" sz="1400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[3 spm]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8436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18438" name="Picture 4" descr="UiO_A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39" name="Picture 5" descr="UiO_Segl_300dpi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303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Oppsummering</a:t>
            </a:r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>
          <a:xfrm>
            <a:off x="350838" y="1600200"/>
            <a:ext cx="8229600" cy="403860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nb-NO" sz="2000">
                <a:latin typeface="Calibri" charset="0"/>
                <a:ea typeface="ＭＳ Ｐゴシック" charset="0"/>
                <a:cs typeface="ＭＳ Ｐゴシック" charset="0"/>
              </a:rPr>
              <a:t>•	De fleste ga uttrykk for at undersøkelsens form og innhold var bra.</a:t>
            </a:r>
            <a:endParaRPr lang="en-US" sz="200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nb-NO" sz="2000">
                <a:latin typeface="Calibri" charset="0"/>
                <a:ea typeface="ＭＳ Ｐゴシック" charset="0"/>
                <a:cs typeface="ＭＳ Ｐゴシック" charset="0"/>
              </a:rPr>
              <a:t>•	Resultatene avdekker ikke store endringer fra 2010 eller tidligere år der vi har data historiske data.</a:t>
            </a:r>
            <a:endParaRPr lang="en-US" sz="200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nb-NO" sz="2000">
                <a:latin typeface="Calibri" charset="0"/>
                <a:ea typeface="ＭＳ Ｐゴシック" charset="0"/>
                <a:cs typeface="ＭＳ Ｐゴシック" charset="0"/>
              </a:rPr>
              <a:t>•	Svarene tyder ikke på at det er gjennomgående misnøye eller ulmende frustrasjon blant IT-brukerne ved universitetet.</a:t>
            </a:r>
            <a:endParaRPr lang="en-US" sz="200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r>
              <a:rPr lang="nb-NO" sz="2000">
                <a:latin typeface="Calibri" charset="0"/>
                <a:ea typeface="ＭＳ Ｐゴシック" charset="0"/>
                <a:cs typeface="ＭＳ Ｐゴシック" charset="0"/>
              </a:rPr>
              <a:t>•	Det ser ut til at tjenestenivået i stor grad svarer til brukernes forventninger til IT-tjenestene ved universitetet.</a:t>
            </a:r>
          </a:p>
          <a:p>
            <a:pPr eaLnBrk="1" hangingPunct="1">
              <a:buFont typeface="Arial" charset="0"/>
              <a:buNone/>
            </a:pPr>
            <a:r>
              <a:rPr lang="nb-NO" sz="2000">
                <a:latin typeface="Calibri" charset="0"/>
                <a:ea typeface="ＭＳ Ｐゴシック" charset="0"/>
                <a:cs typeface="ＭＳ Ｐゴシック" charset="0"/>
              </a:rPr>
              <a:t>•	Det ligger en god del interessant informasjon i de tekstlige svarene på de åpne spørsmålene i undersøkelsen. </a:t>
            </a:r>
            <a:endParaRPr lang="en-US" sz="200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Tx/>
              <a:buNone/>
            </a:pPr>
            <a:endParaRPr lang="en-US" sz="200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Arial" charset="0"/>
              <a:buNone/>
            </a:pPr>
            <a:endParaRPr lang="en-US" sz="20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9459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19461" name="Picture 4" descr="UiO_A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462" name="Picture 5" descr="UiO_Segl_300dpi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303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Ting å ta tak i?</a:t>
            </a:r>
          </a:p>
        </p:txBody>
      </p:sp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350838" y="1600200"/>
            <a:ext cx="8229600" cy="4038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nb-NO" sz="2000">
                <a:latin typeface="Calibri" charset="0"/>
                <a:ea typeface="ＭＳ Ｐゴシック" charset="0"/>
                <a:cs typeface="ＭＳ Ｐゴシック" charset="0"/>
              </a:rPr>
              <a:t>•	Organisering av IT på fakultetene</a:t>
            </a:r>
          </a:p>
          <a:p>
            <a:pPr eaLnBrk="1" hangingPunct="1">
              <a:buFontTx/>
              <a:buNone/>
            </a:pPr>
            <a:r>
              <a:rPr lang="nb-NO" sz="2000">
                <a:latin typeface="Calibri" charset="0"/>
                <a:ea typeface="ＭＳ Ｐゴシック" charset="0"/>
                <a:cs typeface="ＭＳ Ｐゴシック" charset="0"/>
              </a:rPr>
              <a:t>•	Lokal IT og brukerstøtte </a:t>
            </a:r>
            <a:r>
              <a:rPr lang="nb-NO" sz="2000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(kvalitet, innhold, omgangsform)</a:t>
            </a:r>
          </a:p>
          <a:p>
            <a:pPr eaLnBrk="1" hangingPunct="1">
              <a:buFontTx/>
              <a:buNone/>
            </a:pPr>
            <a:r>
              <a:rPr lang="nb-NO" sz="2000">
                <a:latin typeface="Calibri" charset="0"/>
                <a:ea typeface="ＭＳ Ｐゴシック" charset="0"/>
                <a:cs typeface="ＭＳ Ｐゴシック" charset="0"/>
              </a:rPr>
              <a:t>•	Informasjon &amp; opplæring </a:t>
            </a:r>
            <a:r>
              <a:rPr lang="nb-NO" sz="2000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(ja takk, begge deler!)</a:t>
            </a:r>
          </a:p>
          <a:p>
            <a:pPr eaLnBrk="1" hangingPunct="1">
              <a:buFontTx/>
              <a:buNone/>
            </a:pPr>
            <a:r>
              <a:rPr lang="nb-NO" sz="2000">
                <a:latin typeface="Calibri" charset="0"/>
                <a:ea typeface="ＭＳ Ｐゴシック" charset="0"/>
                <a:cs typeface="ＭＳ Ｐゴシック" charset="0"/>
              </a:rPr>
              <a:t>•	Endringsanalyse </a:t>
            </a:r>
            <a:r>
              <a:rPr lang="nb-NO" sz="2000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(variasjoner mellom fakultene)</a:t>
            </a:r>
          </a:p>
          <a:p>
            <a:pPr eaLnBrk="1" hangingPunct="1">
              <a:buFontTx/>
              <a:buNone/>
            </a:pPr>
            <a:r>
              <a:rPr lang="nb-NO" sz="2000">
                <a:latin typeface="Calibri" charset="0"/>
                <a:ea typeface="ＭＳ Ｐゴシック" charset="0"/>
                <a:cs typeface="ＭＳ Ｐゴシック" charset="0"/>
              </a:rPr>
              <a:t>•	Fortolke svar på åpne spørsmål</a:t>
            </a:r>
            <a:endParaRPr lang="en-US" sz="20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20483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20485" name="Picture 4" descr="UiO_A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486" name="Picture 5" descr="UiO_Segl_300dpi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303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2010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Idé</a:t>
            </a:r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350838" y="1600200"/>
            <a:ext cx="8229600" cy="4038600"/>
          </a:xfrm>
        </p:spPr>
        <p:txBody>
          <a:bodyPr/>
          <a:lstStyle/>
          <a:p>
            <a:pPr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•	</a:t>
            </a:r>
            <a:r>
              <a:rPr lang="en-US" sz="20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SUIT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 er en temperaturmåling for utvalgte IT-tjenester.</a:t>
            </a:r>
          </a:p>
          <a:p>
            <a:pPr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•	</a:t>
            </a:r>
            <a:r>
              <a:rPr lang="en-US" sz="20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SUIT</a:t>
            </a:r>
            <a:r>
              <a:rPr lang="en-US" sz="2000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er en mulighet for brukere til å si sin mening om IT-tjenester.</a:t>
            </a:r>
          </a:p>
          <a:p>
            <a:pPr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•	</a:t>
            </a:r>
            <a:r>
              <a:rPr lang="en-US" sz="20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SUIT</a:t>
            </a:r>
            <a:r>
              <a:rPr lang="en-US" sz="2000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kan gi oss kunnskap om brukernes hverdag og preferanser.</a:t>
            </a:r>
          </a:p>
          <a:p>
            <a:pPr eaLnBrk="1" hangingPunct="1">
              <a:buFontTx/>
              <a:buNone/>
              <a:tabLst>
                <a:tab pos="4662488" algn="r"/>
                <a:tab pos="5738813" algn="r"/>
              </a:tabLst>
            </a:pP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•	</a:t>
            </a:r>
            <a:r>
              <a:rPr lang="en-US" sz="20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SUIT</a:t>
            </a:r>
            <a:r>
              <a:rPr lang="en-US" sz="2000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>
                <a:latin typeface="Calibri" charset="0"/>
                <a:ea typeface="ＭＳ Ｐゴシック" charset="0"/>
                <a:cs typeface="ＭＳ Ｐゴシック" charset="0"/>
              </a:rPr>
              <a:t>gir oss i noen grad historiske data.</a:t>
            </a:r>
          </a:p>
          <a:p>
            <a:pPr eaLnBrk="1" hangingPunct="1">
              <a:buFont typeface="Arial" charset="0"/>
              <a:buNone/>
              <a:tabLst>
                <a:tab pos="4662488" algn="r"/>
                <a:tab pos="5738813" algn="r"/>
              </a:tabLst>
            </a:pPr>
            <a:endParaRPr lang="en-US" sz="20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21507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21510" name="Picture 4" descr="UiO_A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11" name="Picture 5" descr="UiO_Segl_300dpi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303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  <p:pic>
        <p:nvPicPr>
          <p:cNvPr id="21509" name="Picture 7" descr="FirefoxScreenSnapz008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700" y="4200525"/>
            <a:ext cx="6019800" cy="192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Forventninger</a:t>
            </a:r>
          </a:p>
        </p:txBody>
      </p:sp>
      <p:sp>
        <p:nvSpPr>
          <p:cNvPr id="22530" name="Content Placeholder 2"/>
          <p:cNvSpPr>
            <a:spLocks noGrp="1"/>
          </p:cNvSpPr>
          <p:nvPr>
            <p:ph idx="1"/>
          </p:nvPr>
        </p:nvSpPr>
        <p:spPr>
          <a:xfrm>
            <a:off x="465138" y="1600200"/>
            <a:ext cx="8229600" cy="403860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1) Hvor godt svarer alt i alt IT-tjenestene ved universitetet til forventningene dine? </a:t>
            </a:r>
          </a:p>
          <a:p>
            <a:pPr eaLnBrk="1" hangingPunct="1">
              <a:buFont typeface="Arial" charset="0"/>
              <a:buNone/>
            </a:pPr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Svært godt / Ganske godt / Sånn passe / Mindre godt / Ikke godt / Vet ikke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Arial" charset="0"/>
              <a:buNone/>
            </a:pPr>
            <a:endParaRPr lang="en-US" sz="20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22531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22535" name="Picture 4" descr="UiO_A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536" name="Picture 5" descr="UiO_Segl_300dpi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303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  <p:pic>
        <p:nvPicPr>
          <p:cNvPr id="22533" name="Picture 8" descr="FirefoxScreenSnapz009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900" y="4445000"/>
            <a:ext cx="59436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2534" name="Object 1"/>
          <p:cNvGraphicFramePr>
            <a:graphicFrameLocks noChangeAspect="1"/>
          </p:cNvGraphicFramePr>
          <p:nvPr/>
        </p:nvGraphicFramePr>
        <p:xfrm>
          <a:off x="0" y="2370138"/>
          <a:ext cx="5588000" cy="187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2" name="Document" r:id="rId7" imgW="5587794" imgH="1879531" progId="Word.Document.12">
                  <p:embed/>
                </p:oleObj>
              </mc:Choice>
              <mc:Fallback>
                <p:oleObj name="Document" r:id="rId7" imgW="5587794" imgH="1879531" progId="Word.Documen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370138"/>
                        <a:ext cx="5588000" cy="187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Content Placeholder 2"/>
          <p:cNvSpPr>
            <a:spLocks noGrp="1"/>
          </p:cNvSpPr>
          <p:nvPr>
            <p:ph idx="1"/>
          </p:nvPr>
        </p:nvSpPr>
        <p:spPr>
          <a:xfrm>
            <a:off x="350838" y="1600200"/>
            <a:ext cx="8229600" cy="403860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en-US" sz="20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Forventninger</a:t>
            </a:r>
          </a:p>
        </p:txBody>
      </p:sp>
      <p:grpSp>
        <p:nvGrpSpPr>
          <p:cNvPr id="23555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23559" name="Picture 4" descr="UiO_A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560" name="Picture 5" descr="UiO_Segl_300dpi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303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  <p:sp>
        <p:nvSpPr>
          <p:cNvPr id="23557" name="Rectangle 9"/>
          <p:cNvSpPr>
            <a:spLocks noChangeArrowheads="1"/>
          </p:cNvSpPr>
          <p:nvPr/>
        </p:nvSpPr>
        <p:spPr bwMode="auto">
          <a:xfrm>
            <a:off x="6959600" y="3419475"/>
            <a:ext cx="17272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 i="1">
                <a:solidFill>
                  <a:srgbClr val="7F7F7F"/>
                </a:solidFill>
                <a:latin typeface="Calibri" charset="0"/>
                <a:cs typeface="Arial" charset="0"/>
              </a:rPr>
              <a:t>Y-aksen </a:t>
            </a:r>
            <a:r>
              <a:rPr lang="en-US" sz="1200">
                <a:solidFill>
                  <a:srgbClr val="7F7F7F"/>
                </a:solidFill>
                <a:latin typeface="Calibri" charset="0"/>
                <a:cs typeface="Arial" charset="0"/>
              </a:rPr>
              <a:t>er % som mener IT-tjenestene </a:t>
            </a:r>
            <a:r>
              <a:rPr lang="en-US" sz="1200">
                <a:latin typeface="Calibri" charset="0"/>
                <a:cs typeface="Arial" charset="0"/>
              </a:rPr>
              <a:t>svarer svært godt eller godt til forventningene</a:t>
            </a:r>
            <a:r>
              <a:rPr lang="en-US" sz="1200">
                <a:solidFill>
                  <a:srgbClr val="7F7F7F"/>
                </a:solidFill>
                <a:latin typeface="Calibri" charset="0"/>
                <a:cs typeface="Arial" charset="0"/>
              </a:rPr>
              <a:t>.</a:t>
            </a:r>
          </a:p>
          <a:p>
            <a:r>
              <a:rPr lang="en-US" sz="1200" i="1">
                <a:solidFill>
                  <a:srgbClr val="7F7F7F"/>
                </a:solidFill>
                <a:latin typeface="Calibri" charset="0"/>
                <a:cs typeface="Arial" charset="0"/>
              </a:rPr>
              <a:t>X-aksen </a:t>
            </a:r>
            <a:r>
              <a:rPr lang="en-US" sz="1200">
                <a:solidFill>
                  <a:srgbClr val="7F7F7F"/>
                </a:solidFill>
                <a:latin typeface="Calibri" charset="0"/>
                <a:cs typeface="Arial" charset="0"/>
              </a:rPr>
              <a:t>går ved 76.2% som er gjennomsnittet for 2013.</a:t>
            </a:r>
          </a:p>
        </p:txBody>
      </p:sp>
      <p:graphicFrame>
        <p:nvGraphicFramePr>
          <p:cNvPr id="23558" name="Object 2"/>
          <p:cNvGraphicFramePr>
            <a:graphicFrameLocks noChangeAspect="1"/>
          </p:cNvGraphicFramePr>
          <p:nvPr/>
        </p:nvGraphicFramePr>
        <p:xfrm>
          <a:off x="338138" y="1570038"/>
          <a:ext cx="6642100" cy="398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6" name="Worksheet" r:id="rId6" imgW="6641270" imgH="3987302" progId="Excel.Sheet.12">
                  <p:embed/>
                </p:oleObj>
              </mc:Choice>
              <mc:Fallback>
                <p:oleObj name="Worksheet" r:id="rId6" imgW="6641270" imgH="3987302" progId="Excel.Sheet.1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8138" y="1570038"/>
                        <a:ext cx="6642100" cy="398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Forventninger</a:t>
            </a:r>
          </a:p>
        </p:txBody>
      </p:sp>
      <p:grpSp>
        <p:nvGrpSpPr>
          <p:cNvPr id="24579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24584" name="Picture 4" descr="UiO_A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85" name="Picture 5" descr="UiO_Segl_300dpi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2963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6691983"/>
              </p:ext>
            </p:extLst>
          </p:nvPr>
        </p:nvGraphicFramePr>
        <p:xfrm>
          <a:off x="635000" y="1350434"/>
          <a:ext cx="6527800" cy="43588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2" name="Worksheet" r:id="rId6" imgW="7874000" imgH="5257800" progId="Excel.Sheet.12">
                  <p:embed/>
                </p:oleObj>
              </mc:Choice>
              <mc:Fallback>
                <p:oleObj name="Worksheet" r:id="rId6" imgW="7874000" imgH="52578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35000" y="1350434"/>
                        <a:ext cx="6527800" cy="43588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E-post</a:t>
            </a:r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>
          <a:xfrm>
            <a:off x="350838" y="1600200"/>
            <a:ext cx="8229600" cy="403860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3) Hvor fornøyd er du med e-posttjenesten? </a:t>
            </a:r>
          </a:p>
          <a:p>
            <a:pPr eaLnBrk="1" hangingPunct="1">
              <a:buFont typeface="Arial" charset="0"/>
              <a:buNone/>
            </a:pPr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Svært fornøyd / Fornøyd / Sånn passe / Misfornøyd / Svært misfornøyd / Vet ikke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Arial" charset="0"/>
              <a:buNone/>
            </a:pPr>
            <a:endParaRPr lang="en-US" sz="20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25603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25607" name="Picture 4" descr="UiO_A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08" name="Picture 5" descr="UiO_Segl_300dpi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303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  <p:sp>
        <p:nvSpPr>
          <p:cNvPr id="25605" name="Rectangle 9"/>
          <p:cNvSpPr>
            <a:spLocks noChangeArrowheads="1"/>
          </p:cNvSpPr>
          <p:nvPr/>
        </p:nvSpPr>
        <p:spPr bwMode="auto">
          <a:xfrm>
            <a:off x="2560638" y="6191250"/>
            <a:ext cx="3378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400" i="1">
                <a:solidFill>
                  <a:srgbClr val="7F7F7F"/>
                </a:solidFill>
                <a:latin typeface="Cambria" charset="0"/>
                <a:cs typeface="Cambria" charset="0"/>
              </a:rPr>
              <a:t>«I get mail, therefore I am.» – Scott Adams</a:t>
            </a:r>
          </a:p>
        </p:txBody>
      </p:sp>
      <p:graphicFrame>
        <p:nvGraphicFramePr>
          <p:cNvPr id="25606" name="Object 1"/>
          <p:cNvGraphicFramePr>
            <a:graphicFrameLocks noChangeAspect="1"/>
          </p:cNvGraphicFramePr>
          <p:nvPr/>
        </p:nvGraphicFramePr>
        <p:xfrm>
          <a:off x="0" y="2330450"/>
          <a:ext cx="5588000" cy="275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24" name="Document" r:id="rId6" imgW="5587794" imgH="2755799" progId="Word.Document.12">
                  <p:embed/>
                </p:oleObj>
              </mc:Choice>
              <mc:Fallback>
                <p:oleObj name="Document" r:id="rId6" imgW="5587794" imgH="2755799" progId="Word.Documen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330450"/>
                        <a:ext cx="5588000" cy="275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E-post</a:t>
            </a:r>
          </a:p>
        </p:txBody>
      </p:sp>
      <p:sp>
        <p:nvSpPr>
          <p:cNvPr id="26626" name="Content Placeholder 2"/>
          <p:cNvSpPr>
            <a:spLocks noGrp="1"/>
          </p:cNvSpPr>
          <p:nvPr>
            <p:ph idx="1"/>
          </p:nvPr>
        </p:nvSpPr>
        <p:spPr>
          <a:xfrm>
            <a:off x="350838" y="1600200"/>
            <a:ext cx="8229600" cy="403860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4) Hvor ofte bruker du e-post? </a:t>
            </a:r>
          </a:p>
          <a:p>
            <a:pPr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På jobben? / Hjemmefra? / På reisefot og ellers?</a:t>
            </a:r>
          </a:p>
          <a:p>
            <a:pPr eaLnBrk="1" hangingPunct="1">
              <a:buFont typeface="Arial" charset="0"/>
              <a:buNone/>
            </a:pPr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Daglig / Ukentlig / Sjeldnere / Aldri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Arial" charset="0"/>
              <a:buNone/>
            </a:pPr>
            <a:endParaRPr lang="en-US" sz="20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26627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26630" name="Picture 4" descr="UiO_A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631" name="Picture 5" descr="UiO_Segl_300dpi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303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  <p:graphicFrame>
        <p:nvGraphicFramePr>
          <p:cNvPr id="26629" name="Object 1"/>
          <p:cNvGraphicFramePr>
            <a:graphicFrameLocks noChangeAspect="1"/>
          </p:cNvGraphicFramePr>
          <p:nvPr/>
        </p:nvGraphicFramePr>
        <p:xfrm>
          <a:off x="0" y="2730500"/>
          <a:ext cx="5422900" cy="246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7" name="Document" r:id="rId6" imgW="5422700" imgH="2463709" progId="Word.Document.12">
                  <p:embed/>
                </p:oleObj>
              </mc:Choice>
              <mc:Fallback>
                <p:oleObj name="Document" r:id="rId6" imgW="5422700" imgH="2463709" progId="Word.Documen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730500"/>
                        <a:ext cx="5422900" cy="2463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E-post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838" y="1600200"/>
            <a:ext cx="8229600" cy="4038600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5) Hva opplever du som de største problemene med e-post? </a:t>
            </a:r>
            <a:r>
              <a:rPr lang="en-US" sz="1800" i="1">
                <a:latin typeface="Calibri" charset="0"/>
                <a:ea typeface="ＭＳ Ｐゴシック" charset="0"/>
                <a:cs typeface="ＭＳ Ｐゴシック" charset="0"/>
              </a:rPr>
              <a:t>(sett ett eller flere kryss)</a:t>
            </a:r>
            <a:endParaRPr lang="en-US" sz="18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Har ingen problemer med e-post  / For mye søppelpost (spam)  / Virus i e-posten / Postprogrammet er for dårlig  / Tjenesten er vanskelig å bruke  / Å finne e-postadressen til folk  / Tjenesten er ustabil  / Det går for tregt  / Annet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en-US" sz="20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27651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27654" name="Picture 4" descr="UiO_A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55" name="Picture 5" descr="UiO_Segl_300dpi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303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  <p:graphicFrame>
        <p:nvGraphicFramePr>
          <p:cNvPr id="27653" name="Object 3"/>
          <p:cNvGraphicFramePr>
            <a:graphicFrameLocks noChangeAspect="1"/>
          </p:cNvGraphicFramePr>
          <p:nvPr/>
        </p:nvGraphicFramePr>
        <p:xfrm>
          <a:off x="350838" y="2755900"/>
          <a:ext cx="5588000" cy="261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1" name="Document" r:id="rId6" imgW="5587794" imgH="2616104" progId="Word.Document.12">
                  <p:embed/>
                </p:oleObj>
              </mc:Choice>
              <mc:Fallback>
                <p:oleObj name="Document" r:id="rId6" imgW="5587794" imgH="2616104" progId="Word.Document.12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838" y="2755900"/>
                        <a:ext cx="5588000" cy="2616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Kalender</a:t>
            </a:r>
          </a:p>
        </p:txBody>
      </p:sp>
      <p:sp>
        <p:nvSpPr>
          <p:cNvPr id="28674" name="Content Placeholder 2"/>
          <p:cNvSpPr>
            <a:spLocks noGrp="1"/>
          </p:cNvSpPr>
          <p:nvPr>
            <p:ph idx="1"/>
          </p:nvPr>
        </p:nvSpPr>
        <p:spPr>
          <a:xfrm>
            <a:off x="350838" y="1600200"/>
            <a:ext cx="8229600" cy="403860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6) Hvor fornøyd er du med Notes som elektronisk kalendersystem?</a:t>
            </a:r>
          </a:p>
          <a:p>
            <a:pPr eaLnBrk="1" hangingPunct="1">
              <a:buFont typeface="Arial" charset="0"/>
              <a:buNone/>
            </a:pPr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Bruker ikke Notes / Svært fornøyd / Fornøyd / Sånn passe / Misfornøyd / Svært misfornøyd / Vet ikke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Arial" charset="0"/>
              <a:buNone/>
            </a:pPr>
            <a:endParaRPr lang="en-US" sz="20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28675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28678" name="Picture 4" descr="UiO_A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79" name="Picture 5" descr="UiO_Segl_300dpi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303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  <p:graphicFrame>
        <p:nvGraphicFramePr>
          <p:cNvPr id="28677" name="Object 1"/>
          <p:cNvGraphicFramePr>
            <a:graphicFrameLocks noChangeAspect="1"/>
          </p:cNvGraphicFramePr>
          <p:nvPr/>
        </p:nvGraphicFramePr>
        <p:xfrm>
          <a:off x="0" y="2379663"/>
          <a:ext cx="5588000" cy="147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5" name="Document" r:id="rId6" imgW="5587794" imgH="1473146" progId="Word.Document.12">
                  <p:embed/>
                </p:oleObj>
              </mc:Choice>
              <mc:Fallback>
                <p:oleObj name="Document" r:id="rId6" imgW="5587794" imgH="1473146" progId="Word.Documen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379663"/>
                        <a:ext cx="5588000" cy="147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Websider</a:t>
            </a:r>
          </a:p>
        </p:txBody>
      </p:sp>
      <p:sp>
        <p:nvSpPr>
          <p:cNvPr id="29698" name="Content Placeholder 2"/>
          <p:cNvSpPr>
            <a:spLocks noGrp="1"/>
          </p:cNvSpPr>
          <p:nvPr>
            <p:ph idx="1"/>
          </p:nvPr>
        </p:nvSpPr>
        <p:spPr>
          <a:xfrm>
            <a:off x="350838" y="1600200"/>
            <a:ext cx="8229600" cy="403860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7) Hvor fornøyd er du alt i alt med de nye websidene om IT-tjenestene?</a:t>
            </a:r>
          </a:p>
          <a:p>
            <a:pPr eaLnBrk="1" hangingPunct="1">
              <a:buFont typeface="Arial" charset="0"/>
              <a:buNone/>
            </a:pPr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Bruker dem ikke / Svært fornøyd / Fornøyd / Sånn passe / Misfornøyd / Svært misfornøyd / Vet ikke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Arial" charset="0"/>
              <a:buNone/>
            </a:pPr>
            <a:endParaRPr lang="en-US" sz="20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29699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29702" name="Picture 4" descr="UiO_A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03" name="Picture 5" descr="UiO_Segl_300dpi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303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  <p:graphicFrame>
        <p:nvGraphicFramePr>
          <p:cNvPr id="29701" name="Object 1"/>
          <p:cNvGraphicFramePr>
            <a:graphicFrameLocks noChangeAspect="1"/>
          </p:cNvGraphicFramePr>
          <p:nvPr/>
        </p:nvGraphicFramePr>
        <p:xfrm>
          <a:off x="0" y="2363788"/>
          <a:ext cx="5588000" cy="153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9" name="Document" r:id="rId6" imgW="5587794" imgH="1536643" progId="Word.Document.12">
                  <p:embed/>
                </p:oleObj>
              </mc:Choice>
              <mc:Fallback>
                <p:oleObj name="Document" r:id="rId6" imgW="5587794" imgH="1536643" progId="Word.Documen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363788"/>
                        <a:ext cx="5588000" cy="153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Websider</a:t>
            </a:r>
          </a:p>
        </p:txBody>
      </p:sp>
      <p:sp>
        <p:nvSpPr>
          <p:cNvPr id="30722" name="Content Placeholder 2"/>
          <p:cNvSpPr>
            <a:spLocks noGrp="1"/>
          </p:cNvSpPr>
          <p:nvPr>
            <p:ph idx="1"/>
          </p:nvPr>
        </p:nvSpPr>
        <p:spPr>
          <a:xfrm>
            <a:off x="350838" y="1600200"/>
            <a:ext cx="8229600" cy="403860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8) Syns du innholdet på websidene om IT-tjenestene er…: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Viktig og relevant / Oppdatert og ajourført / Leselig og forståelig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Ja, stort sett / I noen grad / I liten grad / Bruker ikke sidene / Vet ikke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 typeface="Arial" charset="0"/>
              <a:buNone/>
            </a:pPr>
            <a:endParaRPr lang="en-US" sz="20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30723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30727" name="Picture 4" descr="UiO_A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28" name="Picture 5" descr="UiO_Segl_300dpi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303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  <p:sp>
        <p:nvSpPr>
          <p:cNvPr id="9" name="Rectangle 8"/>
          <p:cNvSpPr/>
          <p:nvPr/>
        </p:nvSpPr>
        <p:spPr>
          <a:xfrm>
            <a:off x="1935163" y="5975350"/>
            <a:ext cx="5024437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400" i="1">
                <a:solidFill>
                  <a:schemeClr val="bg1">
                    <a:lumMod val="50000"/>
                  </a:schemeClr>
                </a:solidFill>
                <a:latin typeface="Cambria"/>
                <a:ea typeface="ＭＳ Ｐゴシック" charset="-128"/>
                <a:cs typeface="Cambria"/>
              </a:rPr>
              <a:t>«Web vil aldri kunne erstatte avisene helt. I lengden vil det bli altfor dyrt å drepe fluer med nettbrett.» – Fritt etter Fredik Stabel</a:t>
            </a:r>
          </a:p>
        </p:txBody>
      </p:sp>
      <p:graphicFrame>
        <p:nvGraphicFramePr>
          <p:cNvPr id="30726" name="Object 1"/>
          <p:cNvGraphicFramePr>
            <a:graphicFrameLocks noChangeAspect="1"/>
          </p:cNvGraphicFramePr>
          <p:nvPr/>
        </p:nvGraphicFramePr>
        <p:xfrm>
          <a:off x="0" y="2724150"/>
          <a:ext cx="5588000" cy="207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4" name="Document" r:id="rId6" imgW="5587794" imgH="2070024" progId="Word.Document.12">
                  <p:embed/>
                </p:oleObj>
              </mc:Choice>
              <mc:Fallback>
                <p:oleObj name="Document" r:id="rId6" imgW="5587794" imgH="2070024" progId="Word.Documen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724150"/>
                        <a:ext cx="5588000" cy="2070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Webpublisering</a:t>
            </a:r>
          </a:p>
        </p:txBody>
      </p:sp>
      <p:sp>
        <p:nvSpPr>
          <p:cNvPr id="31746" name="Content Placeholder 2"/>
          <p:cNvSpPr>
            <a:spLocks noGrp="1"/>
          </p:cNvSpPr>
          <p:nvPr>
            <p:ph idx="1"/>
          </p:nvPr>
        </p:nvSpPr>
        <p:spPr>
          <a:xfrm>
            <a:off x="350838" y="1600200"/>
            <a:ext cx="8229600" cy="403860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9) Publiserer du («legger ut ting») på Web? </a:t>
            </a:r>
            <a:r>
              <a:rPr lang="en-US" sz="1800" i="1">
                <a:latin typeface="Calibri" charset="0"/>
                <a:ea typeface="ＭＳ Ｐゴシック" charset="0"/>
                <a:cs typeface="ＭＳ Ｐゴシック" charset="0"/>
              </a:rPr>
              <a:t>(sett ett eller flere kryss)</a:t>
            </a:r>
            <a:endParaRPr lang="en-US" sz="18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Nei, uaktuelt i mitt arbeid / Nei, mangler kompetanse / Ja, i forskningen / Ja, i undervisningen / Ja, i administativ sammenheng / I annen jobbsammenheng / Som privatperson (hobby/sosialt) / Annet 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 typeface="Arial" charset="0"/>
              <a:buNone/>
            </a:pPr>
            <a:endParaRPr lang="en-US" sz="20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31747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31750" name="Picture 4" descr="UiO_A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51" name="Picture 5" descr="UiO_Segl_300dpi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303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  <p:graphicFrame>
        <p:nvGraphicFramePr>
          <p:cNvPr id="31749" name="Object 1"/>
          <p:cNvGraphicFramePr>
            <a:graphicFrameLocks noChangeAspect="1"/>
          </p:cNvGraphicFramePr>
          <p:nvPr/>
        </p:nvGraphicFramePr>
        <p:xfrm>
          <a:off x="4763" y="2728913"/>
          <a:ext cx="5588000" cy="250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7" name="Document" r:id="rId6" imgW="5587794" imgH="2501808" progId="Word.Document.12">
                  <p:embed/>
                </p:oleObj>
              </mc:Choice>
              <mc:Fallback>
                <p:oleObj name="Document" r:id="rId6" imgW="5587794" imgH="2501808" progId="Word.Documen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3" y="2728913"/>
                        <a:ext cx="5588000" cy="2501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Webpublisering</a:t>
            </a:r>
          </a:p>
        </p:txBody>
      </p:sp>
      <p:sp>
        <p:nvSpPr>
          <p:cNvPr id="32770" name="Content Placeholder 2"/>
          <p:cNvSpPr>
            <a:spLocks noGrp="1"/>
          </p:cNvSpPr>
          <p:nvPr>
            <p:ph idx="1"/>
          </p:nvPr>
        </p:nvSpPr>
        <p:spPr>
          <a:xfrm>
            <a:off x="350838" y="1600200"/>
            <a:ext cx="8229600" cy="403860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10) Hvilke tjenester bruker du når du publiserer i Web i jobbsammenheng? </a:t>
            </a:r>
            <a:r>
              <a:rPr lang="en-US" sz="1800" i="1">
                <a:latin typeface="Calibri" charset="0"/>
                <a:ea typeface="ＭＳ Ｐゴシック" charset="0"/>
                <a:cs typeface="ＭＳ Ｐゴシック" charset="0"/>
              </a:rPr>
              <a:t>(sett ett eller flere kryss)</a:t>
            </a:r>
            <a:endParaRPr lang="en-US" sz="18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Vortex / Wiki / Fronter / Sosiale medier / Andre verktøy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 typeface="Arial" charset="0"/>
              <a:buNone/>
            </a:pPr>
            <a:endParaRPr lang="en-US" sz="20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32771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32774" name="Picture 4" descr="UiO_A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75" name="Picture 5" descr="UiO_Segl_300dpi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303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  <p:graphicFrame>
        <p:nvGraphicFramePr>
          <p:cNvPr id="32773" name="Object 1"/>
          <p:cNvGraphicFramePr>
            <a:graphicFrameLocks noChangeAspect="1"/>
          </p:cNvGraphicFramePr>
          <p:nvPr/>
        </p:nvGraphicFramePr>
        <p:xfrm>
          <a:off x="0" y="2716213"/>
          <a:ext cx="5588000" cy="227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91" name="Document" r:id="rId6" imgW="5587794" imgH="2273216" progId="Word.Document.12">
                  <p:embed/>
                </p:oleObj>
              </mc:Choice>
              <mc:Fallback>
                <p:oleObj name="Document" r:id="rId6" imgW="5587794" imgH="2273216" progId="Word.Documen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716213"/>
                        <a:ext cx="5588000" cy="2273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17" name="Object 1"/>
          <p:cNvGraphicFramePr>
            <a:graphicFrameLocks noChangeAspect="1"/>
          </p:cNvGraphicFramePr>
          <p:nvPr/>
        </p:nvGraphicFramePr>
        <p:xfrm>
          <a:off x="0" y="2382838"/>
          <a:ext cx="5422900" cy="374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40" name="Document" r:id="rId4" imgW="5422700" imgH="3746362" progId="Word.Document.12">
                  <p:embed/>
                </p:oleObj>
              </mc:Choice>
              <mc:Fallback>
                <p:oleObj name="Document" r:id="rId4" imgW="5422700" imgH="3746362" progId="Word.Documen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382838"/>
                        <a:ext cx="5422900" cy="3746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Forskning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>
          <a:xfrm>
            <a:off x="350838" y="1600200"/>
            <a:ext cx="8229600" cy="403860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12) Bruker du, eller kjenner du til følgende tjenester fra USIT?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Bruker / Har brukt / Kjenner til / Kjenner ikke til / Ikke aktuelt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 typeface="Arial" charset="0"/>
              <a:buNone/>
            </a:pPr>
            <a:endParaRPr lang="en-US" sz="20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34820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34823" name="Picture 4" descr="UiO_A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824" name="Picture 5" descr="UiO_Segl_300dpi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303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  <p:pic>
        <p:nvPicPr>
          <p:cNvPr id="34822" name="Picture 9" descr="FirefoxScreenSnapz007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4088" y="373063"/>
            <a:ext cx="1443037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1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35850" name="Picture 4" descr="UiO_A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851" name="Picture 5" descr="UiO_Segl_300dpi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 rot="5400000">
            <a:off x="8197056" y="5901532"/>
            <a:ext cx="1128713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  <p:grpSp>
        <p:nvGrpSpPr>
          <p:cNvPr id="35843" name="Group 1"/>
          <p:cNvGrpSpPr>
            <a:grpSpLocks/>
          </p:cNvGrpSpPr>
          <p:nvPr/>
        </p:nvGrpSpPr>
        <p:grpSpPr bwMode="auto">
          <a:xfrm>
            <a:off x="144463" y="407988"/>
            <a:ext cx="7839075" cy="6450012"/>
            <a:chOff x="-9483" y="616801"/>
            <a:chExt cx="7839043" cy="6449479"/>
          </a:xfrm>
        </p:grpSpPr>
        <p:graphicFrame>
          <p:nvGraphicFramePr>
            <p:cNvPr id="16" name="Chart 15"/>
            <p:cNvGraphicFramePr>
              <a:graphicFrameLocks/>
            </p:cNvGraphicFramePr>
            <p:nvPr/>
          </p:nvGraphicFramePr>
          <p:xfrm>
            <a:off x="4064000" y="619331"/>
            <a:ext cx="3765560" cy="22593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18" name="Chart 17"/>
            <p:cNvGraphicFramePr>
              <a:graphicFrameLocks/>
            </p:cNvGraphicFramePr>
            <p:nvPr/>
          </p:nvGraphicFramePr>
          <p:xfrm>
            <a:off x="0" y="616801"/>
            <a:ext cx="3766650" cy="226186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19" name="Chart 18"/>
            <p:cNvGraphicFramePr>
              <a:graphicFrameLocks/>
            </p:cNvGraphicFramePr>
            <p:nvPr/>
          </p:nvGraphicFramePr>
          <p:xfrm>
            <a:off x="-9483" y="2719917"/>
            <a:ext cx="3776133" cy="22656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graphicFrame>
          <p:nvGraphicFramePr>
            <p:cNvPr id="20" name="Chart 19"/>
            <p:cNvGraphicFramePr>
              <a:graphicFrameLocks/>
            </p:cNvGraphicFramePr>
            <p:nvPr/>
          </p:nvGraphicFramePr>
          <p:xfrm>
            <a:off x="4064000" y="2719917"/>
            <a:ext cx="3765560" cy="22656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graphicFrame>
          <p:nvGraphicFramePr>
            <p:cNvPr id="22" name="Chart 21"/>
            <p:cNvGraphicFramePr>
              <a:graphicFrameLocks/>
            </p:cNvGraphicFramePr>
            <p:nvPr/>
          </p:nvGraphicFramePr>
          <p:xfrm>
            <a:off x="4064000" y="4800600"/>
            <a:ext cx="3765560" cy="22593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graphicFrame>
          <p:nvGraphicFramePr>
            <p:cNvPr id="21" name="Chart 20"/>
            <p:cNvGraphicFramePr>
              <a:graphicFrameLocks/>
            </p:cNvGraphicFramePr>
            <p:nvPr/>
          </p:nvGraphicFramePr>
          <p:xfrm>
            <a:off x="-9483" y="4800600"/>
            <a:ext cx="3776133" cy="226568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9"/>
            </a:graphicData>
          </a:graphic>
        </p:graphicFrame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Forskning</a:t>
            </a:r>
          </a:p>
        </p:txBody>
      </p:sp>
      <p:grpSp>
        <p:nvGrpSpPr>
          <p:cNvPr id="36866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36870" name="Picture 4" descr="UiO_A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71" name="Picture 5" descr="UiO_Segl_300dpi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303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  <p:graphicFrame>
        <p:nvGraphicFramePr>
          <p:cNvPr id="36868" name="Object 5"/>
          <p:cNvGraphicFramePr>
            <a:graphicFrameLocks noChangeAspect="1"/>
          </p:cNvGraphicFramePr>
          <p:nvPr/>
        </p:nvGraphicFramePr>
        <p:xfrm>
          <a:off x="0" y="1687513"/>
          <a:ext cx="5588000" cy="240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90" name="Document" r:id="rId6" imgW="5587794" imgH="2400212" progId="Word.Document.12">
                  <p:embed/>
                </p:oleObj>
              </mc:Choice>
              <mc:Fallback>
                <p:oleObj name="Document" r:id="rId6" imgW="5587794" imgH="2400212" progId="Word.Document.12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687513"/>
                        <a:ext cx="5588000" cy="240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869" name="Picture 12" descr="abel-art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941" y="373063"/>
            <a:ext cx="2417763" cy="288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0424855"/>
              </p:ext>
            </p:extLst>
          </p:nvPr>
        </p:nvGraphicFramePr>
        <p:xfrm>
          <a:off x="668867" y="4138613"/>
          <a:ext cx="5588000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91" name="Document" r:id="rId10" imgW="5588000" imgH="1524000" progId="Word.Document.12">
                  <p:embed/>
                </p:oleObj>
              </mc:Choice>
              <mc:Fallback>
                <p:oleObj name="Document" r:id="rId10" imgW="5588000" imgH="15240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68867" y="4138613"/>
                        <a:ext cx="5588000" cy="152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5888038" y="4554111"/>
            <a:ext cx="2692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719138" algn="l"/>
              </a:tabLst>
            </a:pPr>
            <a:r>
              <a:rPr lang="nb-NO" sz="1200" i="1">
                <a:latin typeface="+mn-lt"/>
              </a:rPr>
              <a:t>Fakultetsgruppene er definert slik:</a:t>
            </a:r>
            <a:endParaRPr lang="en-US" sz="1200" i="1">
              <a:latin typeface="+mn-lt"/>
            </a:endParaRPr>
          </a:p>
          <a:p>
            <a:pPr>
              <a:tabLst>
                <a:tab pos="719138" algn="l"/>
              </a:tabLst>
            </a:pPr>
            <a:r>
              <a:rPr lang="nb-NO" sz="1200">
                <a:latin typeface="+mn-lt"/>
              </a:rPr>
              <a:t>MATMED 	= MN + MED + OD</a:t>
            </a:r>
            <a:endParaRPr lang="en-US" sz="1200">
              <a:latin typeface="+mn-lt"/>
            </a:endParaRPr>
          </a:p>
          <a:p>
            <a:pPr>
              <a:tabLst>
                <a:tab pos="719138" algn="l"/>
              </a:tabLst>
            </a:pPr>
            <a:r>
              <a:rPr lang="nb-NO" sz="1200">
                <a:latin typeface="+mn-lt"/>
              </a:rPr>
              <a:t>HUMSAM 	= TF + HF + JUS + SV + UV</a:t>
            </a:r>
            <a:endParaRPr lang="en-US" sz="1200">
              <a:latin typeface="+mn-lt"/>
            </a:endParaRPr>
          </a:p>
          <a:p>
            <a:pPr>
              <a:tabLst>
                <a:tab pos="719138" algn="l"/>
              </a:tabLst>
            </a:pPr>
            <a:r>
              <a:rPr lang="nb-NO" sz="1200">
                <a:latin typeface="+mn-lt"/>
              </a:rPr>
              <a:t>RESTEN	= DIV + MUS + UB + SA</a:t>
            </a:r>
            <a:endParaRPr lang="en-US" sz="1200">
              <a:latin typeface="+mn-lt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Forskning</a:t>
            </a:r>
          </a:p>
        </p:txBody>
      </p:sp>
      <p:grpSp>
        <p:nvGrpSpPr>
          <p:cNvPr id="36866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36870" name="Picture 4" descr="UiO_A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871" name="Picture 5" descr="UiO_Segl_300dpi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303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  <p:graphicFrame>
        <p:nvGraphicFramePr>
          <p:cNvPr id="36868" name="Object 5"/>
          <p:cNvGraphicFramePr>
            <a:graphicFrameLocks noChangeAspect="1"/>
          </p:cNvGraphicFramePr>
          <p:nvPr/>
        </p:nvGraphicFramePr>
        <p:xfrm>
          <a:off x="0" y="1687513"/>
          <a:ext cx="5588000" cy="240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Document" r:id="rId6" imgW="5587794" imgH="2400212" progId="Word.Document.12">
                  <p:embed/>
                </p:oleObj>
              </mc:Choice>
              <mc:Fallback>
                <p:oleObj name="Document" r:id="rId6" imgW="5587794" imgH="2400212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687513"/>
                        <a:ext cx="5588000" cy="240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869" name="Picture 12" descr="abel-art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941" y="373063"/>
            <a:ext cx="2417763" cy="288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0424855"/>
              </p:ext>
            </p:extLst>
          </p:nvPr>
        </p:nvGraphicFramePr>
        <p:xfrm>
          <a:off x="668867" y="4138613"/>
          <a:ext cx="5588000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Document" r:id="rId10" imgW="5588000" imgH="1524000" progId="Word.Document.12">
                  <p:embed/>
                </p:oleObj>
              </mc:Choice>
              <mc:Fallback>
                <p:oleObj name="Document" r:id="rId10" imgW="5588000" imgH="15240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68867" y="4138613"/>
                        <a:ext cx="5588000" cy="152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5888038" y="4554111"/>
            <a:ext cx="2692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719138" algn="l"/>
              </a:tabLst>
            </a:pPr>
            <a:r>
              <a:rPr lang="nb-NO" sz="1200" i="1">
                <a:latin typeface="+mn-lt"/>
              </a:rPr>
              <a:t>Fakultetsgruppene er definert slik:</a:t>
            </a:r>
            <a:endParaRPr lang="en-US" sz="1200" i="1">
              <a:latin typeface="+mn-lt"/>
            </a:endParaRPr>
          </a:p>
          <a:p>
            <a:pPr>
              <a:tabLst>
                <a:tab pos="719138" algn="l"/>
              </a:tabLst>
            </a:pPr>
            <a:r>
              <a:rPr lang="nb-NO" sz="1200">
                <a:latin typeface="+mn-lt"/>
              </a:rPr>
              <a:t>MATMED 	= MN + MED + OD</a:t>
            </a:r>
            <a:endParaRPr lang="en-US" sz="1200">
              <a:latin typeface="+mn-lt"/>
            </a:endParaRPr>
          </a:p>
          <a:p>
            <a:pPr>
              <a:tabLst>
                <a:tab pos="719138" algn="l"/>
              </a:tabLst>
            </a:pPr>
            <a:r>
              <a:rPr lang="nb-NO" sz="1200">
                <a:latin typeface="+mn-lt"/>
              </a:rPr>
              <a:t>HUMSAM 	= TF + HF + JUS + SV + UV</a:t>
            </a:r>
            <a:endParaRPr lang="en-US" sz="1200">
              <a:latin typeface="+mn-lt"/>
            </a:endParaRPr>
          </a:p>
          <a:p>
            <a:pPr>
              <a:tabLst>
                <a:tab pos="719138" algn="l"/>
              </a:tabLst>
            </a:pPr>
            <a:r>
              <a:rPr lang="nb-NO" sz="1200">
                <a:latin typeface="+mn-lt"/>
              </a:rPr>
              <a:t>RESTEN	= DIV + MUS + UB + SA</a:t>
            </a:r>
            <a:endParaRPr lang="en-US" sz="1200">
              <a:latin typeface="+mn-lt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Forskning</a:t>
            </a:r>
          </a:p>
        </p:txBody>
      </p:sp>
      <p:sp>
        <p:nvSpPr>
          <p:cNvPr id="37890" name="Content Placeholder 2"/>
          <p:cNvSpPr>
            <a:spLocks noGrp="1"/>
          </p:cNvSpPr>
          <p:nvPr>
            <p:ph idx="1"/>
          </p:nvPr>
        </p:nvSpPr>
        <p:spPr>
          <a:xfrm>
            <a:off x="350838" y="1600200"/>
            <a:ext cx="8229600" cy="403860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13) Hvordan ble du kjent med IT-tjenester og ressurser for forskning og/eller undervisning? </a:t>
            </a:r>
            <a:r>
              <a:rPr lang="en-US" sz="1800" i="1">
                <a:latin typeface="Calibri" charset="0"/>
                <a:ea typeface="ＭＳ Ｐゴシック" charset="0"/>
                <a:cs typeface="ＭＳ Ｐゴシック" charset="0"/>
              </a:rPr>
              <a:t>(sett ett eller flere kryss)</a:t>
            </a:r>
            <a:endParaRPr lang="en-US" sz="18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Gjennom kolleger / På websider / Fra lokal IT / Kurs hos USIT / Fra personer ved USIT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 typeface="Arial" charset="0"/>
              <a:buNone/>
            </a:pPr>
            <a:endParaRPr lang="en-US" sz="20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37891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37894" name="Picture 4" descr="UiO_A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895" name="Picture 5" descr="UiO_Segl_300dpi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303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  <p:graphicFrame>
        <p:nvGraphicFramePr>
          <p:cNvPr id="37893" name="Object 1"/>
          <p:cNvGraphicFramePr>
            <a:graphicFrameLocks noChangeAspect="1"/>
          </p:cNvGraphicFramePr>
          <p:nvPr/>
        </p:nvGraphicFramePr>
        <p:xfrm>
          <a:off x="-525463" y="2760663"/>
          <a:ext cx="5588001" cy="218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11" name="Document" r:id="rId6" imgW="5587794" imgH="2184320" progId="Word.Document.12">
                  <p:embed/>
                </p:oleObj>
              </mc:Choice>
              <mc:Fallback>
                <p:oleObj name="Document" r:id="rId6" imgW="5587794" imgH="2184320" progId="Word.Documen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525463" y="2760663"/>
                        <a:ext cx="5588001" cy="218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Undervisning</a:t>
            </a:r>
          </a:p>
        </p:txBody>
      </p:sp>
      <p:sp>
        <p:nvSpPr>
          <p:cNvPr id="38914" name="Content Placeholder 2"/>
          <p:cNvSpPr>
            <a:spLocks noGrp="1"/>
          </p:cNvSpPr>
          <p:nvPr>
            <p:ph idx="1"/>
          </p:nvPr>
        </p:nvSpPr>
        <p:spPr>
          <a:xfrm>
            <a:off x="350838" y="1600200"/>
            <a:ext cx="8229600" cy="403860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15) Hvor tilfreds er du med Fronter-tjenesten ved UiO? 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Funksjonalitet og bruk / Opplæring, hjelp og informasjon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Svært fornøyd / Ganske fornøyd / Sånn passe / Ganske misfornøyd / Svært misfornøyd / Bruker ikke</a:t>
            </a:r>
            <a:r>
              <a:rPr lang="en-US" sz="1800" i="1">
                <a:latin typeface="Calibri" charset="0"/>
                <a:ea typeface="ＭＳ Ｐゴシック" charset="0"/>
                <a:cs typeface="ＭＳ Ｐゴシック" charset="0"/>
              </a:rPr>
              <a:t> </a:t>
            </a:r>
            <a:endParaRPr lang="en-US" sz="18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 typeface="Arial" charset="0"/>
              <a:buNone/>
            </a:pPr>
            <a:endParaRPr lang="en-US" sz="20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38915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38918" name="Picture 4" descr="UiO_A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919" name="Picture 5" descr="UiO_Segl_300dpi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303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  <p:graphicFrame>
        <p:nvGraphicFramePr>
          <p:cNvPr id="38917" name="Object 1"/>
          <p:cNvGraphicFramePr>
            <a:graphicFrameLocks noChangeAspect="1"/>
          </p:cNvGraphicFramePr>
          <p:nvPr/>
        </p:nvGraphicFramePr>
        <p:xfrm>
          <a:off x="350838" y="2932113"/>
          <a:ext cx="5588000" cy="184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35" name="Document" r:id="rId6" imgW="5587794" imgH="1841432" progId="Word.Document.12">
                  <p:embed/>
                </p:oleObj>
              </mc:Choice>
              <mc:Fallback>
                <p:oleObj name="Document" r:id="rId6" imgW="5587794" imgH="1841432" progId="Word.Documen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838" y="2932113"/>
                        <a:ext cx="5588000" cy="184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Undervisning</a:t>
            </a:r>
          </a:p>
        </p:txBody>
      </p:sp>
      <p:sp>
        <p:nvSpPr>
          <p:cNvPr id="39938" name="Content Placeholder 2"/>
          <p:cNvSpPr>
            <a:spLocks noGrp="1"/>
          </p:cNvSpPr>
          <p:nvPr>
            <p:ph idx="1"/>
          </p:nvPr>
        </p:nvSpPr>
        <p:spPr>
          <a:xfrm>
            <a:off x="350838" y="1600200"/>
            <a:ext cx="8229600" cy="403860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16) Det har den siste tiden blitt mer vanlig å gjøre opptak av forelesninger (bare lyd eller lyd og bilde) og legge dette ut på semestersiden eller i Fronter. Hva er ditt syn på dette?</a:t>
            </a:r>
          </a:p>
          <a:p>
            <a:pPr marL="0" indent="0" eaLnBrk="1" hangingPunct="1">
              <a:buFont typeface="Arial" charset="0"/>
              <a:buNone/>
            </a:pPr>
            <a:r>
              <a:rPr lang="nb-NO" sz="1400" i="1">
                <a:latin typeface="Calibri" charset="0"/>
                <a:ea typeface="ＭＳ Ｐゴシック" charset="0"/>
                <a:cs typeface="ＭＳ Ｐゴシック" charset="0"/>
              </a:rPr>
              <a:t>Jeg vil ikke begynne med dette / Jeg gjør det, men har ikke behov for hjelp / Jeg gjør det og har behov for hjelp / Jeg vil begynne, men trenger ikke hjelp /Jeg vil begynne og trenger hjelp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en-US" sz="1800" i="1">
                <a:latin typeface="Calibri" charset="0"/>
                <a:ea typeface="ＭＳ Ｐゴシック" charset="0"/>
                <a:cs typeface="ＭＳ Ｐゴシック" charset="0"/>
              </a:rPr>
              <a:t> </a:t>
            </a:r>
            <a:endParaRPr lang="en-US" sz="18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 typeface="Arial" charset="0"/>
              <a:buNone/>
            </a:pPr>
            <a:endParaRPr lang="en-US" sz="20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39939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39942" name="Picture 4" descr="UiO_A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943" name="Picture 5" descr="UiO_Segl_300dpi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303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  <p:graphicFrame>
        <p:nvGraphicFramePr>
          <p:cNvPr id="39941" name="Object 2"/>
          <p:cNvGraphicFramePr>
            <a:graphicFrameLocks noChangeAspect="1"/>
          </p:cNvGraphicFramePr>
          <p:nvPr/>
        </p:nvGraphicFramePr>
        <p:xfrm>
          <a:off x="-508000" y="3268663"/>
          <a:ext cx="5588000" cy="218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9" name="Document" r:id="rId6" imgW="5587794" imgH="2184320" progId="Word.Document.12">
                  <p:embed/>
                </p:oleObj>
              </mc:Choice>
              <mc:Fallback>
                <p:oleObj name="Document" r:id="rId6" imgW="5587794" imgH="2184320" progId="Word.Document.1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508000" y="3268663"/>
                        <a:ext cx="5588000" cy="218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Kompetanse</a:t>
            </a:r>
          </a:p>
        </p:txBody>
      </p:sp>
      <p:sp>
        <p:nvSpPr>
          <p:cNvPr id="40962" name="Content Placeholder 2"/>
          <p:cNvSpPr>
            <a:spLocks noGrp="1"/>
          </p:cNvSpPr>
          <p:nvPr>
            <p:ph idx="1"/>
          </p:nvPr>
        </p:nvSpPr>
        <p:spPr>
          <a:xfrm>
            <a:off x="350838" y="1600200"/>
            <a:ext cx="8229600" cy="403860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19) Hvordan vil du beskrive din IT-kompetanse når det gjelder å utføre arbeidet ditt effektivt?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Meget god / God / Sånn passe / Ikke så bra / For dårlig / Vet ikke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 typeface="Arial" charset="0"/>
              <a:buNone/>
            </a:pPr>
            <a:endParaRPr lang="en-US" sz="20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40963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40968" name="Picture 4" descr="UiO_A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0969" name="Picture 5" descr="UiO_Segl_300dpi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303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  <p:pic>
        <p:nvPicPr>
          <p:cNvPr id="40965" name="Picture 9" descr="FirefoxScreenSnapz005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825" y="2274888"/>
            <a:ext cx="2360613" cy="187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0966" name="Object 1"/>
          <p:cNvGraphicFramePr>
            <a:graphicFrameLocks noChangeAspect="1"/>
          </p:cNvGraphicFramePr>
          <p:nvPr/>
        </p:nvGraphicFramePr>
        <p:xfrm>
          <a:off x="0" y="2700338"/>
          <a:ext cx="5588000" cy="187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4" name="Document" r:id="rId7" imgW="5587794" imgH="1879531" progId="Word.Document.12">
                  <p:embed/>
                </p:oleObj>
              </mc:Choice>
              <mc:Fallback>
                <p:oleObj name="Document" r:id="rId7" imgW="5587794" imgH="1879531" progId="Word.Documen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700338"/>
                        <a:ext cx="5588000" cy="187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7" name="Object 2"/>
          <p:cNvGraphicFramePr>
            <a:graphicFrameLocks noChangeAspect="1"/>
          </p:cNvGraphicFramePr>
          <p:nvPr/>
        </p:nvGraphicFramePr>
        <p:xfrm>
          <a:off x="541338" y="4549775"/>
          <a:ext cx="5588000" cy="123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5" name="Document" r:id="rId10" imgW="5587794" imgH="1231855" progId="Word.Document.12">
                  <p:embed/>
                </p:oleObj>
              </mc:Choice>
              <mc:Fallback>
                <p:oleObj name="Document" r:id="rId10" imgW="5587794" imgH="1231855" progId="Word.Document.1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338" y="4549775"/>
                        <a:ext cx="5588000" cy="1231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Kompetanse</a:t>
            </a:r>
          </a:p>
        </p:txBody>
      </p:sp>
      <p:grpSp>
        <p:nvGrpSpPr>
          <p:cNvPr id="41986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41990" name="Picture 4" descr="UiO_A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991" name="Picture 5" descr="UiO_Segl_300dpi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303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  <p:graphicFrame>
        <p:nvGraphicFramePr>
          <p:cNvPr id="41988" name="Object 1"/>
          <p:cNvGraphicFramePr>
            <a:graphicFrameLocks noChangeAspect="1"/>
          </p:cNvGraphicFramePr>
          <p:nvPr/>
        </p:nvGraphicFramePr>
        <p:xfrm>
          <a:off x="3708400" y="1666875"/>
          <a:ext cx="5588000" cy="158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6" name="Document" r:id="rId6" imgW="5587794" imgH="1587442" progId="Word.Document.12">
                  <p:embed/>
                </p:oleObj>
              </mc:Choice>
              <mc:Fallback>
                <p:oleObj name="Document" r:id="rId6" imgW="5587794" imgH="1587442" progId="Word.Documen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1666875"/>
                        <a:ext cx="5588000" cy="158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9" name="Object 2"/>
          <p:cNvGraphicFramePr>
            <a:graphicFrameLocks noChangeAspect="1"/>
          </p:cNvGraphicFramePr>
          <p:nvPr/>
        </p:nvGraphicFramePr>
        <p:xfrm>
          <a:off x="-617538" y="1658938"/>
          <a:ext cx="5588001" cy="241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7" name="Document" r:id="rId9" imgW="5587794" imgH="2412911" progId="Word.Document.12">
                  <p:embed/>
                </p:oleObj>
              </mc:Choice>
              <mc:Fallback>
                <p:oleObj name="Document" r:id="rId9" imgW="5587794" imgH="2412911" progId="Word.Document.1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617538" y="1658938"/>
                        <a:ext cx="5588001" cy="241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Kompetanse</a:t>
            </a:r>
          </a:p>
        </p:txBody>
      </p:sp>
      <p:grpSp>
        <p:nvGrpSpPr>
          <p:cNvPr id="43010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43014" name="Picture 4" descr="UiO_A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015" name="Picture 5" descr="UiO_Segl_300dpi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303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  <p:sp>
        <p:nvSpPr>
          <p:cNvPr id="31751" name="Rectangle 9"/>
          <p:cNvSpPr>
            <a:spLocks noChangeArrowheads="1"/>
          </p:cNvSpPr>
          <p:nvPr/>
        </p:nvSpPr>
        <p:spPr bwMode="auto">
          <a:xfrm>
            <a:off x="6967538" y="3108325"/>
            <a:ext cx="185896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i="1">
                <a:solidFill>
                  <a:schemeClr val="bg1">
                    <a:lumMod val="50000"/>
                  </a:schemeClr>
                </a:solidFill>
                <a:ea typeface="Arial" charset="0"/>
                <a:cs typeface="Arial" charset="0"/>
              </a:rPr>
              <a:t>Y-aksen </a:t>
            </a:r>
            <a:r>
              <a:rPr lang="en-US" sz="1200">
                <a:solidFill>
                  <a:schemeClr val="bg1">
                    <a:lumMod val="50000"/>
                  </a:schemeClr>
                </a:solidFill>
                <a:ea typeface="Arial" charset="0"/>
                <a:cs typeface="Arial" charset="0"/>
              </a:rPr>
              <a:t>er % som mener de har </a:t>
            </a:r>
            <a:r>
              <a:rPr lang="en-US" sz="1200">
                <a:ea typeface="Arial" charset="0"/>
                <a:cs typeface="Arial" charset="0"/>
              </a:rPr>
              <a:t>god kompetanse</a:t>
            </a:r>
            <a:r>
              <a:rPr lang="en-US" sz="1200">
                <a:solidFill>
                  <a:schemeClr val="bg1">
                    <a:lumMod val="50000"/>
                  </a:schemeClr>
                </a:solidFill>
                <a:ea typeface="Arial" charset="0"/>
                <a:cs typeface="Arial" charset="0"/>
              </a:rPr>
              <a:t>. </a:t>
            </a:r>
          </a:p>
          <a:p>
            <a:pPr>
              <a:defRPr/>
            </a:pPr>
            <a:r>
              <a:rPr lang="en-US" sz="1200" i="1">
                <a:solidFill>
                  <a:schemeClr val="bg1">
                    <a:lumMod val="50000"/>
                  </a:schemeClr>
                </a:solidFill>
                <a:ea typeface="Arial" charset="0"/>
                <a:cs typeface="Arial" charset="0"/>
              </a:rPr>
              <a:t>X-aksen </a:t>
            </a:r>
            <a:r>
              <a:rPr lang="en-US" sz="1200">
                <a:solidFill>
                  <a:schemeClr val="bg1">
                    <a:lumMod val="50000"/>
                  </a:schemeClr>
                </a:solidFill>
                <a:ea typeface="Arial" charset="0"/>
                <a:cs typeface="Arial" charset="0"/>
              </a:rPr>
              <a:t>går ved 68.1% som er gjennomsnittet for 2013.</a:t>
            </a:r>
          </a:p>
        </p:txBody>
      </p:sp>
      <p:graphicFrame>
        <p:nvGraphicFramePr>
          <p:cNvPr id="13" name="Chart 12"/>
          <p:cNvGraphicFramePr>
            <a:graphicFrameLocks/>
          </p:cNvGraphicFramePr>
          <p:nvPr/>
        </p:nvGraphicFramePr>
        <p:xfrm>
          <a:off x="376238" y="1451610"/>
          <a:ext cx="6591300" cy="3954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Kompetanse</a:t>
            </a:r>
          </a:p>
        </p:txBody>
      </p:sp>
      <p:grpSp>
        <p:nvGrpSpPr>
          <p:cNvPr id="44034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44037" name="Picture 4" descr="UiO_A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38" name="Picture 5" descr="UiO_Segl_300dpi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303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  <p:graphicFrame>
        <p:nvGraphicFramePr>
          <p:cNvPr id="10" name="Chart 9"/>
          <p:cNvGraphicFramePr>
            <a:graphicFrameLocks/>
          </p:cNvGraphicFramePr>
          <p:nvPr/>
        </p:nvGraphicFramePr>
        <p:xfrm>
          <a:off x="464379" y="1458912"/>
          <a:ext cx="6757688" cy="4054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57" name="Object 2"/>
          <p:cNvGraphicFramePr>
            <a:graphicFrameLocks noChangeAspect="1"/>
          </p:cNvGraphicFramePr>
          <p:nvPr/>
        </p:nvGraphicFramePr>
        <p:xfrm>
          <a:off x="-261938" y="4808538"/>
          <a:ext cx="5588001" cy="132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89" name="Document" r:id="rId4" imgW="5587794" imgH="1320751" progId="Word.Document.12">
                  <p:embed/>
                </p:oleObj>
              </mc:Choice>
              <mc:Fallback>
                <p:oleObj name="Document" r:id="rId4" imgW="5587794" imgH="1320751" progId="Word.Document.1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61938" y="4808538"/>
                        <a:ext cx="5588001" cy="1320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Opplæring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350838" y="1600200"/>
            <a:ext cx="8229600" cy="403860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20) Har du kjennskap til eller erfaring med noen av disse opplæringstilbudene? </a:t>
            </a:r>
            <a:r>
              <a:rPr lang="en-US" sz="1800" i="1">
                <a:latin typeface="Calibri" charset="0"/>
                <a:ea typeface="ＭＳ Ｐゴシック" charset="0"/>
                <a:cs typeface="ＭＳ Ｐゴシック" charset="0"/>
              </a:rPr>
              <a:t>(sett ett eller flere kryss)</a:t>
            </a:r>
            <a:endParaRPr lang="en-US" sz="18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Lynkursdagene / Gratiskurs hos USIT / Kurs hos lokal IT / Kurs om abel / Kjøpekurs utenfor UiO 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 typeface="Arial" charset="0"/>
              <a:buNone/>
            </a:pPr>
            <a:endParaRPr lang="en-US" sz="20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45060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45063" name="Picture 4" descr="UiO_A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064" name="Picture 5" descr="UiO_Segl_300dpi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303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9877571"/>
              </p:ext>
            </p:extLst>
          </p:nvPr>
        </p:nvGraphicFramePr>
        <p:xfrm>
          <a:off x="0" y="2687638"/>
          <a:ext cx="5588000" cy="212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90" name="Document" r:id="rId9" imgW="5588000" imgH="2120900" progId="Word.Document.12">
                  <p:embed/>
                </p:oleObj>
              </mc:Choice>
              <mc:Fallback>
                <p:oleObj name="Document" r:id="rId9" imgW="5588000" imgH="21209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0" y="2687638"/>
                        <a:ext cx="5588000" cy="2120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Opplæring</a:t>
            </a:r>
          </a:p>
        </p:txBody>
      </p:sp>
      <p:sp>
        <p:nvSpPr>
          <p:cNvPr id="46082" name="Content Placeholder 2"/>
          <p:cNvSpPr>
            <a:spLocks noGrp="1"/>
          </p:cNvSpPr>
          <p:nvPr>
            <p:ph idx="1"/>
          </p:nvPr>
        </p:nvSpPr>
        <p:spPr>
          <a:xfrm>
            <a:off x="350838" y="1600200"/>
            <a:ext cx="8229600" cy="403860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21) Hvordan fikk du eventuelt kjennskap til opplæringstilbudene? </a:t>
            </a:r>
            <a:r>
              <a:rPr lang="en-US" sz="1800" i="1">
                <a:latin typeface="Calibri" charset="0"/>
                <a:ea typeface="ＭＳ Ｐゴシック" charset="0"/>
                <a:cs typeface="ＭＳ Ｐゴシック" charset="0"/>
              </a:rPr>
              <a:t>(sett ett eller flere kryss)</a:t>
            </a:r>
            <a:endParaRPr lang="en-US" sz="18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Fra kolleger / Fra lokal IT / Fra USIT / Annonsering i web / Andre kilder / Kjenner ikke til dette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 typeface="Arial" charset="0"/>
              <a:buNone/>
            </a:pPr>
            <a:endParaRPr lang="en-US" sz="20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46083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46086" name="Picture 4" descr="UiO_A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087" name="Picture 5" descr="UiO_Segl_300dpi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303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  <p:graphicFrame>
        <p:nvGraphicFramePr>
          <p:cNvPr id="46085" name="Object 1"/>
          <p:cNvGraphicFramePr>
            <a:graphicFrameLocks noChangeAspect="1"/>
          </p:cNvGraphicFramePr>
          <p:nvPr/>
        </p:nvGraphicFramePr>
        <p:xfrm>
          <a:off x="350838" y="2717800"/>
          <a:ext cx="5588000" cy="162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03" name="Document" r:id="rId6" imgW="5587794" imgH="1625540" progId="Word.Document.12">
                  <p:embed/>
                </p:oleObj>
              </mc:Choice>
              <mc:Fallback>
                <p:oleObj name="Document" r:id="rId6" imgW="5587794" imgH="1625540" progId="Word.Documen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838" y="2717800"/>
                        <a:ext cx="5588000" cy="162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105" name="Object 2"/>
          <p:cNvGraphicFramePr>
            <a:graphicFrameLocks noChangeAspect="1"/>
          </p:cNvGraphicFramePr>
          <p:nvPr/>
        </p:nvGraphicFramePr>
        <p:xfrm>
          <a:off x="3556000" y="2579688"/>
          <a:ext cx="5588000" cy="370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40" name="Document" r:id="rId4" imgW="5587794" imgH="3708264" progId="Word.Document.12">
                  <p:embed/>
                </p:oleObj>
              </mc:Choice>
              <mc:Fallback>
                <p:oleObj name="Document" r:id="rId4" imgW="5587794" imgH="3708264" progId="Word.Document.1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6000" y="2579688"/>
                        <a:ext cx="5588000" cy="3708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Lokal IT &amp; Brukerstøtte</a:t>
            </a:r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>
          <a:xfrm>
            <a:off x="350838" y="1600200"/>
            <a:ext cx="8229600" cy="403860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22) Vet du hvem din lokale IT-ansvarlige er?</a:t>
            </a:r>
          </a:p>
          <a:p>
            <a:pPr eaLnBrk="1" hangingPunct="1">
              <a:buFont typeface="Arial" charset="0"/>
              <a:buNone/>
            </a:pPr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Ja / Nei, vet ikke / Nei, har ingen</a:t>
            </a:r>
            <a:r>
              <a:rPr lang="en-US" sz="140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</a:p>
        </p:txBody>
      </p:sp>
      <p:grpSp>
        <p:nvGrpSpPr>
          <p:cNvPr id="47108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47114" name="Picture 4" descr="UiO_A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115" name="Picture 5" descr="UiO_Segl_300dpi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303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1488" y="4338638"/>
            <a:ext cx="2506662" cy="7381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i="1">
                <a:latin typeface="+mn-lt"/>
                <a:ea typeface="ＭＳ Ｐゴシック" charset="-128"/>
                <a:cs typeface="ＭＳ Ｐゴシック" charset="-128"/>
              </a:rPr>
              <a:t>Kjenner Lokal IT-ansvarlig:</a:t>
            </a:r>
          </a:p>
          <a:p>
            <a:pPr>
              <a:defRPr/>
            </a:pPr>
            <a:r>
              <a:rPr lang="en-US" sz="1400">
                <a:latin typeface="+mn-lt"/>
                <a:ea typeface="ＭＳ Ｐゴシック" charset="-128"/>
                <a:cs typeface="ＭＳ Ｐゴシック" charset="-128"/>
              </a:rPr>
              <a:t>82.8% av de vitenskapelige</a:t>
            </a:r>
          </a:p>
          <a:p>
            <a:pPr>
              <a:defRPr/>
            </a:pPr>
            <a:r>
              <a:rPr lang="en-US" sz="1400">
                <a:latin typeface="+mn-lt"/>
                <a:ea typeface="ＭＳ Ｐゴシック" charset="-128"/>
                <a:cs typeface="ＭＳ Ｐゴシック" charset="-128"/>
              </a:rPr>
              <a:t>86.6% av de ikke-vitenskapelige</a:t>
            </a:r>
          </a:p>
        </p:txBody>
      </p:sp>
      <p:pic>
        <p:nvPicPr>
          <p:cNvPr id="47111" name="Picture 11" descr="FirefoxScreenSnapz003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1338" y="246063"/>
            <a:ext cx="1795462" cy="172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2" name="Rectangle 12"/>
          <p:cNvSpPr>
            <a:spLocks noChangeArrowheads="1"/>
          </p:cNvSpPr>
          <p:nvPr/>
        </p:nvSpPr>
        <p:spPr bwMode="auto">
          <a:xfrm>
            <a:off x="1671638" y="6191250"/>
            <a:ext cx="5588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400" i="1">
                <a:solidFill>
                  <a:srgbClr val="7F7F7F"/>
                </a:solidFill>
                <a:latin typeface="Cambria" charset="0"/>
                <a:cs typeface="Cambria" charset="0"/>
              </a:rPr>
              <a:t>«Edelt er mennesket, hjelpsomt og godt.» – Johann Wolfgang von Goethe</a:t>
            </a:r>
          </a:p>
        </p:txBody>
      </p:sp>
      <p:graphicFrame>
        <p:nvGraphicFramePr>
          <p:cNvPr id="47113" name="Object 1"/>
          <p:cNvGraphicFramePr>
            <a:graphicFrameLocks noChangeAspect="1"/>
          </p:cNvGraphicFramePr>
          <p:nvPr/>
        </p:nvGraphicFramePr>
        <p:xfrm>
          <a:off x="-736600" y="2579688"/>
          <a:ext cx="5588000" cy="166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41" name="Document" r:id="rId10" imgW="5587794" imgH="1663639" progId="Word.Document.12">
                  <p:embed/>
                </p:oleObj>
              </mc:Choice>
              <mc:Fallback>
                <p:oleObj name="Document" r:id="rId10" imgW="5587794" imgH="1663639" progId="Word.Documen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736600" y="2579688"/>
                        <a:ext cx="5588000" cy="166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Lokal IT &amp; Brukerstøtte</a:t>
            </a:r>
          </a:p>
        </p:txBody>
      </p:sp>
      <p:sp>
        <p:nvSpPr>
          <p:cNvPr id="48130" name="Content Placeholder 2"/>
          <p:cNvSpPr>
            <a:spLocks noGrp="1"/>
          </p:cNvSpPr>
          <p:nvPr>
            <p:ph idx="1"/>
          </p:nvPr>
        </p:nvSpPr>
        <p:spPr>
          <a:xfrm>
            <a:off x="350838" y="1600200"/>
            <a:ext cx="8229600" cy="403860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23) Hvor søker du hjelp når du har IT-problemer?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Lokal IT / Kolleger («nabohjelp») / Sentral IT (USIT/Houston) / Websider om IT-tjenestene / E-postlister for tjenestene / Eksterne kilder (Google o.l.)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Svært ofte / Ganske ofte / Av og til / Sjelden / Aldri</a:t>
            </a:r>
            <a:r>
              <a:rPr lang="en-US" sz="1800" i="1">
                <a:latin typeface="Calibri" charset="0"/>
                <a:ea typeface="ＭＳ Ｐゴシック" charset="0"/>
                <a:cs typeface="ＭＳ Ｐゴシック" charset="0"/>
              </a:rPr>
              <a:t> </a:t>
            </a: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48131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48135" name="Picture 4" descr="UiO_A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8136" name="Picture 5" descr="UiO_Segl_300dpi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303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  <p:sp>
        <p:nvSpPr>
          <p:cNvPr id="48133" name="TextBox 8"/>
          <p:cNvSpPr txBox="1">
            <a:spLocks noChangeArrowheads="1"/>
          </p:cNvSpPr>
          <p:nvPr/>
        </p:nvSpPr>
        <p:spPr bwMode="auto">
          <a:xfrm>
            <a:off x="1976438" y="5975350"/>
            <a:ext cx="5118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i="1">
                <a:solidFill>
                  <a:srgbClr val="7F7F7F"/>
                </a:solidFill>
                <a:latin typeface="Cambria" charset="0"/>
                <a:cs typeface="Cambria" charset="0"/>
              </a:rPr>
              <a:t>«It´s not a matter of just technical competence, it is imagination. </a:t>
            </a:r>
          </a:p>
          <a:p>
            <a:pPr eaLnBrk="1" hangingPunct="1"/>
            <a:r>
              <a:rPr lang="en-US" sz="1400" i="1">
                <a:solidFill>
                  <a:srgbClr val="7F7F7F"/>
                </a:solidFill>
                <a:latin typeface="Cambria" charset="0"/>
                <a:cs typeface="Cambria" charset="0"/>
              </a:rPr>
              <a:t>It´s creativity. A problem solving mentality.» – Mike Cook</a:t>
            </a:r>
          </a:p>
        </p:txBody>
      </p:sp>
      <p:graphicFrame>
        <p:nvGraphicFramePr>
          <p:cNvPr id="48134" name="Object 1"/>
          <p:cNvGraphicFramePr>
            <a:graphicFrameLocks noChangeAspect="1"/>
          </p:cNvGraphicFramePr>
          <p:nvPr/>
        </p:nvGraphicFramePr>
        <p:xfrm>
          <a:off x="-406400" y="3124200"/>
          <a:ext cx="5588000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2" name="Document" r:id="rId6" imgW="5587794" imgH="2514507" progId="Word.Document.12">
                  <p:embed/>
                </p:oleObj>
              </mc:Choice>
              <mc:Fallback>
                <p:oleObj name="Document" r:id="rId6" imgW="5587794" imgH="2514507" progId="Word.Documen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406400" y="3124200"/>
                        <a:ext cx="5588000" cy="251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153" name="Object 1"/>
          <p:cNvGraphicFramePr>
            <a:graphicFrameLocks noChangeAspect="1"/>
          </p:cNvGraphicFramePr>
          <p:nvPr/>
        </p:nvGraphicFramePr>
        <p:xfrm>
          <a:off x="157163" y="3429000"/>
          <a:ext cx="5588000" cy="297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75" name="Document" r:id="rId4" imgW="5587794" imgH="2971691" progId="Word.Document.12">
                  <p:embed/>
                </p:oleObj>
              </mc:Choice>
              <mc:Fallback>
                <p:oleObj name="Document" r:id="rId4" imgW="5587794" imgH="2971691" progId="Word.Documen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3" y="3429000"/>
                        <a:ext cx="5588000" cy="297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Lokal IT &amp; Brukerstøtte</a:t>
            </a: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>
          <a:xfrm>
            <a:off x="350838" y="1600200"/>
            <a:ext cx="8229600" cy="403860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24) Hva slags problemer har du bedt om hjelp den siste måneden? </a:t>
            </a:r>
            <a:r>
              <a:rPr lang="en-US" sz="1800" i="1">
                <a:latin typeface="Calibri" charset="0"/>
                <a:ea typeface="ＭＳ Ｐゴシック" charset="0"/>
                <a:cs typeface="ＭＳ Ｐゴシック" charset="0"/>
              </a:rPr>
              <a:t>(sett ett eller flere kryss)</a:t>
            </a:r>
            <a:endParaRPr lang="en-US" sz="18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Har ikke bedt om hjelp / Brannslukking («krise» der og da) / Installasjon av programmer eller utstyr / Tekniske problemer med eget utstyr / Problemer med fellesutstyr (printere o.l.) / Problemer med programvaren / Behov for informasjon og opplæring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Ja / Nei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en-US" sz="1800" i="1">
                <a:latin typeface="Calibri" charset="0"/>
                <a:ea typeface="ＭＳ Ｐゴシック" charset="0"/>
                <a:cs typeface="ＭＳ Ｐゴシック" charset="0"/>
              </a:rPr>
              <a:t> </a:t>
            </a: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49156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49158" name="Picture 4" descr="UiO_A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159" name="Picture 5" descr="UiO_Segl_300dpi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303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Lokal IT &amp; Brukerstøtte</a:t>
            </a:r>
          </a:p>
        </p:txBody>
      </p:sp>
      <p:sp>
        <p:nvSpPr>
          <p:cNvPr id="50178" name="Content Placeholder 2"/>
          <p:cNvSpPr>
            <a:spLocks noGrp="1"/>
          </p:cNvSpPr>
          <p:nvPr>
            <p:ph idx="1"/>
          </p:nvPr>
        </p:nvSpPr>
        <p:spPr>
          <a:xfrm>
            <a:off x="350838" y="1600200"/>
            <a:ext cx="8229600" cy="403860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25) Hvor fornøyd er du med hjelpen du får av lokal IT?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Svært fornøyd / Fornøyd / Sånn passe / Misfornøyd / Svært misfornøyd / Får ikke lokal hjelp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50179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50184" name="Picture 4" descr="UiO_A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185" name="Picture 5" descr="UiO_Segl_300dpi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303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  <p:sp>
        <p:nvSpPr>
          <p:cNvPr id="50181" name="TextBox 9"/>
          <p:cNvSpPr txBox="1">
            <a:spLocks noChangeArrowheads="1"/>
          </p:cNvSpPr>
          <p:nvPr/>
        </p:nvSpPr>
        <p:spPr bwMode="auto">
          <a:xfrm>
            <a:off x="2657475" y="6191250"/>
            <a:ext cx="38322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i="1">
                <a:solidFill>
                  <a:srgbClr val="7F7F7F"/>
                </a:solidFill>
                <a:latin typeface="Cambria" charset="0"/>
                <a:cs typeface="Cambria" charset="0"/>
              </a:rPr>
              <a:t>«I can´t get no satisfaction.» – Jagger &amp; Richards</a:t>
            </a:r>
          </a:p>
        </p:txBody>
      </p:sp>
      <p:graphicFrame>
        <p:nvGraphicFramePr>
          <p:cNvPr id="50182" name="Object 1"/>
          <p:cNvGraphicFramePr>
            <a:graphicFrameLocks noChangeAspect="1"/>
          </p:cNvGraphicFramePr>
          <p:nvPr/>
        </p:nvGraphicFramePr>
        <p:xfrm>
          <a:off x="0" y="2373313"/>
          <a:ext cx="5588000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10" name="Document" r:id="rId6" imgW="5587794" imgH="1485845" progId="Word.Document.12">
                  <p:embed/>
                </p:oleObj>
              </mc:Choice>
              <mc:Fallback>
                <p:oleObj name="Document" r:id="rId6" imgW="5587794" imgH="1485845" progId="Word.Documen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373313"/>
                        <a:ext cx="5588000" cy="148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3" name="Object 2"/>
          <p:cNvGraphicFramePr>
            <a:graphicFrameLocks noChangeAspect="1"/>
          </p:cNvGraphicFramePr>
          <p:nvPr/>
        </p:nvGraphicFramePr>
        <p:xfrm>
          <a:off x="901700" y="3963988"/>
          <a:ext cx="5588000" cy="123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11" name="Document" r:id="rId9" imgW="5587794" imgH="1231855" progId="Word.Document.12">
                  <p:embed/>
                </p:oleObj>
              </mc:Choice>
              <mc:Fallback>
                <p:oleObj name="Document" r:id="rId9" imgW="5587794" imgH="1231855" progId="Word.Document.1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1700" y="3963988"/>
                        <a:ext cx="5588000" cy="1231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Lokal IT &amp; Brukerstøtte</a:t>
            </a:r>
          </a:p>
        </p:txBody>
      </p:sp>
      <p:grpSp>
        <p:nvGrpSpPr>
          <p:cNvPr id="51202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51206" name="Picture 4" descr="UiO_A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07" name="Picture 5" descr="UiO_Segl_300dpi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303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  <p:sp>
        <p:nvSpPr>
          <p:cNvPr id="31751" name="Rectangle 9"/>
          <p:cNvSpPr>
            <a:spLocks noChangeArrowheads="1"/>
          </p:cNvSpPr>
          <p:nvPr/>
        </p:nvSpPr>
        <p:spPr bwMode="auto">
          <a:xfrm>
            <a:off x="7081838" y="3159125"/>
            <a:ext cx="1738312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200" i="1">
                <a:solidFill>
                  <a:schemeClr val="bg1">
                    <a:lumMod val="50000"/>
                  </a:schemeClr>
                </a:solidFill>
                <a:ea typeface="Arial" charset="0"/>
                <a:cs typeface="Arial" charset="0"/>
              </a:rPr>
              <a:t>Y-aksen </a:t>
            </a:r>
            <a:r>
              <a:rPr lang="en-US" sz="1200">
                <a:solidFill>
                  <a:schemeClr val="bg1">
                    <a:lumMod val="50000"/>
                  </a:schemeClr>
                </a:solidFill>
                <a:ea typeface="Arial" charset="0"/>
                <a:cs typeface="Arial" charset="0"/>
              </a:rPr>
              <a:t>er </a:t>
            </a:r>
            <a:r>
              <a:rPr lang="en-US" sz="1200">
                <a:ea typeface="Arial" charset="0"/>
                <a:cs typeface="Arial" charset="0"/>
              </a:rPr>
              <a:t>% fornøyd</a:t>
            </a:r>
            <a:r>
              <a:rPr lang="en-US" sz="1200">
                <a:solidFill>
                  <a:schemeClr val="bg1">
                    <a:lumMod val="50000"/>
                  </a:schemeClr>
                </a:solidFill>
                <a:ea typeface="Arial" charset="0"/>
                <a:cs typeface="Arial" charset="0"/>
              </a:rPr>
              <a:t>. </a:t>
            </a:r>
          </a:p>
          <a:p>
            <a:pPr>
              <a:defRPr/>
            </a:pPr>
            <a:r>
              <a:rPr lang="en-US" sz="1200" i="1">
                <a:solidFill>
                  <a:schemeClr val="bg1">
                    <a:lumMod val="50000"/>
                  </a:schemeClr>
                </a:solidFill>
                <a:ea typeface="Arial" charset="0"/>
                <a:cs typeface="Arial" charset="0"/>
              </a:rPr>
              <a:t>X-aksen </a:t>
            </a:r>
            <a:r>
              <a:rPr lang="en-US" sz="1200">
                <a:solidFill>
                  <a:schemeClr val="bg1">
                    <a:lumMod val="50000"/>
                  </a:schemeClr>
                </a:solidFill>
                <a:ea typeface="Arial" charset="0"/>
                <a:cs typeface="Arial" charset="0"/>
              </a:rPr>
              <a:t>går ved 80.2% som er gjennomsnittet i 2013.</a:t>
            </a:r>
          </a:p>
        </p:txBody>
      </p:sp>
      <p:graphicFrame>
        <p:nvGraphicFramePr>
          <p:cNvPr id="51205" name="Object 1"/>
          <p:cNvGraphicFramePr>
            <a:graphicFrameLocks noChangeAspect="1"/>
          </p:cNvGraphicFramePr>
          <p:nvPr/>
        </p:nvGraphicFramePr>
        <p:xfrm>
          <a:off x="465138" y="1417638"/>
          <a:ext cx="6616700" cy="397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3" name="Worksheet" r:id="rId6" imgW="6615873" imgH="3974603" progId="Excel.Sheet.12">
                  <p:embed/>
                </p:oleObj>
              </mc:Choice>
              <mc:Fallback>
                <p:oleObj name="Worksheet" r:id="rId6" imgW="6615873" imgH="3974603" progId="Excel.Shee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138" y="1417638"/>
                        <a:ext cx="6616700" cy="397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Content Placeholder 2"/>
          <p:cNvSpPr>
            <a:spLocks noGrp="1"/>
          </p:cNvSpPr>
          <p:nvPr>
            <p:ph idx="1"/>
          </p:nvPr>
        </p:nvSpPr>
        <p:spPr>
          <a:xfrm>
            <a:off x="350838" y="1600200"/>
            <a:ext cx="8229600" cy="403860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27) Hva slags maskiner(er) disponerer du i jobben din? </a:t>
            </a:r>
            <a:r>
              <a:rPr lang="en-US" sz="1800" i="1">
                <a:latin typeface="Calibri" charset="0"/>
                <a:ea typeface="ＭＳ Ｐゴシック" charset="0"/>
                <a:cs typeface="ＭＳ Ｐゴシック" charset="0"/>
              </a:rPr>
              <a:t>(sett ett eller flere kryss)</a:t>
            </a:r>
            <a:endParaRPr lang="en-US" sz="18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Isenkram</a:t>
            </a:r>
          </a:p>
        </p:txBody>
      </p:sp>
      <p:grpSp>
        <p:nvGrpSpPr>
          <p:cNvPr id="52227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52233" name="Picture 4" descr="UiO_A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34" name="Picture 5" descr="UiO_Segl_300dpi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303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  <p:pic>
        <p:nvPicPr>
          <p:cNvPr id="52229" name="Picture 10" descr="FirefoxScreenSnapz004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263" y="247650"/>
            <a:ext cx="1760537" cy="139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0" name="TextBox 11"/>
          <p:cNvSpPr txBox="1">
            <a:spLocks noChangeArrowheads="1"/>
          </p:cNvSpPr>
          <p:nvPr/>
        </p:nvSpPr>
        <p:spPr bwMode="auto">
          <a:xfrm>
            <a:off x="1803400" y="5975350"/>
            <a:ext cx="51228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i="1">
                <a:solidFill>
                  <a:srgbClr val="7F7F7F"/>
                </a:solidFill>
                <a:latin typeface="Cambria" charset="0"/>
                <a:cs typeface="Cambria" charset="0"/>
              </a:rPr>
              <a:t>«Datamaskinen er den logiske videreutvikling av menneskene:</a:t>
            </a:r>
          </a:p>
          <a:p>
            <a:pPr eaLnBrk="1" hangingPunct="1"/>
            <a:r>
              <a:rPr lang="en-US" sz="1400" i="1">
                <a:solidFill>
                  <a:srgbClr val="7F7F7F"/>
                </a:solidFill>
                <a:latin typeface="Cambria" charset="0"/>
                <a:cs typeface="Cambria" charset="0"/>
              </a:rPr>
              <a:t>intelligens uten moral.» – J. Osborne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94350" y="3845455"/>
            <a:ext cx="2663825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i="1">
                <a:latin typeface="+mn-lt"/>
                <a:ea typeface="ＭＳ Ｐゴシック" charset="-128"/>
                <a:cs typeface="ＭＳ Ｐゴシック" charset="-128"/>
              </a:rPr>
              <a:t>Hjemmemaskiner:</a:t>
            </a:r>
          </a:p>
          <a:p>
            <a:pPr>
              <a:defRPr/>
            </a:pPr>
            <a:endParaRPr lang="en-US" sz="1200">
              <a:latin typeface="+mn-lt"/>
              <a:ea typeface="ＭＳ Ｐゴシック" charset="-128"/>
              <a:cs typeface="ＭＳ Ｐゴシック" charset="-128"/>
            </a:endParaRPr>
          </a:p>
          <a:p>
            <a:pPr>
              <a:defRPr/>
            </a:pPr>
            <a:r>
              <a:rPr lang="en-US" sz="1200">
                <a:latin typeface="+mn-lt"/>
                <a:ea typeface="ＭＳ Ｐゴシック" charset="-128"/>
                <a:cs typeface="ＭＳ Ｐゴシック" charset="-128"/>
              </a:rPr>
              <a:t>2010: 60.1% privat anskaffet</a:t>
            </a:r>
          </a:p>
          <a:p>
            <a:pPr>
              <a:defRPr/>
            </a:pPr>
            <a:r>
              <a:rPr lang="en-US" sz="1200">
                <a:latin typeface="+mn-lt"/>
                <a:ea typeface="ＭＳ Ｐゴシック" charset="-128"/>
                <a:cs typeface="ＭＳ Ｐゴシック" charset="-128"/>
              </a:rPr>
              <a:t>2013: 55.8% privat anskaffet</a:t>
            </a:r>
          </a:p>
          <a:p>
            <a:pPr>
              <a:defRPr/>
            </a:pPr>
            <a:endParaRPr lang="en-US" sz="1200">
              <a:latin typeface="+mn-lt"/>
              <a:ea typeface="ＭＳ Ｐゴシック" charset="-128"/>
              <a:cs typeface="ＭＳ Ｐゴシック" charset="-128"/>
            </a:endParaRPr>
          </a:p>
          <a:p>
            <a:pPr>
              <a:defRPr/>
            </a:pPr>
            <a:r>
              <a:rPr lang="en-US" sz="1200">
                <a:latin typeface="+mn-lt"/>
                <a:ea typeface="ＭＳ Ｐゴシック" charset="-128"/>
                <a:cs typeface="ＭＳ Ｐゴシック" charset="-128"/>
              </a:rPr>
              <a:t>2013: 27.2% deler maskinen med andre</a:t>
            </a:r>
          </a:p>
        </p:txBody>
      </p:sp>
      <p:graphicFrame>
        <p:nvGraphicFramePr>
          <p:cNvPr id="5223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0478552"/>
              </p:ext>
            </p:extLst>
          </p:nvPr>
        </p:nvGraphicFramePr>
        <p:xfrm>
          <a:off x="-347133" y="2197100"/>
          <a:ext cx="5588000" cy="336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5" name="Document" r:id="rId7" imgW="5587794" imgH="3365376" progId="Word.Document.12">
                  <p:embed/>
                </p:oleObj>
              </mc:Choice>
              <mc:Fallback>
                <p:oleObj name="Document" r:id="rId7" imgW="5587794" imgH="3365376" progId="Word.Documen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47133" y="2197100"/>
                        <a:ext cx="5588000" cy="336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7006446"/>
              </p:ext>
            </p:extLst>
          </p:nvPr>
        </p:nvGraphicFramePr>
        <p:xfrm>
          <a:off x="4394200" y="2197100"/>
          <a:ext cx="5588000" cy="162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56" name="Document" r:id="rId10" imgW="5588000" imgH="1625600" progId="Word.Document.12">
                  <p:embed/>
                </p:oleObj>
              </mc:Choice>
              <mc:Fallback>
                <p:oleObj name="Document" r:id="rId10" imgW="5588000" imgH="16256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394200" y="2197100"/>
                        <a:ext cx="5588000" cy="1625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Picture 3" descr="FirefoxScreenSnapz0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561975"/>
            <a:ext cx="9147175" cy="598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Programvare</a:t>
            </a:r>
          </a:p>
        </p:txBody>
      </p:sp>
      <p:sp>
        <p:nvSpPr>
          <p:cNvPr id="54274" name="Content Placeholder 2"/>
          <p:cNvSpPr>
            <a:spLocks noGrp="1"/>
          </p:cNvSpPr>
          <p:nvPr>
            <p:ph idx="1"/>
          </p:nvPr>
        </p:nvSpPr>
        <p:spPr>
          <a:xfrm>
            <a:off x="350838" y="1600200"/>
            <a:ext cx="8229600" cy="403860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30) Hvor fornøyd er du med informasjonen i Web om programvarer ved UiO («programvaredatabasen»)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Kjenner ikke til / Har aldri brukt den / Svært fornøyd / Ganske fornøyd / Sånn passe / Ganske misfornøyd / Svært misfornøyd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54275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54278" name="Picture 4" descr="UiO_A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4279" name="Picture 5" descr="UiO_Segl_300dpi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303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  <p:graphicFrame>
        <p:nvGraphicFramePr>
          <p:cNvPr id="54277" name="Object 1"/>
          <p:cNvGraphicFramePr>
            <a:graphicFrameLocks noChangeAspect="1"/>
          </p:cNvGraphicFramePr>
          <p:nvPr/>
        </p:nvGraphicFramePr>
        <p:xfrm>
          <a:off x="0" y="3090863"/>
          <a:ext cx="5588000" cy="157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95" name="Document" r:id="rId6" imgW="5587794" imgH="1574742" progId="Word.Document.12">
                  <p:embed/>
                </p:oleObj>
              </mc:Choice>
              <mc:Fallback>
                <p:oleObj name="Document" r:id="rId6" imgW="5587794" imgH="1574742" progId="Word.Documen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090863"/>
                        <a:ext cx="5588000" cy="157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«Out of office»</a:t>
            </a:r>
          </a:p>
        </p:txBody>
      </p:sp>
      <p:sp>
        <p:nvSpPr>
          <p:cNvPr id="55298" name="Content Placeholder 2"/>
          <p:cNvSpPr>
            <a:spLocks noGrp="1"/>
          </p:cNvSpPr>
          <p:nvPr>
            <p:ph idx="1"/>
          </p:nvPr>
        </p:nvSpPr>
        <p:spPr>
          <a:xfrm>
            <a:off x="350838" y="1600200"/>
            <a:ext cx="8229600" cy="403860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32) Hvor fornøyd er du med bruk av IT-tjenestene hjemmefra, på reise og andre steder? Tilgang / Dokumentasjon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Bruker ikke / Meget fornøyd / Ganske fornøyd / Sånn passe / Ganske misfornøyd / Meget misfornøyd / Vet ikke 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55299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55303" name="Picture 4" descr="UiO_A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5304" name="Picture 5" descr="UiO_Segl_300dpi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303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  <p:graphicFrame>
        <p:nvGraphicFramePr>
          <p:cNvPr id="55301" name="Object 1"/>
          <p:cNvGraphicFramePr>
            <a:graphicFrameLocks noChangeAspect="1"/>
          </p:cNvGraphicFramePr>
          <p:nvPr/>
        </p:nvGraphicFramePr>
        <p:xfrm>
          <a:off x="0" y="2708275"/>
          <a:ext cx="5588000" cy="153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29" name="Document" r:id="rId6" imgW="5587794" imgH="1536643" progId="Word.Document.12">
                  <p:embed/>
                </p:oleObj>
              </mc:Choice>
              <mc:Fallback>
                <p:oleObj name="Document" r:id="rId6" imgW="5587794" imgH="1536643" progId="Word.Documen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708275"/>
                        <a:ext cx="5588000" cy="153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302" name="Object 2"/>
          <p:cNvGraphicFramePr>
            <a:graphicFrameLocks noChangeAspect="1"/>
          </p:cNvGraphicFramePr>
          <p:nvPr/>
        </p:nvGraphicFramePr>
        <p:xfrm>
          <a:off x="0" y="4222750"/>
          <a:ext cx="5588000" cy="153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30" name="Document" r:id="rId9" imgW="5587794" imgH="1536643" progId="Word.Document.12">
                  <p:embed/>
                </p:oleObj>
              </mc:Choice>
              <mc:Fallback>
                <p:oleObj name="Document" r:id="rId9" imgW="5587794" imgH="1536643" progId="Word.Document.1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222750"/>
                        <a:ext cx="5588000" cy="153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«Out of office»</a:t>
            </a:r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>
          <a:xfrm>
            <a:off x="350838" y="1600200"/>
            <a:ext cx="8229600" cy="403860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33) Hvor fornøyd er du med det trådløse datanettet på UiO? 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Dekning / Stabilitet / Hastighet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Bruker ikke / Meget fornøyd / Ganske fornøyd / Sånn passe / Ganske misfornøyd / Meget misfornøyd / Vet ikke 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 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56323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56327" name="Picture 4" descr="UiO_A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328" name="Picture 5" descr="UiO_Segl_300dpi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303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  <p:graphicFrame>
        <p:nvGraphicFramePr>
          <p:cNvPr id="56325" name="Object 1"/>
          <p:cNvGraphicFramePr>
            <a:graphicFrameLocks noChangeAspect="1"/>
          </p:cNvGraphicFramePr>
          <p:nvPr/>
        </p:nvGraphicFramePr>
        <p:xfrm>
          <a:off x="0" y="2938463"/>
          <a:ext cx="5588000" cy="162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44" name="Document" r:id="rId6" imgW="5587794" imgH="1625540" progId="Word.Document.12">
                  <p:embed/>
                </p:oleObj>
              </mc:Choice>
              <mc:Fallback>
                <p:oleObj name="Document" r:id="rId6" imgW="5587794" imgH="1625540" progId="Word.Documen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938463"/>
                        <a:ext cx="5588000" cy="162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6326" name="Picture 2" descr="FirefoxScreenSnapz001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176701">
            <a:off x="6022975" y="3840163"/>
            <a:ext cx="2441575" cy="192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«Out of office»</a:t>
            </a:r>
          </a:p>
        </p:txBody>
      </p:sp>
      <p:sp>
        <p:nvSpPr>
          <p:cNvPr id="57346" name="Content Placeholder 2"/>
          <p:cNvSpPr>
            <a:spLocks noGrp="1"/>
          </p:cNvSpPr>
          <p:nvPr>
            <p:ph idx="1"/>
          </p:nvPr>
        </p:nvSpPr>
        <p:spPr>
          <a:xfrm>
            <a:off x="350838" y="1600200"/>
            <a:ext cx="8229600" cy="403860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34) Hvor fornøyd er du med tilgangen til IT-tjenestene fra mobiltelefon eller nettbrett?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Bruker ikke / Meget fornøyd / Ganske fornøyd / Sånn passe / Ganske misfornøyd / Meget misfornøyd / Vet ikke  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 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 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57347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57351" name="Picture 4" descr="UiO_A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7352" name="Picture 5" descr="UiO_Segl_300dpi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303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  <p:graphicFrame>
        <p:nvGraphicFramePr>
          <p:cNvPr id="57349" name="Object 1"/>
          <p:cNvGraphicFramePr>
            <a:graphicFrameLocks noChangeAspect="1"/>
          </p:cNvGraphicFramePr>
          <p:nvPr/>
        </p:nvGraphicFramePr>
        <p:xfrm>
          <a:off x="-185738" y="2724150"/>
          <a:ext cx="5588001" cy="140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68" name="Document" r:id="rId6" imgW="5587794" imgH="1409648" progId="Word.Document.12">
                  <p:embed/>
                </p:oleObj>
              </mc:Choice>
              <mc:Fallback>
                <p:oleObj name="Document" r:id="rId6" imgW="5587794" imgH="1409648" progId="Word.Documen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85738" y="2724150"/>
                        <a:ext cx="5588001" cy="1409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7350" name="Picture 2" descr="FirefoxScreenSnapz003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724150"/>
            <a:ext cx="2354263" cy="298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«Out of office»</a:t>
            </a:r>
          </a:p>
        </p:txBody>
      </p:sp>
      <p:sp>
        <p:nvSpPr>
          <p:cNvPr id="58370" name="Content Placeholder 2"/>
          <p:cNvSpPr>
            <a:spLocks noGrp="1"/>
          </p:cNvSpPr>
          <p:nvPr>
            <p:ph idx="1"/>
          </p:nvPr>
        </p:nvSpPr>
        <p:spPr>
          <a:xfrm>
            <a:off x="350838" y="1600200"/>
            <a:ext cx="8229600" cy="403860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35) Hvilke IT-tjenester bruker du fra mobiltelefon eller nettbrett i ditt arbeid? </a:t>
            </a:r>
            <a:r>
              <a:rPr lang="en-US" sz="1800" i="1">
                <a:latin typeface="Calibri" charset="0"/>
                <a:ea typeface="ＭＳ Ｐゴシック" charset="0"/>
                <a:cs typeface="ＭＳ Ｐゴシック" charset="0"/>
              </a:rPr>
              <a:t>(sett ett eller flere kryss)</a:t>
            </a:r>
            <a:endParaRPr lang="en-US" sz="18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Ingen / Elektronisk post / Web-tjenester / Kalender / Saksbehandling / Skytjenester / Annet 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 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 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58371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58375" name="Picture 4" descr="UiO_A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376" name="Picture 5" descr="UiO_Segl_300dpi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303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  <p:graphicFrame>
        <p:nvGraphicFramePr>
          <p:cNvPr id="58373" name="Object 1"/>
          <p:cNvGraphicFramePr>
            <a:graphicFrameLocks noChangeAspect="1"/>
          </p:cNvGraphicFramePr>
          <p:nvPr/>
        </p:nvGraphicFramePr>
        <p:xfrm>
          <a:off x="-490538" y="2881313"/>
          <a:ext cx="5588001" cy="240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92" name="Document" r:id="rId6" imgW="5587794" imgH="2400212" progId="Word.Document.12">
                  <p:embed/>
                </p:oleObj>
              </mc:Choice>
              <mc:Fallback>
                <p:oleObj name="Document" r:id="rId6" imgW="5587794" imgH="2400212" progId="Word.Documen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490538" y="2881313"/>
                        <a:ext cx="5588001" cy="240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8374" name="Picture 2" descr="FirefoxScreenSnapz004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250" y="2881313"/>
            <a:ext cx="2135188" cy="198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«Out of office»</a:t>
            </a:r>
          </a:p>
        </p:txBody>
      </p:sp>
      <p:sp>
        <p:nvSpPr>
          <p:cNvPr id="59394" name="Content Placeholder 2"/>
          <p:cNvSpPr>
            <a:spLocks noGrp="1"/>
          </p:cNvSpPr>
          <p:nvPr>
            <p:ph idx="1"/>
          </p:nvPr>
        </p:nvSpPr>
        <p:spPr>
          <a:xfrm>
            <a:off x="350838" y="1600200"/>
            <a:ext cx="8229600" cy="403860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36) Hvilke skytjenester bruker du, og i hvilke sammenhenger? </a:t>
            </a:r>
            <a:r>
              <a:rPr lang="en-US" sz="1800" i="1">
                <a:latin typeface="Calibri" charset="0"/>
                <a:ea typeface="ＭＳ Ｐゴシック" charset="0"/>
                <a:cs typeface="ＭＳ Ｐゴシック" charset="0"/>
              </a:rPr>
              <a:t>(sett ett eller flere kryss)</a:t>
            </a:r>
            <a:endParaRPr lang="en-US" sz="180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Arial" charset="0"/>
              <a:buNone/>
            </a:pPr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Kjenner ikke til / I forskningen / I undervisningen / Administativt / Privat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Arial" charset="0"/>
              <a:buNone/>
            </a:pPr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 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59395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59398" name="Picture 4" descr="UiO_A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9399" name="Picture 5" descr="UiO_Segl_300dpi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303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9340602"/>
              </p:ext>
            </p:extLst>
          </p:nvPr>
        </p:nvGraphicFramePr>
        <p:xfrm>
          <a:off x="0" y="2546350"/>
          <a:ext cx="5588000" cy="227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15" name="Document" r:id="rId6" imgW="5588000" imgH="2273300" progId="Word.Document.12">
                  <p:embed/>
                </p:oleObj>
              </mc:Choice>
              <mc:Fallback>
                <p:oleObj name="Document" r:id="rId6" imgW="5588000" imgH="22733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0" y="2546350"/>
                        <a:ext cx="5588000" cy="2273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Regelverk</a:t>
            </a:r>
          </a:p>
        </p:txBody>
      </p:sp>
      <p:sp>
        <p:nvSpPr>
          <p:cNvPr id="60418" name="Content Placeholder 2"/>
          <p:cNvSpPr>
            <a:spLocks noGrp="1"/>
          </p:cNvSpPr>
          <p:nvPr>
            <p:ph idx="1"/>
          </p:nvPr>
        </p:nvSpPr>
        <p:spPr>
          <a:xfrm>
            <a:off x="350838" y="1600200"/>
            <a:ext cx="8229600" cy="403860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38) Har du lest og satt deg inn i IT-reglementet?</a:t>
            </a:r>
          </a:p>
          <a:p>
            <a:pPr>
              <a:buFont typeface="Arial" charset="0"/>
              <a:buNone/>
            </a:pPr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Ja / Nei</a:t>
            </a:r>
            <a:r>
              <a:rPr lang="en-US" sz="140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 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Arial" charset="0"/>
              <a:buNone/>
            </a:pPr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 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60419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60423" name="Picture 4" descr="UiO_A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424" name="Picture 5" descr="UiO_Segl_300dpi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303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  <p:sp>
        <p:nvSpPr>
          <p:cNvPr id="60421" name="TextBox 8"/>
          <p:cNvSpPr txBox="1">
            <a:spLocks noChangeArrowheads="1"/>
          </p:cNvSpPr>
          <p:nvPr/>
        </p:nvSpPr>
        <p:spPr bwMode="auto">
          <a:xfrm>
            <a:off x="1906588" y="6191250"/>
            <a:ext cx="52657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i="1">
                <a:solidFill>
                  <a:srgbClr val="7F7F7F"/>
                </a:solidFill>
                <a:latin typeface="Cambria" charset="0"/>
                <a:cs typeface="Cambria" charset="0"/>
              </a:rPr>
              <a:t>«Jeg følger ingen regler, jeg prøver å få noe gjort.» – Thomas Edison</a:t>
            </a:r>
          </a:p>
        </p:txBody>
      </p:sp>
      <p:graphicFrame>
        <p:nvGraphicFramePr>
          <p:cNvPr id="60422" name="Object 1"/>
          <p:cNvGraphicFramePr>
            <a:graphicFrameLocks noChangeAspect="1"/>
          </p:cNvGraphicFramePr>
          <p:nvPr/>
        </p:nvGraphicFramePr>
        <p:xfrm>
          <a:off x="-627063" y="2552700"/>
          <a:ext cx="5588001" cy="175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440" name="Document" r:id="rId6" imgW="5587794" imgH="1752535" progId="Word.Document.12">
                  <p:embed/>
                </p:oleObj>
              </mc:Choice>
              <mc:Fallback>
                <p:oleObj name="Document" r:id="rId6" imgW="5587794" imgH="1752535" progId="Word.Documen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627063" y="2552700"/>
                        <a:ext cx="5588001" cy="175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 descr="FirefoxScreenSnapz001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9131" y="827616"/>
            <a:ext cx="1661307" cy="15451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5294011"/>
              </p:ext>
            </p:extLst>
          </p:nvPr>
        </p:nvGraphicFramePr>
        <p:xfrm>
          <a:off x="350838" y="4821238"/>
          <a:ext cx="5588000" cy="153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3" name="Document" r:id="rId3" imgW="5588000" imgH="1536700" progId="Word.Document.12">
                  <p:embed/>
                </p:oleObj>
              </mc:Choice>
              <mc:Fallback>
                <p:oleObj name="Document" r:id="rId3" imgW="5588000" imgH="15367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0838" y="4821238"/>
                        <a:ext cx="5588000" cy="1536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42" name="Object 2"/>
          <p:cNvGraphicFramePr>
            <a:graphicFrameLocks noChangeAspect="1"/>
          </p:cNvGraphicFramePr>
          <p:nvPr/>
        </p:nvGraphicFramePr>
        <p:xfrm>
          <a:off x="350838" y="3284538"/>
          <a:ext cx="5588000" cy="153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4" name="Document" r:id="rId5" imgW="22349206" imgH="6146032" progId="Word.Document.12">
                  <p:embed/>
                </p:oleObj>
              </mc:Choice>
              <mc:Fallback>
                <p:oleObj name="Document" r:id="rId5" imgW="22349206" imgH="6146032" progId="Word.Document.1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838" y="3284538"/>
                        <a:ext cx="5588000" cy="153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43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Regelverk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56500" y="6129338"/>
            <a:ext cx="11303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  <p:grpSp>
        <p:nvGrpSpPr>
          <p:cNvPr id="61445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61448" name="Picture 4" descr="UiO_A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449" name="Picture 5" descr="UiO_Segl_300dpi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1446" name="Content Placeholder 2"/>
          <p:cNvSpPr>
            <a:spLocks noGrp="1"/>
          </p:cNvSpPr>
          <p:nvPr>
            <p:ph idx="1"/>
          </p:nvPr>
        </p:nvSpPr>
        <p:spPr>
          <a:xfrm>
            <a:off x="350838" y="1600200"/>
            <a:ext cx="8229600" cy="403860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39) Vil du si at du har god nok kunnskap om gjeldende regelverk til at du kan behandle persondata og annen beskyttet informasjon på en tilfredsstillende måte?</a:t>
            </a:r>
          </a:p>
          <a:p>
            <a:pPr marL="0" indent="0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40) Vi du si at IT-tjenestene gir deg god nok mulighet til å behandle persondata og annen beskyttet informasjon på en tilfredsstillende måte?</a:t>
            </a:r>
          </a:p>
          <a:p>
            <a:pPr marL="0" indent="0">
              <a:buFont typeface="Arial" charset="0"/>
              <a:buNone/>
            </a:pPr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Ja, god nok / Bare til en viss grad / Nei, ikke god nok / Vet ikke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 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61447" name="Object 1"/>
          <p:cNvGraphicFramePr>
            <a:graphicFrameLocks noChangeAspect="1"/>
          </p:cNvGraphicFramePr>
          <p:nvPr/>
        </p:nvGraphicFramePr>
        <p:xfrm>
          <a:off x="350838" y="3284538"/>
          <a:ext cx="5588000" cy="153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5" name="Document" r:id="rId10" imgW="5587794" imgH="1536643" progId="Word.Document.12">
                  <p:embed/>
                </p:oleObj>
              </mc:Choice>
              <mc:Fallback>
                <p:oleObj name="Document" r:id="rId10" imgW="5587794" imgH="1536643" progId="Word.Documen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838" y="3284538"/>
                        <a:ext cx="5588000" cy="153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Sikkerhet</a:t>
            </a:r>
          </a:p>
        </p:txBody>
      </p:sp>
      <p:sp>
        <p:nvSpPr>
          <p:cNvPr id="62466" name="Content Placeholder 2"/>
          <p:cNvSpPr>
            <a:spLocks noGrp="1"/>
          </p:cNvSpPr>
          <p:nvPr>
            <p:ph idx="1"/>
          </p:nvPr>
        </p:nvSpPr>
        <p:spPr>
          <a:xfrm>
            <a:off x="350838" y="1600200"/>
            <a:ext cx="8229600" cy="403860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41) Hvordan håndterer du sikkerheten når du bruker hjemmemaskin eller bærbar maskin?</a:t>
            </a:r>
          </a:p>
          <a:p>
            <a:pPr marL="0" indent="0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Har installert antivirus program / Sørger for automatiske oppdateringer (patcher) / Benytter hjemmeområdet mitt til sikkerhetskopier / Tar jevnlig egne sikkerhetskopier / Jeg er den eneste som får bruke maskinen</a:t>
            </a:r>
          </a:p>
          <a:p>
            <a:pPr marL="0" indent="0">
              <a:buFont typeface="Arial" charset="0"/>
              <a:buNone/>
            </a:pPr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Ja / Nei / Vet ikke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 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62467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62470" name="Picture 4" descr="UiO_A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2471" name="Picture 5" descr="UiO_Segl_300dpi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2963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3135729"/>
              </p:ext>
            </p:extLst>
          </p:nvPr>
        </p:nvGraphicFramePr>
        <p:xfrm>
          <a:off x="0" y="3686769"/>
          <a:ext cx="5588000" cy="209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87" name="Document" r:id="rId6" imgW="5588000" imgH="2095500" progId="Word.Document.12">
                  <p:embed/>
                </p:oleObj>
              </mc:Choice>
              <mc:Fallback>
                <p:oleObj name="Document" r:id="rId6" imgW="5588000" imgH="20955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0" y="3686769"/>
                        <a:ext cx="5588000" cy="2095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Personalia</a:t>
            </a:r>
          </a:p>
        </p:txBody>
      </p:sp>
      <p:sp>
        <p:nvSpPr>
          <p:cNvPr id="63490" name="Content Placeholder 2"/>
          <p:cNvSpPr>
            <a:spLocks noGrp="1"/>
          </p:cNvSpPr>
          <p:nvPr>
            <p:ph idx="1"/>
          </p:nvPr>
        </p:nvSpPr>
        <p:spPr>
          <a:xfrm>
            <a:off x="350838" y="1600200"/>
            <a:ext cx="8229600" cy="403860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11) Hva slags stilling har du? </a:t>
            </a:r>
            <a:r>
              <a:rPr lang="en-US" sz="1800" i="1">
                <a:latin typeface="Calibri" charset="0"/>
                <a:ea typeface="ＭＳ Ｐゴシック" charset="0"/>
                <a:cs typeface="ＭＳ Ｐゴシック" charset="0"/>
              </a:rPr>
              <a:t>(Obligatorisk spørsmål)</a:t>
            </a:r>
          </a:p>
          <a:p>
            <a:pPr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43) Alder</a:t>
            </a:r>
          </a:p>
          <a:p>
            <a:pPr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44) Hvilket fakultet/hovedenhet er du primært tilknyttet? </a:t>
            </a:r>
            <a:r>
              <a:rPr lang="en-US" sz="1800" i="1">
                <a:latin typeface="Calibri" charset="0"/>
                <a:ea typeface="ＭＳ Ｐゴシック" charset="0"/>
                <a:cs typeface="ＭＳ Ｐゴシック" charset="0"/>
              </a:rPr>
              <a:t>(Obligatorisk spørsmål!)</a:t>
            </a:r>
            <a:endParaRPr lang="en-US" sz="1800">
              <a:latin typeface="Calibri" charset="0"/>
              <a:ea typeface="ＭＳ Ｐゴシック" charset="0"/>
              <a:cs typeface="ＭＳ Ｐゴシック" charset="0"/>
            </a:endParaRPr>
          </a:p>
          <a:p>
            <a:pPr>
              <a:buFont typeface="Arial" charset="0"/>
              <a:buNone/>
            </a:pPr>
            <a:endParaRPr lang="en-US" sz="180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Arial" charset="0"/>
              <a:buNone/>
            </a:pPr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 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63491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63496" name="Picture 4" descr="UiO_A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3497" name="Picture 5" descr="UiO_Segl_300dpi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2963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5214431"/>
              </p:ext>
            </p:extLst>
          </p:nvPr>
        </p:nvGraphicFramePr>
        <p:xfrm>
          <a:off x="-787400" y="2717800"/>
          <a:ext cx="5588000" cy="142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34" name="Document" r:id="rId6" imgW="5588000" imgH="1422400" progId="Word.Document.12">
                  <p:embed/>
                </p:oleObj>
              </mc:Choice>
              <mc:Fallback>
                <p:oleObj name="Document" r:id="rId6" imgW="5588000" imgH="14224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-787400" y="2717800"/>
                        <a:ext cx="5588000" cy="1422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802163"/>
              </p:ext>
            </p:extLst>
          </p:nvPr>
        </p:nvGraphicFramePr>
        <p:xfrm>
          <a:off x="3556000" y="2717800"/>
          <a:ext cx="5588000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35" name="Document" r:id="rId9" imgW="5588000" imgH="1447800" progId="Word.Document.12">
                  <p:embed/>
                </p:oleObj>
              </mc:Choice>
              <mc:Fallback>
                <p:oleObj name="Document" r:id="rId9" imgW="5588000" imgH="14478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556000" y="2717800"/>
                        <a:ext cx="5588000" cy="144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2747556"/>
              </p:ext>
            </p:extLst>
          </p:nvPr>
        </p:nvGraphicFramePr>
        <p:xfrm>
          <a:off x="350838" y="4152900"/>
          <a:ext cx="5588000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36" name="Document" r:id="rId12" imgW="5588000" imgH="1447800" progId="Word.Document.12">
                  <p:embed/>
                </p:oleObj>
              </mc:Choice>
              <mc:Fallback>
                <p:oleObj name="Document" r:id="rId12" imgW="5588000" imgH="14478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50838" y="4152900"/>
                        <a:ext cx="5588000" cy="144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Nettsted</a:t>
            </a:r>
          </a:p>
        </p:txBody>
      </p:sp>
      <p:sp>
        <p:nvSpPr>
          <p:cNvPr id="64514" name="Content Placeholder 2"/>
          <p:cNvSpPr>
            <a:spLocks noGrp="1"/>
          </p:cNvSpPr>
          <p:nvPr>
            <p:ph idx="1"/>
          </p:nvPr>
        </p:nvSpPr>
        <p:spPr>
          <a:xfrm>
            <a:off x="350838" y="1600200"/>
            <a:ext cx="8229600" cy="403860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 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64515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64518" name="Picture 4" descr="UiO_A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519" name="Picture 5" descr="UiO_Segl_300dpi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3030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rgbClr val="7F7F7F"/>
                </a:solidFill>
                <a:latin typeface="+mn-lt"/>
                <a:ea typeface="+mn-ea"/>
                <a:cs typeface="+mn-cs"/>
              </a:rPr>
              <a:t>SUIT 2010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64379" y="1600200"/>
            <a:ext cx="4367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www.usit.uio.no/tjenester/til-uio/suit/2013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itle 1"/>
          <p:cNvSpPr>
            <a:spLocks noGrp="1"/>
          </p:cNvSpPr>
          <p:nvPr>
            <p:ph type="title"/>
          </p:nvPr>
        </p:nvSpPr>
        <p:spPr>
          <a:xfrm>
            <a:off x="350838" y="373063"/>
            <a:ext cx="8229600" cy="1044575"/>
          </a:xfrm>
        </p:spPr>
        <p:txBody>
          <a:bodyPr/>
          <a:lstStyle/>
          <a:p>
            <a:pPr algn="l" eaLnBrk="1" hangingPunct="1"/>
            <a:r>
              <a:rPr lang="en-US" sz="3600" b="1">
                <a:solidFill>
                  <a:srgbClr val="7F7F7F"/>
                </a:solidFill>
                <a:latin typeface="Calibri" charset="0"/>
                <a:ea typeface="ＭＳ Ｐゴシック" charset="0"/>
                <a:cs typeface="ＭＳ Ｐゴシック" charset="0"/>
              </a:rPr>
              <a:t>SUIT 2014 eller NewSUIT?</a:t>
            </a:r>
          </a:p>
        </p:txBody>
      </p:sp>
      <p:sp>
        <p:nvSpPr>
          <p:cNvPr id="65538" name="Content Placeholder 2"/>
          <p:cNvSpPr>
            <a:spLocks noGrp="1"/>
          </p:cNvSpPr>
          <p:nvPr>
            <p:ph idx="1"/>
          </p:nvPr>
        </p:nvSpPr>
        <p:spPr>
          <a:xfrm>
            <a:off x="350838" y="1600200"/>
            <a:ext cx="8229600" cy="4038600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sz="1400" i="1">
                <a:latin typeface="Calibri" charset="0"/>
                <a:ea typeface="ＭＳ Ｐゴシック" charset="0"/>
                <a:cs typeface="ＭＳ Ｐゴシック" charset="0"/>
              </a:rPr>
              <a:t> 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  <a:p>
            <a:pPr marL="0" indent="0" eaLnBrk="1" hangingPunct="1">
              <a:buFont typeface="Arial" charset="0"/>
              <a:buNone/>
            </a:pPr>
            <a:r>
              <a:rPr lang="en-US" sz="1800">
                <a:latin typeface="Calibri" charset="0"/>
                <a:ea typeface="ＭＳ Ｐゴシック" charset="0"/>
                <a:cs typeface="ＭＳ Ｐゴシック" charset="0"/>
              </a:rPr>
              <a:t> 	</a:t>
            </a:r>
            <a:endParaRPr lang="en-US" sz="14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65539" name="Group 3"/>
          <p:cNvGrpSpPr>
            <a:grpSpLocks/>
          </p:cNvGrpSpPr>
          <p:nvPr/>
        </p:nvGrpSpPr>
        <p:grpSpPr bwMode="auto">
          <a:xfrm>
            <a:off x="350838" y="119063"/>
            <a:ext cx="2600325" cy="6445250"/>
            <a:chOff x="350470" y="118533"/>
            <a:chExt cx="2601060" cy="6446381"/>
          </a:xfrm>
        </p:grpSpPr>
        <p:pic>
          <p:nvPicPr>
            <p:cNvPr id="65556" name="Picture 4" descr="UiO_A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1445"/>
            <a:stretch>
              <a:fillRect/>
            </a:stretch>
          </p:blipFill>
          <p:spPr bwMode="auto">
            <a:xfrm>
              <a:off x="350470" y="118533"/>
              <a:ext cx="2601060" cy="25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5557" name="Picture 5" descr="UiO_Segl_300dpi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043" y="5782733"/>
              <a:ext cx="782181" cy="782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7556500" y="6129338"/>
            <a:ext cx="112963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SUIT 2013</a:t>
            </a:r>
          </a:p>
        </p:txBody>
      </p:sp>
      <p:grpSp>
        <p:nvGrpSpPr>
          <p:cNvPr id="65541" name="Group 10"/>
          <p:cNvGrpSpPr>
            <a:grpSpLocks/>
          </p:cNvGrpSpPr>
          <p:nvPr/>
        </p:nvGrpSpPr>
        <p:grpSpPr bwMode="auto">
          <a:xfrm>
            <a:off x="758825" y="1824038"/>
            <a:ext cx="2819400" cy="2743200"/>
            <a:chOff x="1295400" y="2667000"/>
            <a:chExt cx="2819400" cy="2743200"/>
          </a:xfrm>
        </p:grpSpPr>
        <p:sp>
          <p:nvSpPr>
            <p:cNvPr id="12" name="Rectangle 11"/>
            <p:cNvSpPr/>
            <p:nvPr/>
          </p:nvSpPr>
          <p:spPr bwMode="auto">
            <a:xfrm>
              <a:off x="2667000" y="2667000"/>
              <a:ext cx="1371600" cy="13716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8575" cap="flat" cmpd="sng" algn="ctr">
              <a:solidFill>
                <a:schemeClr val="accent1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  <a:effectLst/>
          </p:spPr>
          <p:txBody>
            <a:bodyPr lIns="72000" tIns="72000" rIns="72000" bIns="72000" anchor="ctr"/>
            <a:lstStyle/>
            <a:p>
              <a:pPr>
                <a:defRPr/>
              </a:pPr>
              <a:endParaRPr lang="en-US"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1295400" y="2667000"/>
              <a:ext cx="1371600" cy="13716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8575" cap="flat" cmpd="sng" algn="ctr">
              <a:solidFill>
                <a:schemeClr val="accent1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  <a:effectLst/>
          </p:spPr>
          <p:txBody>
            <a:bodyPr lIns="72000" tIns="72000" rIns="72000" bIns="72000" anchor="ctr"/>
            <a:lstStyle/>
            <a:p>
              <a:pPr>
                <a:defRPr/>
              </a:pPr>
              <a:endParaRPr lang="en-US"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1295400" y="4038600"/>
              <a:ext cx="1371600" cy="13716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8575" cap="flat" cmpd="sng" algn="ctr">
              <a:solidFill>
                <a:schemeClr val="accent1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  <a:effectLst/>
          </p:spPr>
          <p:txBody>
            <a:bodyPr lIns="72000" tIns="72000" rIns="72000" bIns="72000" anchor="ctr"/>
            <a:lstStyle/>
            <a:p>
              <a:pPr>
                <a:defRPr/>
              </a:pPr>
              <a:endParaRPr lang="en-US"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2667000" y="4038600"/>
              <a:ext cx="1371600" cy="13716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28575" cap="flat" cmpd="sng" algn="ctr">
              <a:solidFill>
                <a:schemeClr val="accent1">
                  <a:lumMod val="75000"/>
                </a:schemeClr>
              </a:solidFill>
              <a:prstDash val="solid"/>
              <a:miter lim="800000"/>
              <a:headEnd type="none" w="sm" len="sm"/>
              <a:tailEnd type="none" w="sm" len="sm"/>
            </a:ln>
            <a:effectLst/>
          </p:spPr>
          <p:txBody>
            <a:bodyPr lIns="72000" tIns="72000" rIns="72000" bIns="72000" anchor="ctr"/>
            <a:lstStyle/>
            <a:p>
              <a:pPr>
                <a:defRPr/>
              </a:pPr>
              <a:endParaRPr lang="en-US"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581150" y="2673350"/>
              <a:ext cx="801688" cy="120015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7200" b="1">
                  <a:solidFill>
                    <a:schemeClr val="accent1">
                      <a:lumMod val="75000"/>
                    </a:schemeClr>
                  </a:solidFill>
                  <a:latin typeface="Arial"/>
                  <a:ea typeface="ＭＳ Ｐゴシック" charset="-128"/>
                  <a:cs typeface="Arial"/>
                </a:rPr>
                <a:t>S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928938" y="2667000"/>
              <a:ext cx="850900" cy="120015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7200" b="1">
                  <a:solidFill>
                    <a:schemeClr val="accent1">
                      <a:lumMod val="75000"/>
                    </a:schemeClr>
                  </a:solidFill>
                  <a:latin typeface="Arial"/>
                  <a:ea typeface="ＭＳ Ｐゴシック" charset="-128"/>
                  <a:cs typeface="Arial"/>
                </a:rPr>
                <a:t>U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970213" y="4035425"/>
              <a:ext cx="749300" cy="120015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7200" b="1">
                  <a:solidFill>
                    <a:schemeClr val="accent1">
                      <a:lumMod val="75000"/>
                    </a:schemeClr>
                  </a:solidFill>
                  <a:latin typeface="Arial"/>
                  <a:ea typeface="ＭＳ Ｐゴシック" charset="-128"/>
                  <a:cs typeface="Arial"/>
                </a:rPr>
                <a:t>T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752600" y="4038600"/>
              <a:ext cx="441325" cy="120015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7200" b="1">
                  <a:solidFill>
                    <a:schemeClr val="accent1">
                      <a:lumMod val="75000"/>
                    </a:schemeClr>
                  </a:solidFill>
                  <a:latin typeface="Arial"/>
                  <a:ea typeface="ＭＳ Ｐゴシック" charset="-128"/>
                  <a:cs typeface="Arial"/>
                </a:rPr>
                <a:t>I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557489" y="3733800"/>
              <a:ext cx="908050" cy="27622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200" b="1">
                  <a:solidFill>
                    <a:srgbClr val="376092"/>
                  </a:solidFill>
                  <a:latin typeface="+mn-lt"/>
                  <a:ea typeface="ＭＳ Ｐゴシック" charset="-128"/>
                  <a:cs typeface="ＭＳ Ｐゴシック" charset="-128"/>
                </a:rPr>
                <a:t>SURVEY?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860675" y="5097462"/>
              <a:ext cx="1254125" cy="27622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200" b="1">
                  <a:solidFill>
                    <a:srgbClr val="376092"/>
                  </a:solidFill>
                  <a:latin typeface="+mn-lt"/>
                  <a:ea typeface="ＭＳ Ｐゴシック" charset="-128"/>
                  <a:cs typeface="ＭＳ Ｐゴシック" charset="-128"/>
                </a:rPr>
                <a:t>TIME SERIES?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439863" y="5102225"/>
              <a:ext cx="920750" cy="27622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200" b="1">
                  <a:solidFill>
                    <a:srgbClr val="376092"/>
                  </a:solidFill>
                  <a:latin typeface="+mn-lt"/>
                  <a:ea typeface="ＭＳ Ｐゴシック" charset="-128"/>
                  <a:cs typeface="ＭＳ Ｐゴシック" charset="-128"/>
                </a:rPr>
                <a:t>INTENSITY?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954338" y="3732212"/>
              <a:ext cx="808037" cy="27622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200" b="1">
                  <a:solidFill>
                    <a:srgbClr val="376092"/>
                  </a:solidFill>
                  <a:latin typeface="+mn-lt"/>
                  <a:ea typeface="ＭＳ Ｐゴシック" charset="-128"/>
                  <a:cs typeface="ＭＳ Ｐゴシック" charset="-128"/>
                </a:rPr>
                <a:t>USERS?</a:t>
              </a: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4244975" y="1824038"/>
            <a:ext cx="2362200" cy="1568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tabLst>
                <a:tab pos="93663" algn="ctr"/>
                <a:tab pos="361950" algn="l"/>
              </a:tabLst>
              <a:defRPr/>
            </a:pPr>
            <a:r>
              <a:rPr lang="en-US" b="1">
                <a:solidFill>
                  <a:srgbClr val="376092"/>
                </a:solidFill>
                <a:latin typeface="+mn-lt"/>
                <a:ea typeface="ＭＳ Ｐゴシック" charset="-128"/>
                <a:cs typeface="ＭＳ Ｐゴシック" charset="-128"/>
              </a:rPr>
              <a:t>	</a:t>
            </a:r>
            <a:r>
              <a:rPr lang="en-US" sz="2400" b="1">
                <a:solidFill>
                  <a:srgbClr val="376092"/>
                </a:solidFill>
                <a:latin typeface="+mn-lt"/>
                <a:ea typeface="ＭＳ Ｐゴシック" charset="-128"/>
                <a:cs typeface="ＭＳ Ｐゴシック" charset="-128"/>
              </a:rPr>
              <a:t>S</a:t>
            </a:r>
            <a:r>
              <a:rPr lang="en-US">
                <a:latin typeface="+mn-lt"/>
                <a:ea typeface="ＭＳ Ｐゴシック" charset="-128"/>
                <a:cs typeface="ＭＳ Ｐゴシック" charset="-128"/>
              </a:rPr>
              <a:t>	Metodevalg</a:t>
            </a:r>
          </a:p>
          <a:p>
            <a:pPr>
              <a:tabLst>
                <a:tab pos="93663" algn="ctr"/>
                <a:tab pos="361950" algn="l"/>
              </a:tabLst>
              <a:defRPr/>
            </a:pPr>
            <a:r>
              <a:rPr lang="en-US" b="1">
                <a:solidFill>
                  <a:srgbClr val="376092"/>
                </a:solidFill>
                <a:latin typeface="+mn-lt"/>
                <a:ea typeface="ＭＳ Ｐゴシック" charset="-128"/>
                <a:cs typeface="ＭＳ Ｐゴシック" charset="-128"/>
              </a:rPr>
              <a:t>	</a:t>
            </a:r>
            <a:r>
              <a:rPr lang="en-US" sz="2400" b="1">
                <a:solidFill>
                  <a:srgbClr val="376092"/>
                </a:solidFill>
                <a:latin typeface="+mn-lt"/>
                <a:ea typeface="ＭＳ Ｐゴシック" charset="-128"/>
                <a:cs typeface="ＭＳ Ｐゴシック" charset="-128"/>
              </a:rPr>
              <a:t>U</a:t>
            </a:r>
            <a:r>
              <a:rPr lang="en-US">
                <a:latin typeface="+mn-lt"/>
                <a:ea typeface="ＭＳ Ｐゴシック" charset="-128"/>
                <a:cs typeface="ＭＳ Ｐゴシック" charset="-128"/>
              </a:rPr>
              <a:t>	Brukerutvalg</a:t>
            </a:r>
          </a:p>
          <a:p>
            <a:pPr>
              <a:tabLst>
                <a:tab pos="93663" algn="ctr"/>
                <a:tab pos="361950" algn="l"/>
              </a:tabLst>
              <a:defRPr/>
            </a:pPr>
            <a:r>
              <a:rPr lang="en-US" b="1">
                <a:solidFill>
                  <a:srgbClr val="376092"/>
                </a:solidFill>
                <a:latin typeface="+mn-lt"/>
                <a:ea typeface="ＭＳ Ｐゴシック" charset="-128"/>
                <a:cs typeface="ＭＳ Ｐゴシック" charset="-128"/>
              </a:rPr>
              <a:t>	</a:t>
            </a:r>
            <a:r>
              <a:rPr lang="en-US" sz="2400" b="1">
                <a:solidFill>
                  <a:srgbClr val="376092"/>
                </a:solidFill>
                <a:latin typeface="+mn-lt"/>
                <a:ea typeface="ＭＳ Ｐゴシック" charset="-128"/>
                <a:cs typeface="ＭＳ Ｐゴシック" charset="-128"/>
              </a:rPr>
              <a:t>I</a:t>
            </a:r>
            <a:r>
              <a:rPr lang="en-US">
                <a:latin typeface="+mn-lt"/>
                <a:ea typeface="ＭＳ Ｐゴシック" charset="-128"/>
                <a:cs typeface="ＭＳ Ｐゴシック" charset="-128"/>
              </a:rPr>
              <a:t>	Bredde/Dybde</a:t>
            </a:r>
          </a:p>
          <a:p>
            <a:pPr>
              <a:tabLst>
                <a:tab pos="93663" algn="ctr"/>
                <a:tab pos="361950" algn="l"/>
              </a:tabLst>
              <a:defRPr/>
            </a:pPr>
            <a:r>
              <a:rPr lang="en-US" b="1">
                <a:solidFill>
                  <a:srgbClr val="376092"/>
                </a:solidFill>
                <a:latin typeface="+mn-lt"/>
                <a:ea typeface="ＭＳ Ｐゴシック" charset="-128"/>
                <a:cs typeface="ＭＳ Ｐゴシック" charset="-128"/>
              </a:rPr>
              <a:t>	</a:t>
            </a:r>
            <a:r>
              <a:rPr lang="en-US" sz="2400" b="1">
                <a:solidFill>
                  <a:srgbClr val="376092"/>
                </a:solidFill>
                <a:latin typeface="+mn-lt"/>
                <a:ea typeface="ＭＳ Ｐゴシック" charset="-128"/>
                <a:cs typeface="ＭＳ Ｐゴシック" charset="-128"/>
              </a:rPr>
              <a:t>T</a:t>
            </a:r>
            <a:r>
              <a:rPr lang="en-US">
                <a:latin typeface="+mn-lt"/>
                <a:ea typeface="ＭＳ Ｐゴシック" charset="-128"/>
                <a:cs typeface="ＭＳ Ｐゴシック" charset="-128"/>
              </a:rPr>
              <a:t>	Historiske data</a:t>
            </a:r>
          </a:p>
        </p:txBody>
      </p:sp>
      <p:sp>
        <p:nvSpPr>
          <p:cNvPr id="65543" name="TextBox 37"/>
          <p:cNvSpPr txBox="1">
            <a:spLocks noChangeArrowheads="1"/>
          </p:cNvSpPr>
          <p:nvPr/>
        </p:nvSpPr>
        <p:spPr bwMode="auto">
          <a:xfrm>
            <a:off x="2181225" y="5975350"/>
            <a:ext cx="46751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400" i="1">
                <a:solidFill>
                  <a:srgbClr val="7F7F7F"/>
                </a:solidFill>
                <a:latin typeface="Cambria" charset="0"/>
                <a:cs typeface="Cambria" charset="0"/>
              </a:rPr>
              <a:t>«The same procedure as last year, Miss Sophie?</a:t>
            </a:r>
          </a:p>
          <a:p>
            <a:pPr eaLnBrk="1" hangingPunct="1"/>
            <a:r>
              <a:rPr lang="en-US" sz="1400" i="1">
                <a:solidFill>
                  <a:srgbClr val="7F7F7F"/>
                </a:solidFill>
                <a:latin typeface="Cambria" charset="0"/>
                <a:cs typeface="Cambria" charset="0"/>
              </a:rPr>
              <a:t>The same procedure as every year, James!» – Dinner for One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1050</TotalTime>
  <Words>1926</Words>
  <Application>Microsoft Macintosh PowerPoint</Application>
  <PresentationFormat>On-screen Show (4:3)</PresentationFormat>
  <Paragraphs>297</Paragraphs>
  <Slides>50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50</vt:i4>
      </vt:variant>
    </vt:vector>
  </HeadingPairs>
  <TitlesOfParts>
    <vt:vector size="55" baseType="lpstr">
      <vt:lpstr>Office Theme</vt:lpstr>
      <vt:lpstr>Blank Presentation</vt:lpstr>
      <vt:lpstr>Document</vt:lpstr>
      <vt:lpstr>Worksheet</vt:lpstr>
      <vt:lpstr>Microsoft Word Document</vt:lpstr>
      <vt:lpstr>SUIT 2013</vt:lpstr>
      <vt:lpstr>Utgangspunkt</vt:lpstr>
      <vt:lpstr>Omfang &amp; lærdom</vt:lpstr>
      <vt:lpstr>Temaer</vt:lpstr>
      <vt:lpstr>Oppsummering</vt:lpstr>
      <vt:lpstr>Ting å ta tak i?</vt:lpstr>
      <vt:lpstr>Idé</vt:lpstr>
      <vt:lpstr>Forventninger</vt:lpstr>
      <vt:lpstr>Forventninger</vt:lpstr>
      <vt:lpstr>Forventninger</vt:lpstr>
      <vt:lpstr>E-post</vt:lpstr>
      <vt:lpstr>E-post</vt:lpstr>
      <vt:lpstr>E-post</vt:lpstr>
      <vt:lpstr>Kalender</vt:lpstr>
      <vt:lpstr>Websider</vt:lpstr>
      <vt:lpstr>Websider</vt:lpstr>
      <vt:lpstr>Webpublisering</vt:lpstr>
      <vt:lpstr>Webpublisering</vt:lpstr>
      <vt:lpstr>Forskning</vt:lpstr>
      <vt:lpstr>PowerPoint Presentation</vt:lpstr>
      <vt:lpstr>Forskning</vt:lpstr>
      <vt:lpstr>Forskning</vt:lpstr>
      <vt:lpstr>Forskning</vt:lpstr>
      <vt:lpstr>Undervisning</vt:lpstr>
      <vt:lpstr>Undervisning</vt:lpstr>
      <vt:lpstr>Kompetanse</vt:lpstr>
      <vt:lpstr>Kompetanse</vt:lpstr>
      <vt:lpstr>Kompetanse</vt:lpstr>
      <vt:lpstr>Kompetanse</vt:lpstr>
      <vt:lpstr>Opplæring</vt:lpstr>
      <vt:lpstr>Opplæring</vt:lpstr>
      <vt:lpstr>Lokal IT &amp; Brukerstøtte</vt:lpstr>
      <vt:lpstr>Lokal IT &amp; Brukerstøtte</vt:lpstr>
      <vt:lpstr>Lokal IT &amp; Brukerstøtte</vt:lpstr>
      <vt:lpstr>Lokal IT &amp; Brukerstøtte</vt:lpstr>
      <vt:lpstr>Lokal IT &amp; Brukerstøtte</vt:lpstr>
      <vt:lpstr>Isenkram</vt:lpstr>
      <vt:lpstr>PowerPoint Presentation</vt:lpstr>
      <vt:lpstr>Programvare</vt:lpstr>
      <vt:lpstr>«Out of office»</vt:lpstr>
      <vt:lpstr>«Out of office»</vt:lpstr>
      <vt:lpstr>«Out of office»</vt:lpstr>
      <vt:lpstr>«Out of office»</vt:lpstr>
      <vt:lpstr>«Out of office»</vt:lpstr>
      <vt:lpstr>Regelverk</vt:lpstr>
      <vt:lpstr>Regelverk</vt:lpstr>
      <vt:lpstr>Sikkerhet</vt:lpstr>
      <vt:lpstr>Personalia</vt:lpstr>
      <vt:lpstr>Nettsted</vt:lpstr>
      <vt:lpstr>SUIT 2014 eller NewSUIT?</vt:lpstr>
    </vt:vector>
  </TitlesOfParts>
  <Company>UiO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Per H. Jacobsen</dc:creator>
  <cp:lastModifiedBy>Per H. Jacobsen</cp:lastModifiedBy>
  <cp:revision>46</cp:revision>
  <dcterms:created xsi:type="dcterms:W3CDTF">2011-02-16T08:12:59Z</dcterms:created>
  <dcterms:modified xsi:type="dcterms:W3CDTF">2013-03-19T14:05:48Z</dcterms:modified>
</cp:coreProperties>
</file>