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heme/themeOverride9.xml" ContentType="application/vnd.openxmlformats-officedocument.themeOverride+xml"/>
  <Override PartName="/ppt/charts/chart13.xml" ContentType="application/vnd.openxmlformats-officedocument.drawingml.chart+xml"/>
  <Override PartName="/ppt/theme/themeOverride10.xml" ContentType="application/vnd.openxmlformats-officedocument.themeOverr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theme/themeOverride11.xml" ContentType="application/vnd.openxmlformats-officedocument.themeOverride+xml"/>
  <Override PartName="/ppt/charts/chart24.xml" ContentType="application/vnd.openxmlformats-officedocument.drawingml.chart+xml"/>
  <Override PartName="/ppt/theme/themeOverride12.xml" ContentType="application/vnd.openxmlformats-officedocument.themeOverride+xml"/>
  <Override PartName="/ppt/charts/chart25.xml" ContentType="application/vnd.openxmlformats-officedocument.drawingml.chart+xml"/>
  <Override PartName="/ppt/theme/themeOverride13.xml" ContentType="application/vnd.openxmlformats-officedocument.themeOverrid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theme/themeOverride14.xml" ContentType="application/vnd.openxmlformats-officedocument.themeOverride+xml"/>
  <Override PartName="/ppt/charts/chart33.xml" ContentType="application/vnd.openxmlformats-officedocument.drawingml.chart+xml"/>
  <Override PartName="/ppt/theme/themeOverride15.xml" ContentType="application/vnd.openxmlformats-officedocument.themeOverride+xml"/>
  <Override PartName="/ppt/charts/chart34.xml" ContentType="application/vnd.openxmlformats-officedocument.drawingml.chart+xml"/>
  <Override PartName="/ppt/theme/themeOverride16.xml" ContentType="application/vnd.openxmlformats-officedocument.themeOverride+xml"/>
  <Override PartName="/ppt/charts/chart35.xml" ContentType="application/vnd.openxmlformats-officedocument.drawingml.chart+xml"/>
  <Override PartName="/ppt/theme/themeOverride17.xml" ContentType="application/vnd.openxmlformats-officedocument.themeOverride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theme/themeOverride18.xml" ContentType="application/vnd.openxmlformats-officedocument.themeOverride+xml"/>
  <Override PartName="/ppt/charts/chart46.xml" ContentType="application/vnd.openxmlformats-officedocument.drawingml.chart+xml"/>
  <Override PartName="/ppt/theme/themeOverride19.xml" ContentType="application/vnd.openxmlformats-officedocument.themeOverride+xml"/>
  <Override PartName="/ppt/charts/chart47.xml" ContentType="application/vnd.openxmlformats-officedocument.drawingml.chart+xml"/>
  <Override PartName="/ppt/theme/themeOverride20.xml" ContentType="application/vnd.openxmlformats-officedocument.themeOverride+xml"/>
  <Override PartName="/ppt/charts/chart48.xml" ContentType="application/vnd.openxmlformats-officedocument.drawingml.chart+xml"/>
  <Override PartName="/ppt/theme/themeOverride21.xml" ContentType="application/vnd.openxmlformats-officedocument.themeOverride+xml"/>
  <Override PartName="/ppt/charts/chart49.xml" ContentType="application/vnd.openxmlformats-officedocument.drawingml.chart+xml"/>
  <Override PartName="/ppt/theme/themeOverride22.xml" ContentType="application/vnd.openxmlformats-officedocument.themeOverride+xml"/>
  <Override PartName="/ppt/charts/chart50.xml" ContentType="application/vnd.openxmlformats-officedocument.drawingml.chart+xml"/>
  <Override PartName="/ppt/theme/themeOverride23.xml" ContentType="application/vnd.openxmlformats-officedocument.themeOverride+xml"/>
  <Override PartName="/ppt/charts/chart51.xml" ContentType="application/vnd.openxmlformats-officedocument.drawingml.chart+xml"/>
  <Override PartName="/ppt/theme/themeOverride24.xml" ContentType="application/vnd.openxmlformats-officedocument.themeOverride+xml"/>
  <Override PartName="/ppt/charts/chart52.xml" ContentType="application/vnd.openxmlformats-officedocument.drawingml.chart+xml"/>
  <Override PartName="/ppt/theme/themeOverride25.xml" ContentType="application/vnd.openxmlformats-officedocument.themeOverride+xml"/>
  <Override PartName="/ppt/charts/chart53.xml" ContentType="application/vnd.openxmlformats-officedocument.drawingml.chart+xml"/>
  <Override PartName="/ppt/theme/themeOverride26.xml" ContentType="application/vnd.openxmlformats-officedocument.themeOverride+xml"/>
  <Override PartName="/ppt/charts/chart54.xml" ContentType="application/vnd.openxmlformats-officedocument.drawingml.chart+xml"/>
  <Override PartName="/ppt/theme/themeOverride27.xml" ContentType="application/vnd.openxmlformats-officedocument.themeOverride+xml"/>
  <Override PartName="/ppt/charts/chart55.xml" ContentType="application/vnd.openxmlformats-officedocument.drawingml.chart+xml"/>
  <Override PartName="/ppt/theme/themeOverride28.xml" ContentType="application/vnd.openxmlformats-officedocument.themeOverride+xml"/>
  <Override PartName="/ppt/charts/chart56.xml" ContentType="application/vnd.openxmlformats-officedocument.drawingml.chart+xml"/>
  <Override PartName="/ppt/theme/themeOverride29.xml" ContentType="application/vnd.openxmlformats-officedocument.themeOverride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theme/themeOverride30.xml" ContentType="application/vnd.openxmlformats-officedocument.themeOverride+xml"/>
  <Override PartName="/ppt/charts/chart63.xml" ContentType="application/vnd.openxmlformats-officedocument.drawingml.chart+xml"/>
  <Override PartName="/ppt/theme/themeOverride31.xml" ContentType="application/vnd.openxmlformats-officedocument.themeOverride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charts/chart70.xml" ContentType="application/vnd.openxmlformats-officedocument.drawingml.chart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charts/chart73.xml" ContentType="application/vnd.openxmlformats-officedocument.drawingml.chart+xml"/>
  <Override PartName="/ppt/theme/themeOverride32.xml" ContentType="application/vnd.openxmlformats-officedocument.themeOverride+xml"/>
  <Override PartName="/ppt/charts/chart74.xml" ContentType="application/vnd.openxmlformats-officedocument.drawingml.chart+xml"/>
  <Override PartName="/ppt/theme/themeOverride33.xml" ContentType="application/vnd.openxmlformats-officedocument.themeOverride+xml"/>
  <Override PartName="/ppt/charts/chart75.xml" ContentType="application/vnd.openxmlformats-officedocument.drawingml.chart+xml"/>
  <Override PartName="/ppt/charts/chart76.xml" ContentType="application/vnd.openxmlformats-officedocument.drawingml.chart+xml"/>
  <Override PartName="/ppt/theme/themeOverride34.xml" ContentType="application/vnd.openxmlformats-officedocument.themeOverride+xml"/>
  <Override PartName="/ppt/charts/chart77.xml" ContentType="application/vnd.openxmlformats-officedocument.drawingml.chart+xml"/>
  <Override PartName="/ppt/theme/themeOverride35.xml" ContentType="application/vnd.openxmlformats-officedocument.themeOverride+xml"/>
  <Override PartName="/ppt/charts/chart78.xml" ContentType="application/vnd.openxmlformats-officedocument.drawingml.chart+xml"/>
  <Override PartName="/ppt/charts/chart79.xml" ContentType="application/vnd.openxmlformats-officedocument.drawingml.chart+xml"/>
  <Override PartName="/ppt/theme/themeOverride36.xml" ContentType="application/vnd.openxmlformats-officedocument.themeOverride+xml"/>
  <Override PartName="/ppt/charts/chart80.xml" ContentType="application/vnd.openxmlformats-officedocument.drawingml.chart+xml"/>
  <Override PartName="/ppt/theme/themeOverride37.xml" ContentType="application/vnd.openxmlformats-officedocument.themeOverride+xml"/>
  <Override PartName="/ppt/charts/chart81.xml" ContentType="application/vnd.openxmlformats-officedocument.drawingml.chart+xml"/>
  <Override PartName="/ppt/charts/chart82.xml" ContentType="application/vnd.openxmlformats-officedocument.drawingml.chart+xml"/>
  <Override PartName="/ppt/theme/themeOverride38.xml" ContentType="application/vnd.openxmlformats-officedocument.themeOverride+xml"/>
  <Override PartName="/ppt/charts/chart83.xml" ContentType="application/vnd.openxmlformats-officedocument.drawingml.chart+xml"/>
  <Override PartName="/ppt/charts/chart84.xml" ContentType="application/vnd.openxmlformats-officedocument.drawingml.chart+xml"/>
  <Override PartName="/ppt/charts/chart85.xml" ContentType="application/vnd.openxmlformats-officedocument.drawingml.chart+xml"/>
  <Override PartName="/ppt/theme/themeOverride39.xml" ContentType="application/vnd.openxmlformats-officedocument.themeOverride+xml"/>
  <Override PartName="/ppt/charts/chart86.xml" ContentType="application/vnd.openxmlformats-officedocument.drawingml.chart+xml"/>
  <Override PartName="/ppt/theme/themeOverride40.xml" ContentType="application/vnd.openxmlformats-officedocument.themeOverride+xml"/>
  <Override PartName="/ppt/charts/chart87.xml" ContentType="application/vnd.openxmlformats-officedocument.drawingml.chart+xml"/>
  <Override PartName="/ppt/charts/chart88.xml" ContentType="application/vnd.openxmlformats-officedocument.drawingml.chart+xml"/>
  <Override PartName="/ppt/theme/themeOverride41.xml" ContentType="application/vnd.openxmlformats-officedocument.themeOverride+xml"/>
  <Override PartName="/ppt/charts/chart89.xml" ContentType="application/vnd.openxmlformats-officedocument.drawingml.chart+xml"/>
  <Override PartName="/ppt/charts/chart90.xml" ContentType="application/vnd.openxmlformats-officedocument.drawingml.chart+xml"/>
  <Override PartName="/ppt/theme/themeOverride42.xml" ContentType="application/vnd.openxmlformats-officedocument.themeOverride+xml"/>
  <Override PartName="/ppt/charts/chart91.xml" ContentType="application/vnd.openxmlformats-officedocument.drawingml.chart+xml"/>
  <Override PartName="/ppt/charts/chart92.xml" ContentType="application/vnd.openxmlformats-officedocument.drawingml.chart+xml"/>
  <Override PartName="/ppt/theme/themeOverride43.xml" ContentType="application/vnd.openxmlformats-officedocument.themeOverride+xml"/>
  <Override PartName="/ppt/charts/chart93.xml" ContentType="application/vnd.openxmlformats-officedocument.drawingml.chart+xml"/>
  <Override PartName="/ppt/theme/themeOverride44.xml" ContentType="application/vnd.openxmlformats-officedocument.themeOverride+xml"/>
  <Override PartName="/ppt/charts/chart94.xml" ContentType="application/vnd.openxmlformats-officedocument.drawingml.chart+xml"/>
  <Override PartName="/ppt/charts/chart95.xml" ContentType="application/vnd.openxmlformats-officedocument.drawingml.chart+xml"/>
  <Override PartName="/ppt/theme/themeOverride45.xml" ContentType="application/vnd.openxmlformats-officedocument.themeOverride+xml"/>
  <Override PartName="/ppt/charts/chart96.xml" ContentType="application/vnd.openxmlformats-officedocument.drawingml.chart+xml"/>
  <Override PartName="/ppt/theme/themeOverride46.xml" ContentType="application/vnd.openxmlformats-officedocument.themeOverride+xml"/>
  <Override PartName="/ppt/charts/chart97.xml" ContentType="application/vnd.openxmlformats-officedocument.drawingml.chart+xml"/>
  <Override PartName="/ppt/charts/chart98.xml" ContentType="application/vnd.openxmlformats-officedocument.drawingml.chart+xml"/>
  <Override PartName="/ppt/theme/themeOverride47.xml" ContentType="application/vnd.openxmlformats-officedocument.themeOverride+xml"/>
  <Override PartName="/ppt/charts/chart99.xml" ContentType="application/vnd.openxmlformats-officedocument.drawingml.chart+xml"/>
  <Override PartName="/ppt/theme/themeOverride48.xml" ContentType="application/vnd.openxmlformats-officedocument.themeOverride+xml"/>
  <Override PartName="/ppt/charts/chart10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8"/>
  </p:notesMasterIdLst>
  <p:sldIdLst>
    <p:sldId id="314" r:id="rId3"/>
    <p:sldId id="264" r:id="rId4"/>
    <p:sldId id="328" r:id="rId5"/>
    <p:sldId id="329" r:id="rId6"/>
    <p:sldId id="324" r:id="rId7"/>
    <p:sldId id="325" r:id="rId8"/>
    <p:sldId id="331" r:id="rId9"/>
    <p:sldId id="338" r:id="rId10"/>
    <p:sldId id="339" r:id="rId11"/>
    <p:sldId id="348" r:id="rId12"/>
    <p:sldId id="340" r:id="rId13"/>
    <p:sldId id="341" r:id="rId14"/>
    <p:sldId id="336" r:id="rId15"/>
    <p:sldId id="332" r:id="rId16"/>
    <p:sldId id="315" r:id="rId17"/>
    <p:sldId id="316" r:id="rId18"/>
    <p:sldId id="333" r:id="rId19"/>
    <p:sldId id="317" r:id="rId20"/>
    <p:sldId id="330" r:id="rId21"/>
    <p:sldId id="334" r:id="rId22"/>
    <p:sldId id="318" r:id="rId23"/>
    <p:sldId id="319" r:id="rId24"/>
    <p:sldId id="335" r:id="rId25"/>
    <p:sldId id="320" r:id="rId26"/>
    <p:sldId id="342" r:id="rId27"/>
    <p:sldId id="345" r:id="rId28"/>
    <p:sldId id="321" r:id="rId29"/>
    <p:sldId id="343" r:id="rId30"/>
    <p:sldId id="346" r:id="rId31"/>
    <p:sldId id="322" r:id="rId32"/>
    <p:sldId id="323" r:id="rId33"/>
    <p:sldId id="326" r:id="rId34"/>
    <p:sldId id="337" r:id="rId35"/>
    <p:sldId id="344" r:id="rId36"/>
    <p:sldId id="347" r:id="rId3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 snapToGrid="0" snapToObjects="1">
      <p:cViewPr>
        <p:scale>
          <a:sx n="125" d="100"/>
          <a:sy n="125" d="100"/>
        </p:scale>
        <p:origin x="632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perhj:Desktop:SUIT-N-2015:TestGrafe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perhj:Desktop:SUIT-N-2015-2:TestGraf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Macintosh%20HD:Users:perhj:Desktop:SUIT-N-2015:TestGrafe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Macintosh%20HD:Users:perhj:Desktop:Grafer-Ui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Macintosh%20HD:Users:perhj:Desktop:Grafer-Ui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oleObject" Target="Macintosh%20HD:Users:perhj:Desktop:Grafer-UiO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oleObject" Target="Macintosh%20HD:Users:perhj:Desktop:Grafer-UiO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oleObject" Target="Macintosh%20HD:Users:perhj:Desktop:SUIT-N-2015-2:Grafer-Felle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-Nyest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9.xml"/><Relationship Id="rId2" Type="http://schemas.openxmlformats.org/officeDocument/2006/relationships/oleObject" Target="Macintosh%20HD:Users:perhj:Desktop:SUIT-N-2015-2:Grafer-Felle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0.xml"/><Relationship Id="rId2" Type="http://schemas.openxmlformats.org/officeDocument/2006/relationships/oleObject" Target="Macintosh%20HD:Users:perhj:Desktop:SUIT-N-2015-2:Grafer-Felle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1.xml"/><Relationship Id="rId2" Type="http://schemas.openxmlformats.org/officeDocument/2006/relationships/oleObject" Target="Macintosh%20HD:Users:perhj:Desktop:Grafer-UiO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2.xml"/><Relationship Id="rId2" Type="http://schemas.openxmlformats.org/officeDocument/2006/relationships/oleObject" Target="Macintosh%20HD:Users:perhj:Desktop:Grafer-UiO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3.xml"/><Relationship Id="rId2" Type="http://schemas.openxmlformats.org/officeDocument/2006/relationships/oleObject" Target="Macintosh%20HD:Users:perhj:Desktop:Grafer-UiO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4.xml"/><Relationship Id="rId2" Type="http://schemas.openxmlformats.org/officeDocument/2006/relationships/oleObject" Target="Macintosh%20HD:Users:perhj:Desktop:Grafer-UiO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5.xml"/><Relationship Id="rId2" Type="http://schemas.openxmlformats.org/officeDocument/2006/relationships/oleObject" Target="Macintosh%20HD:Users:perhj:Desktop:Grafer-UiO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6.xml"/><Relationship Id="rId2" Type="http://schemas.openxmlformats.org/officeDocument/2006/relationships/oleObject" Target="Macintosh%20HD:Users:perhj:Desktop:Grafer-UiO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7.xml"/><Relationship Id="rId2" Type="http://schemas.openxmlformats.org/officeDocument/2006/relationships/oleObject" Target="Macintosh%20HD:Users:perhj:Desktop:Grafer-UiO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8.xml"/><Relationship Id="rId2" Type="http://schemas.openxmlformats.org/officeDocument/2006/relationships/oleObject" Target="Macintosh%20HD:Users:perhj:Desktop:Grafer-UiO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9.xml"/><Relationship Id="rId2" Type="http://schemas.openxmlformats.org/officeDocument/2006/relationships/oleObject" Target="Macintosh%20HD:Users:perhj:Desktop:Grafer-UiO.xlsx" TargetMode="Externa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0.xml"/><Relationship Id="rId2" Type="http://schemas.openxmlformats.org/officeDocument/2006/relationships/oleObject" Target="Macintosh%20HD:Users:perhj:Desktop:Grafer-UiO.xlsx" TargetMode="Externa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1.xml"/><Relationship Id="rId2" Type="http://schemas.openxmlformats.org/officeDocument/2006/relationships/oleObject" Target="Macintosh%20HD:Users:perhj:Desktop:Grafer-UiO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2.xml"/><Relationship Id="rId2" Type="http://schemas.openxmlformats.org/officeDocument/2006/relationships/oleObject" Target="Macintosh%20HD:Users:perhj:Desktop:Grafer-UiO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3.xml"/><Relationship Id="rId2" Type="http://schemas.openxmlformats.org/officeDocument/2006/relationships/oleObject" Target="Macintosh%20HD:Users:perhj:Desktop:Grafer-UiO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4.xml"/><Relationship Id="rId2" Type="http://schemas.openxmlformats.org/officeDocument/2006/relationships/oleObject" Target="Macintosh%20HD:Users:perhj:Desktop:SUIT-N-2015-2:Grafer-UiO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5.xml"/><Relationship Id="rId2" Type="http://schemas.openxmlformats.org/officeDocument/2006/relationships/oleObject" Target="Macintosh%20HD:Users:perhj:Desktop:SUIT-N-2015-2:Grafer-UiO.xlsx" TargetMode="Externa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6.xml"/><Relationship Id="rId2" Type="http://schemas.openxmlformats.org/officeDocument/2006/relationships/oleObject" Target="Macintosh%20HD:Users:perhj:Desktop:SUIT-N-2015-2:Grafer-UiO.xlsx" TargetMode="External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7.xml"/><Relationship Id="rId2" Type="http://schemas.openxmlformats.org/officeDocument/2006/relationships/oleObject" Target="Macintosh%20HD:Users:perhj:Desktop:SUIT-N-2015-2:Grafer-UiO.xlsx" TargetMode="External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8.xml"/><Relationship Id="rId2" Type="http://schemas.openxmlformats.org/officeDocument/2006/relationships/oleObject" Target="Macintosh%20HD:Users:perhj:Desktop:SUIT-N-2015-2:Grafer-UiO.xlsx" TargetMode="External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9.xml"/><Relationship Id="rId2" Type="http://schemas.openxmlformats.org/officeDocument/2006/relationships/oleObject" Target="Macintosh%20HD:Users:perhj:Desktop:SUIT-N-2015-2:Grafer-UiO.xlsx" TargetMode="External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0.xml"/><Relationship Id="rId2" Type="http://schemas.openxmlformats.org/officeDocument/2006/relationships/oleObject" Target="Macintosh%20HD:Users:perhj:Desktop:Grafer-UiO.xlsx" TargetMode="External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1.xml"/><Relationship Id="rId2" Type="http://schemas.openxmlformats.org/officeDocument/2006/relationships/oleObject" Target="Macintosh%20HD:Users:perhj:Desktop:Grafer-UiO.xlsx" TargetMode="External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2.xml"/><Relationship Id="rId2" Type="http://schemas.openxmlformats.org/officeDocument/2006/relationships/oleObject" Target="Macintosh%20HD:Users:perhj:Desktop:Grafer-UiO.xlsx" TargetMode="External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3.xml"/><Relationship Id="rId2" Type="http://schemas.openxmlformats.org/officeDocument/2006/relationships/oleObject" Target="Macintosh%20HD:Users:perhj:Desktop:Grafer-UiO.xlsx" TargetMode="External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4.xml"/><Relationship Id="rId2" Type="http://schemas.openxmlformats.org/officeDocument/2006/relationships/oleObject" Target="Macintosh%20HD:Users:perhj:Desktop:Grafer-UiO.xlsx" TargetMode="External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5.xml"/><Relationship Id="rId2" Type="http://schemas.openxmlformats.org/officeDocument/2006/relationships/oleObject" Target="Macintosh%20HD:Users:perhj:Desktop:Grafer-UiO.xlsx" TargetMode="External"/></Relationships>
</file>

<file path=ppt/charts/_rels/chart7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7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6.xml"/><Relationship Id="rId2" Type="http://schemas.openxmlformats.org/officeDocument/2006/relationships/oleObject" Target="Macintosh%20HD:Users:perhj:Desktop:Grafer-UiO.xlsx" TargetMode="External"/></Relationships>
</file>

<file path=ppt/charts/_rels/chart8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7.xml"/><Relationship Id="rId2" Type="http://schemas.openxmlformats.org/officeDocument/2006/relationships/oleObject" Target="Macintosh%20HD:Users:perhj:Desktop:Grafer-UiO.xlsx" TargetMode="External"/></Relationships>
</file>

<file path=ppt/charts/_rels/chart8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8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8.xml"/><Relationship Id="rId2" Type="http://schemas.openxmlformats.org/officeDocument/2006/relationships/oleObject" Target="Macintosh%20HD:Users:perhj:Desktop:Grafer-UiO.xlsx" TargetMode="External"/></Relationships>
</file>

<file path=ppt/charts/_rels/chart8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8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-Nyeste.xlsx" TargetMode="External"/></Relationships>
</file>

<file path=ppt/charts/_rels/chart8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9.xml"/><Relationship Id="rId2" Type="http://schemas.openxmlformats.org/officeDocument/2006/relationships/oleObject" Target="Macintosh%20HD:Users:perhj:Desktop:Grafer-UiO.xlsx" TargetMode="External"/></Relationships>
</file>

<file path=ppt/charts/_rels/chart8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0.xml"/><Relationship Id="rId2" Type="http://schemas.openxmlformats.org/officeDocument/2006/relationships/oleObject" Target="Macintosh%20HD:Users:perhj:Desktop:Grafer-UiO.xlsx" TargetMode="External"/></Relationships>
</file>

<file path=ppt/charts/_rels/chart8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8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1.xml"/><Relationship Id="rId2" Type="http://schemas.openxmlformats.org/officeDocument/2006/relationships/oleObject" Target="Macintosh%20HD:Users:perhj:Desktop:Grafer-UiO.xlsx" TargetMode="External"/></Relationships>
</file>

<file path=ppt/charts/_rels/chart8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SUIT-N-2015-2:Grafer-UiO.xlsx" TargetMode="External"/></Relationships>
</file>

<file path=ppt/charts/_rels/chart90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2.xml"/><Relationship Id="rId2" Type="http://schemas.openxmlformats.org/officeDocument/2006/relationships/oleObject" Target="Macintosh%20HD:Users:perhj:Desktop:Grafer-UiO.xlsx" TargetMode="External"/></Relationships>
</file>

<file path=ppt/charts/_rels/chart9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-Nyeste.xlsx" TargetMode="External"/></Relationships>
</file>

<file path=ppt/charts/_rels/chart9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3.xml"/><Relationship Id="rId2" Type="http://schemas.openxmlformats.org/officeDocument/2006/relationships/oleObject" Target="Macintosh%20HD:Users:perhj:Desktop:Grafer-UiO.xlsx" TargetMode="External"/></Relationships>
</file>

<file path=ppt/charts/_rels/chart9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4.xml"/><Relationship Id="rId2" Type="http://schemas.openxmlformats.org/officeDocument/2006/relationships/oleObject" Target="Macintosh%20HD:Users:perhj:Desktop:Grafer-UiO.xlsx" TargetMode="External"/></Relationships>
</file>

<file path=ppt/charts/_rels/chart9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9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5.xml"/><Relationship Id="rId2" Type="http://schemas.openxmlformats.org/officeDocument/2006/relationships/oleObject" Target="Macintosh%20HD:Users:perhj:Desktop:Grafer-UiO.xlsx" TargetMode="External"/></Relationships>
</file>

<file path=ppt/charts/_rels/chart9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6.xml"/><Relationship Id="rId2" Type="http://schemas.openxmlformats.org/officeDocument/2006/relationships/oleObject" Target="Macintosh%20HD:Users:perhj:Desktop:Grafer-UiO.xlsx" TargetMode="External"/></Relationships>
</file>

<file path=ppt/charts/_rels/chart9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_rels/chart9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7.xml"/><Relationship Id="rId2" Type="http://schemas.openxmlformats.org/officeDocument/2006/relationships/oleObject" Target="Macintosh%20HD:Users:perhj:Desktop:Grafer-UiO.xlsx" TargetMode="External"/></Relationships>
</file>

<file path=ppt/charts/_rels/chart9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8.xml"/><Relationship Id="rId2" Type="http://schemas.openxmlformats.org/officeDocument/2006/relationships/oleObject" Target="Macintosh%20HD:Users:perhj:Desktop:Grafer-UiO.xlsx" TargetMode="External"/></Relationships>
</file>

<file path=ppt/charts/_rels/chart10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erhj:Desktop:Grafer-Ui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Antall besvarte skjemaer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Sheet1!$I$399</c:f>
              <c:strCache>
                <c:ptCount val="1"/>
                <c:pt idx="0">
                  <c:v>Norsk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Sheet1!$J$398:$N$398</c:f>
              <c:strCache>
                <c:ptCount val="5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</c:strCache>
            </c:strRef>
          </c:cat>
          <c:val>
            <c:numRef>
              <c:f>Sheet1!$J$399:$N$399</c:f>
              <c:numCache>
                <c:formatCode>General</c:formatCode>
                <c:ptCount val="5"/>
                <c:pt idx="0">
                  <c:v>799.0</c:v>
                </c:pt>
                <c:pt idx="1">
                  <c:v>1146.0</c:v>
                </c:pt>
                <c:pt idx="2">
                  <c:v>458.0</c:v>
                </c:pt>
                <c:pt idx="3">
                  <c:v>1334.0</c:v>
                </c:pt>
                <c:pt idx="4">
                  <c:v>719.0</c:v>
                </c:pt>
              </c:numCache>
            </c:numRef>
          </c:val>
        </c:ser>
        <c:ser>
          <c:idx val="1"/>
          <c:order val="1"/>
          <c:tx>
            <c:strRef>
              <c:f>Sheet1!$I$400</c:f>
              <c:strCache>
                <c:ptCount val="1"/>
                <c:pt idx="0">
                  <c:v>Engelsk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Sheet1!$J$398:$N$398</c:f>
              <c:strCache>
                <c:ptCount val="5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</c:strCache>
            </c:strRef>
          </c:cat>
          <c:val>
            <c:numRef>
              <c:f>Sheet1!$J$400:$N$400</c:f>
              <c:numCache>
                <c:formatCode>General</c:formatCode>
                <c:ptCount val="5"/>
                <c:pt idx="0">
                  <c:v>56.0</c:v>
                </c:pt>
                <c:pt idx="1">
                  <c:v>153.0</c:v>
                </c:pt>
                <c:pt idx="2">
                  <c:v>65.0</c:v>
                </c:pt>
                <c:pt idx="3">
                  <c:v>245.0</c:v>
                </c:pt>
                <c:pt idx="4">
                  <c:v>109.0</c:v>
                </c:pt>
              </c:numCache>
            </c:numRef>
          </c:val>
        </c:ser>
        <c:ser>
          <c:idx val="2"/>
          <c:order val="2"/>
          <c:tx>
            <c:strRef>
              <c:f>Sheet1!$I$401</c:f>
              <c:strCache>
                <c:ptCount val="1"/>
                <c:pt idx="0">
                  <c:v>Totalt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Sheet1!$J$398:$N$398</c:f>
              <c:strCache>
                <c:ptCount val="5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</c:strCache>
            </c:strRef>
          </c:cat>
          <c:val>
            <c:numRef>
              <c:f>Sheet1!$J$401:$N$401</c:f>
              <c:numCache>
                <c:formatCode>General</c:formatCode>
                <c:ptCount val="5"/>
                <c:pt idx="0">
                  <c:v>855.0</c:v>
                </c:pt>
                <c:pt idx="1">
                  <c:v>1299.0</c:v>
                </c:pt>
                <c:pt idx="2">
                  <c:v>523.0</c:v>
                </c:pt>
                <c:pt idx="3">
                  <c:v>1579.0</c:v>
                </c:pt>
                <c:pt idx="4">
                  <c:v>828.0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2808888"/>
        <c:axId val="2047544504"/>
      </c:barChart>
      <c:catAx>
        <c:axId val="-2062808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47544504"/>
        <c:crosses val="autoZero"/>
        <c:auto val="1"/>
        <c:lblAlgn val="ctr"/>
        <c:lblOffset val="100"/>
        <c:noMultiLvlLbl val="0"/>
      </c:catAx>
      <c:valAx>
        <c:axId val="2047544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280888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1800"/>
              <a:t>Stillingskategorier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Sheet1!$D$499</c:f>
              <c:strCache>
                <c:ptCount val="1"/>
                <c:pt idx="0">
                  <c:v>Vitenskapelig</c:v>
                </c:pt>
              </c:strCache>
            </c:strRef>
          </c:tx>
          <c:invertIfNegative val="0"/>
          <c:cat>
            <c:strRef>
              <c:f>Sheet1!$E$498:$J$498</c:f>
              <c:strCache>
                <c:ptCount val="6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  <c:pt idx="5">
                  <c:v>Totalt</c:v>
                </c:pt>
              </c:strCache>
            </c:strRef>
          </c:cat>
          <c:val>
            <c:numRef>
              <c:f>Sheet1!$E$499:$J$499</c:f>
              <c:numCache>
                <c:formatCode>General</c:formatCode>
                <c:ptCount val="6"/>
                <c:pt idx="0">
                  <c:v>42.5</c:v>
                </c:pt>
                <c:pt idx="1">
                  <c:v>59.2</c:v>
                </c:pt>
                <c:pt idx="2">
                  <c:v>63.1</c:v>
                </c:pt>
                <c:pt idx="3">
                  <c:v>59.5</c:v>
                </c:pt>
                <c:pt idx="4">
                  <c:v>59.1</c:v>
                </c:pt>
                <c:pt idx="5">
                  <c:v>56.8</c:v>
                </c:pt>
              </c:numCache>
            </c:numRef>
          </c:val>
        </c:ser>
        <c:ser>
          <c:idx val="1"/>
          <c:order val="1"/>
          <c:tx>
            <c:strRef>
              <c:f>Sheet1!$D$500</c:f>
              <c:strCache>
                <c:ptCount val="1"/>
                <c:pt idx="0">
                  <c:v>Teknisk‎/Admin</c:v>
                </c:pt>
              </c:strCache>
            </c:strRef>
          </c:tx>
          <c:invertIfNegative val="0"/>
          <c:cat>
            <c:strRef>
              <c:f>Sheet1!$E$498:$J$498</c:f>
              <c:strCache>
                <c:ptCount val="6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  <c:pt idx="5">
                  <c:v>Totalt</c:v>
                </c:pt>
              </c:strCache>
            </c:strRef>
          </c:cat>
          <c:val>
            <c:numRef>
              <c:f>Sheet1!$E$500:$J$500</c:f>
              <c:numCache>
                <c:formatCode>General</c:formatCode>
                <c:ptCount val="6"/>
                <c:pt idx="0">
                  <c:v>57.5</c:v>
                </c:pt>
                <c:pt idx="1">
                  <c:v>40.80000000000001</c:v>
                </c:pt>
                <c:pt idx="2">
                  <c:v>36.9</c:v>
                </c:pt>
                <c:pt idx="3">
                  <c:v>40.5</c:v>
                </c:pt>
                <c:pt idx="4">
                  <c:v>40.9</c:v>
                </c:pt>
                <c:pt idx="5">
                  <c:v>43.2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62948808"/>
        <c:axId val="-2063127224"/>
      </c:barChart>
      <c:catAx>
        <c:axId val="-2062948808"/>
        <c:scaling>
          <c:orientation val="minMax"/>
        </c:scaling>
        <c:delete val="0"/>
        <c:axPos val="b"/>
        <c:majorTickMark val="out"/>
        <c:minorTickMark val="none"/>
        <c:tickLblPos val="nextTo"/>
        <c:crossAx val="-2063127224"/>
        <c:crosses val="autoZero"/>
        <c:auto val="1"/>
        <c:lblAlgn val="ctr"/>
        <c:lblOffset val="100"/>
        <c:noMultiLvlLbl val="0"/>
      </c:catAx>
      <c:valAx>
        <c:axId val="-20631272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62948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Svarprosenter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Sheet1!$I$406</c:f>
              <c:strCache>
                <c:ptCount val="1"/>
                <c:pt idx="0">
                  <c:v>Svar-%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Sheet1!$J$405:$N$405</c:f>
              <c:strCache>
                <c:ptCount val="5"/>
                <c:pt idx="0">
                  <c:v>NTNU</c:v>
                </c:pt>
                <c:pt idx="1">
                  <c:v>UiT</c:v>
                </c:pt>
                <c:pt idx="2">
                  <c:v>UiA</c:v>
                </c:pt>
                <c:pt idx="3">
                  <c:v>UiB</c:v>
                </c:pt>
                <c:pt idx="4">
                  <c:v>UiO</c:v>
                </c:pt>
              </c:strCache>
            </c:strRef>
          </c:cat>
          <c:val>
            <c:numRef>
              <c:f>Sheet1!$J$406:$N$406</c:f>
              <c:numCache>
                <c:formatCode>General</c:formatCode>
                <c:ptCount val="5"/>
                <c:pt idx="0">
                  <c:v>50.3</c:v>
                </c:pt>
                <c:pt idx="1">
                  <c:v>33.30000000000001</c:v>
                </c:pt>
                <c:pt idx="2">
                  <c:v>31.6</c:v>
                </c:pt>
                <c:pt idx="3">
                  <c:v>27.7</c:v>
                </c:pt>
                <c:pt idx="4">
                  <c:v>22.5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29480456"/>
        <c:axId val="-2129514680"/>
      </c:barChart>
      <c:catAx>
        <c:axId val="-2129480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29514680"/>
        <c:crosses val="autoZero"/>
        <c:auto val="1"/>
        <c:lblAlgn val="ctr"/>
        <c:lblOffset val="100"/>
        <c:noMultiLvlLbl val="0"/>
      </c:catAx>
      <c:valAx>
        <c:axId val="-2129514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294804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algn="ctr">
              <a:defRPr sz="1800"/>
            </a:pPr>
            <a:r>
              <a:rPr lang="en-US" sz="1800"/>
              <a:t>Respondenter fra UiO [%]</a:t>
            </a:r>
          </a:p>
          <a:p>
            <a:pPr algn="ctr">
              <a:defRPr sz="1800"/>
            </a:pPr>
            <a:r>
              <a:rPr lang="en-US" sz="1800"/>
              <a:t>(fordelt på fakultet/hovedenhet og stillingstype)</a:t>
            </a:r>
          </a:p>
        </c:rich>
      </c:tx>
      <c:layout>
        <c:manualLayout>
          <c:xMode val="edge"/>
          <c:yMode val="edge"/>
          <c:x val="0.215550346669094"/>
          <c:y val="0.00924499229583975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'UiO1'!$D$5</c:f>
              <c:strCache>
                <c:ptCount val="1"/>
                <c:pt idx="0">
                  <c:v>VIT</c:v>
                </c:pt>
              </c:strCache>
            </c:strRef>
          </c:tx>
          <c:invertIfNegative val="0"/>
          <c:cat>
            <c:strRef>
              <c:f>'UiO1'!$C$6:$C$19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Totalt</c:v>
                </c:pt>
              </c:strCache>
            </c:strRef>
          </c:cat>
          <c:val>
            <c:numRef>
              <c:f>'UiO1'!$D$6:$D$19</c:f>
              <c:numCache>
                <c:formatCode>General</c:formatCode>
                <c:ptCount val="14"/>
                <c:pt idx="0">
                  <c:v>71.4</c:v>
                </c:pt>
                <c:pt idx="1">
                  <c:v>37.0</c:v>
                </c:pt>
                <c:pt idx="2">
                  <c:v>68.6</c:v>
                </c:pt>
                <c:pt idx="3">
                  <c:v>75.2</c:v>
                </c:pt>
                <c:pt idx="4">
                  <c:v>73.8</c:v>
                </c:pt>
                <c:pt idx="5">
                  <c:v>61.8</c:v>
                </c:pt>
                <c:pt idx="6">
                  <c:v>73.8</c:v>
                </c:pt>
                <c:pt idx="7">
                  <c:v>68.0</c:v>
                </c:pt>
                <c:pt idx="8">
                  <c:v>18.5</c:v>
                </c:pt>
                <c:pt idx="9">
                  <c:v>34.1</c:v>
                </c:pt>
                <c:pt idx="10">
                  <c:v>36.4</c:v>
                </c:pt>
                <c:pt idx="12">
                  <c:v>22.7</c:v>
                </c:pt>
                <c:pt idx="13">
                  <c:v>59.1</c:v>
                </c:pt>
              </c:numCache>
            </c:numRef>
          </c:val>
        </c:ser>
        <c:ser>
          <c:idx val="1"/>
          <c:order val="1"/>
          <c:tx>
            <c:strRef>
              <c:f>'UiO1'!$E$5</c:f>
              <c:strCache>
                <c:ptCount val="1"/>
                <c:pt idx="0">
                  <c:v>T/A</c:v>
                </c:pt>
              </c:strCache>
            </c:strRef>
          </c:tx>
          <c:invertIfNegative val="0"/>
          <c:cat>
            <c:strRef>
              <c:f>'UiO1'!$C$6:$C$19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Totalt</c:v>
                </c:pt>
              </c:strCache>
            </c:strRef>
          </c:cat>
          <c:val>
            <c:numRef>
              <c:f>'UiO1'!$E$6:$E$19</c:f>
              <c:numCache>
                <c:formatCode>General</c:formatCode>
                <c:ptCount val="14"/>
                <c:pt idx="0">
                  <c:v>28.6</c:v>
                </c:pt>
                <c:pt idx="1">
                  <c:v>63.0</c:v>
                </c:pt>
                <c:pt idx="2">
                  <c:v>31.4</c:v>
                </c:pt>
                <c:pt idx="3">
                  <c:v>24.8</c:v>
                </c:pt>
                <c:pt idx="4">
                  <c:v>26.2</c:v>
                </c:pt>
                <c:pt idx="5">
                  <c:v>38.2</c:v>
                </c:pt>
                <c:pt idx="6">
                  <c:v>26.2</c:v>
                </c:pt>
                <c:pt idx="7">
                  <c:v>32.0</c:v>
                </c:pt>
                <c:pt idx="8">
                  <c:v>81.5</c:v>
                </c:pt>
                <c:pt idx="9">
                  <c:v>65.9</c:v>
                </c:pt>
                <c:pt idx="10">
                  <c:v>63.6</c:v>
                </c:pt>
                <c:pt idx="11">
                  <c:v>100.0</c:v>
                </c:pt>
                <c:pt idx="12">
                  <c:v>77.3</c:v>
                </c:pt>
                <c:pt idx="13">
                  <c:v>40.9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7170760"/>
        <c:axId val="2048694232"/>
      </c:barChart>
      <c:catAx>
        <c:axId val="-2127170760"/>
        <c:scaling>
          <c:orientation val="minMax"/>
        </c:scaling>
        <c:delete val="0"/>
        <c:axPos val="b"/>
        <c:majorTickMark val="out"/>
        <c:minorTickMark val="none"/>
        <c:tickLblPos val="nextTo"/>
        <c:crossAx val="2048694232"/>
        <c:crosses val="autoZero"/>
        <c:auto val="1"/>
        <c:lblAlgn val="ctr"/>
        <c:lblOffset val="100"/>
        <c:noMultiLvlLbl val="0"/>
      </c:catAx>
      <c:valAx>
        <c:axId val="2048694232"/>
        <c:scaling>
          <c:orientation val="minMax"/>
          <c:max val="10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2717076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Respondenter fra UiO </a:t>
            </a:r>
            <a:endParaRPr lang="en-US">
              <a:effectLst/>
            </a:endParaRPr>
          </a:p>
          <a:p>
            <a:pPr>
              <a:defRPr/>
            </a:pPr>
            <a:r>
              <a:rPr lang="en-US" sz="1400" b="1" i="0" baseline="0">
                <a:effectLst/>
              </a:rPr>
              <a:t>(fordelt på fakultet/hovedenhet og stillingstype)</a:t>
            </a:r>
            <a:endParaRPr lang="en-US" sz="1400">
              <a:effectLst/>
            </a:endParaRPr>
          </a:p>
          <a:p>
            <a:pPr>
              <a:defRPr/>
            </a:pP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'UiO1'!$D$29</c:f>
              <c:strCache>
                <c:ptCount val="1"/>
                <c:pt idx="0">
                  <c:v>VIT</c:v>
                </c:pt>
              </c:strCache>
            </c:strRef>
          </c:tx>
          <c:invertIfNegative val="0"/>
          <c:cat>
            <c:strRef>
              <c:f>'UiO1'!$C$30:$C$43</c:f>
              <c:strCache>
                <c:ptCount val="13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</c:strCache>
            </c:strRef>
          </c:cat>
          <c:val>
            <c:numRef>
              <c:f>'UiO1'!$D$30:$D$43</c:f>
              <c:numCache>
                <c:formatCode>General</c:formatCode>
                <c:ptCount val="14"/>
                <c:pt idx="0">
                  <c:v>5.0</c:v>
                </c:pt>
                <c:pt idx="1">
                  <c:v>17.0</c:v>
                </c:pt>
                <c:pt idx="2">
                  <c:v>94.0</c:v>
                </c:pt>
                <c:pt idx="3">
                  <c:v>76.0</c:v>
                </c:pt>
                <c:pt idx="4">
                  <c:v>152.0</c:v>
                </c:pt>
                <c:pt idx="5">
                  <c:v>21.0</c:v>
                </c:pt>
                <c:pt idx="6">
                  <c:v>62.0</c:v>
                </c:pt>
                <c:pt idx="7">
                  <c:v>34.0</c:v>
                </c:pt>
                <c:pt idx="8">
                  <c:v>5.0</c:v>
                </c:pt>
                <c:pt idx="9">
                  <c:v>14.0</c:v>
                </c:pt>
                <c:pt idx="10">
                  <c:v>4.0</c:v>
                </c:pt>
                <c:pt idx="11">
                  <c:v>0.0</c:v>
                </c:pt>
                <c:pt idx="12">
                  <c:v>5.0</c:v>
                </c:pt>
              </c:numCache>
            </c:numRef>
          </c:val>
        </c:ser>
        <c:ser>
          <c:idx val="1"/>
          <c:order val="1"/>
          <c:tx>
            <c:strRef>
              <c:f>'UiO1'!$E$29</c:f>
              <c:strCache>
                <c:ptCount val="1"/>
                <c:pt idx="0">
                  <c:v>T/A</c:v>
                </c:pt>
              </c:strCache>
            </c:strRef>
          </c:tx>
          <c:invertIfNegative val="0"/>
          <c:cat>
            <c:strRef>
              <c:f>'UiO1'!$C$30:$C$43</c:f>
              <c:strCache>
                <c:ptCount val="13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</c:strCache>
            </c:strRef>
          </c:cat>
          <c:val>
            <c:numRef>
              <c:f>'UiO1'!$E$30:$E$43</c:f>
              <c:numCache>
                <c:formatCode>General</c:formatCode>
                <c:ptCount val="14"/>
                <c:pt idx="0">
                  <c:v>2.0</c:v>
                </c:pt>
                <c:pt idx="1">
                  <c:v>29.0</c:v>
                </c:pt>
                <c:pt idx="2">
                  <c:v>43.0</c:v>
                </c:pt>
                <c:pt idx="3">
                  <c:v>25.0</c:v>
                </c:pt>
                <c:pt idx="4">
                  <c:v>54.0</c:v>
                </c:pt>
                <c:pt idx="5">
                  <c:v>13.0</c:v>
                </c:pt>
                <c:pt idx="6">
                  <c:v>22.0</c:v>
                </c:pt>
                <c:pt idx="7">
                  <c:v>16.0</c:v>
                </c:pt>
                <c:pt idx="8">
                  <c:v>22.0</c:v>
                </c:pt>
                <c:pt idx="9">
                  <c:v>27.0</c:v>
                </c:pt>
                <c:pt idx="10">
                  <c:v>7.0</c:v>
                </c:pt>
                <c:pt idx="11">
                  <c:v>62.0</c:v>
                </c:pt>
                <c:pt idx="12">
                  <c:v>17.0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6590616"/>
        <c:axId val="-2126813672"/>
      </c:barChart>
      <c:catAx>
        <c:axId val="-2126590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26813672"/>
        <c:crosses val="autoZero"/>
        <c:auto val="1"/>
        <c:lblAlgn val="ctr"/>
        <c:lblOffset val="100"/>
        <c:noMultiLvlLbl val="0"/>
      </c:catAx>
      <c:valAx>
        <c:axId val="-2126813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26590616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/>
            </a:pPr>
            <a:endParaRPr lang="en-US"/>
          </a:p>
        </c:txPr>
      </c:dTable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F3. Hvor</a:t>
            </a:r>
            <a:r>
              <a:rPr lang="en-US" baseline="0"/>
              <a:t> f</a:t>
            </a:r>
            <a:r>
              <a:rPr lang="en-US"/>
              <a:t>ornøyd med IT-tjenestene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NTNU</c:v>
                </c:pt>
              </c:strCache>
            </c:strRef>
          </c:tx>
          <c:invertIfNegative val="0"/>
          <c:cat>
            <c:strRef>
              <c:f>Sheet1!$C$3:$C$8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Sånn passe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Sheet1!$D$3:$D$8</c:f>
              <c:numCache>
                <c:formatCode>#,#00</c:formatCode>
                <c:ptCount val="6"/>
                <c:pt idx="0">
                  <c:v>0.9</c:v>
                </c:pt>
                <c:pt idx="1">
                  <c:v>5.2</c:v>
                </c:pt>
                <c:pt idx="2">
                  <c:v>22.8</c:v>
                </c:pt>
                <c:pt idx="3">
                  <c:v>53.0</c:v>
                </c:pt>
                <c:pt idx="4">
                  <c:v>17.2</c:v>
                </c:pt>
                <c:pt idx="5">
                  <c:v>0.9</c:v>
                </c:pt>
              </c:numCache>
            </c:numRef>
          </c:val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UIT</c:v>
                </c:pt>
              </c:strCache>
            </c:strRef>
          </c:tx>
          <c:invertIfNegative val="0"/>
          <c:cat>
            <c:strRef>
              <c:f>Sheet1!$C$3:$C$8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Sånn passe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Sheet1!$E$3:$E$8</c:f>
              <c:numCache>
                <c:formatCode>#,#00</c:formatCode>
                <c:ptCount val="6"/>
                <c:pt idx="0">
                  <c:v>1.1</c:v>
                </c:pt>
                <c:pt idx="1">
                  <c:v>4.7</c:v>
                </c:pt>
                <c:pt idx="2">
                  <c:v>19.2</c:v>
                </c:pt>
                <c:pt idx="3">
                  <c:v>52.2</c:v>
                </c:pt>
                <c:pt idx="4">
                  <c:v>21.8</c:v>
                </c:pt>
                <c:pt idx="5">
                  <c:v>1.0</c:v>
                </c:pt>
              </c:numCache>
            </c:numRef>
          </c:val>
        </c:ser>
        <c:ser>
          <c:idx val="2"/>
          <c:order val="2"/>
          <c:tx>
            <c:strRef>
              <c:f>Sheet1!$F$2</c:f>
              <c:strCache>
                <c:ptCount val="1"/>
                <c:pt idx="0">
                  <c:v>UIA</c:v>
                </c:pt>
              </c:strCache>
            </c:strRef>
          </c:tx>
          <c:invertIfNegative val="0"/>
          <c:cat>
            <c:strRef>
              <c:f>Sheet1!$C$3:$C$8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Sånn passe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Sheet1!$F$3:$F$8</c:f>
              <c:numCache>
                <c:formatCode>#,#00</c:formatCode>
                <c:ptCount val="6"/>
                <c:pt idx="0">
                  <c:v>1.2</c:v>
                </c:pt>
                <c:pt idx="1">
                  <c:v>3.3</c:v>
                </c:pt>
                <c:pt idx="2">
                  <c:v>15.7</c:v>
                </c:pt>
                <c:pt idx="3">
                  <c:v>53.9</c:v>
                </c:pt>
                <c:pt idx="4">
                  <c:v>25.0</c:v>
                </c:pt>
                <c:pt idx="5">
                  <c:v>1.0</c:v>
                </c:pt>
              </c:numCache>
            </c:numRef>
          </c:val>
        </c:ser>
        <c:ser>
          <c:idx val="3"/>
          <c:order val="3"/>
          <c:tx>
            <c:strRef>
              <c:f>Sheet1!$G$2</c:f>
              <c:strCache>
                <c:ptCount val="1"/>
                <c:pt idx="0">
                  <c:v>UIB</c:v>
                </c:pt>
              </c:strCache>
            </c:strRef>
          </c:tx>
          <c:invertIfNegative val="0"/>
          <c:cat>
            <c:strRef>
              <c:f>Sheet1!$C$3:$C$8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Sånn passe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Sheet1!$G$3:$G$8</c:f>
              <c:numCache>
                <c:formatCode>#,#00</c:formatCode>
                <c:ptCount val="6"/>
                <c:pt idx="0">
                  <c:v>1.7</c:v>
                </c:pt>
                <c:pt idx="1">
                  <c:v>4.4</c:v>
                </c:pt>
                <c:pt idx="2">
                  <c:v>18.0</c:v>
                </c:pt>
                <c:pt idx="3">
                  <c:v>55.4</c:v>
                </c:pt>
                <c:pt idx="4">
                  <c:v>19.8</c:v>
                </c:pt>
                <c:pt idx="5">
                  <c:v>0.8</c:v>
                </c:pt>
              </c:numCache>
            </c:numRef>
          </c:val>
        </c:ser>
        <c:ser>
          <c:idx val="4"/>
          <c:order val="4"/>
          <c:tx>
            <c:strRef>
              <c:f>Sheet1!$H$2</c:f>
              <c:strCache>
                <c:ptCount val="1"/>
                <c:pt idx="0">
                  <c:v>UIO</c:v>
                </c:pt>
              </c:strCache>
            </c:strRef>
          </c:tx>
          <c:invertIfNegative val="0"/>
          <c:cat>
            <c:strRef>
              <c:f>Sheet1!$C$3:$C$8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Sånn passe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Sheet1!$H$3:$H$8</c:f>
              <c:numCache>
                <c:formatCode>#,#00</c:formatCode>
                <c:ptCount val="6"/>
                <c:pt idx="0">
                  <c:v>1.9</c:v>
                </c:pt>
                <c:pt idx="1">
                  <c:v>4.6</c:v>
                </c:pt>
                <c:pt idx="2">
                  <c:v>17.6</c:v>
                </c:pt>
                <c:pt idx="3">
                  <c:v>54.4</c:v>
                </c:pt>
                <c:pt idx="4">
                  <c:v>20.8</c:v>
                </c:pt>
                <c:pt idx="5">
                  <c:v>0.6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84194040"/>
        <c:axId val="-2084191128"/>
      </c:barChart>
      <c:catAx>
        <c:axId val="-20841940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84191128"/>
        <c:crosses val="autoZero"/>
        <c:auto val="1"/>
        <c:lblAlgn val="ctr"/>
        <c:lblOffset val="100"/>
        <c:noMultiLvlLbl val="0"/>
      </c:catAx>
      <c:valAx>
        <c:axId val="-2084191128"/>
        <c:scaling>
          <c:orientation val="minMax"/>
        </c:scaling>
        <c:delete val="0"/>
        <c:axPos val="l"/>
        <c:majorGridlines/>
        <c:numFmt formatCode="#,#00" sourceLinked="1"/>
        <c:majorTickMark val="out"/>
        <c:minorTickMark val="none"/>
        <c:tickLblPos val="nextTo"/>
        <c:crossAx val="-208419404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F3 (UiO): Fornøyd</a:t>
            </a:r>
            <a:r>
              <a:rPr lang="en-US" baseline="0"/>
              <a:t> med IT-tjenestene fordelt på</a:t>
            </a:r>
          </a:p>
          <a:p>
            <a:pPr>
              <a:defRPr/>
            </a:pPr>
            <a:r>
              <a:rPr lang="en-US" baseline="0"/>
              <a:t>fakultet/hovedenhet [%]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'UiO1'!$C$95</c:f>
              <c:strCache>
                <c:ptCount val="1"/>
                <c:pt idx="0">
                  <c:v>Svært misfornøyd</c:v>
                </c:pt>
              </c:strCache>
            </c:strRef>
          </c:tx>
          <c:invertIfNegative val="0"/>
          <c:cat>
            <c:strRef>
              <c:f>'UiO1'!$D$94:$Q$94</c:f>
              <c:strCache>
                <c:ptCount val="13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Museum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</c:strCache>
            </c:strRef>
          </c:cat>
          <c:val>
            <c:numRef>
              <c:f>'UiO1'!$D$95:$Q$95</c:f>
              <c:numCache>
                <c:formatCode>General</c:formatCode>
                <c:ptCount val="14"/>
                <c:pt idx="2">
                  <c:v>1.5</c:v>
                </c:pt>
                <c:pt idx="3">
                  <c:v>3.0</c:v>
                </c:pt>
                <c:pt idx="4">
                  <c:v>1.5</c:v>
                </c:pt>
                <c:pt idx="5">
                  <c:v>2.9</c:v>
                </c:pt>
                <c:pt idx="6">
                  <c:v>1.2</c:v>
                </c:pt>
                <c:pt idx="7">
                  <c:v>2.0</c:v>
                </c:pt>
                <c:pt idx="8">
                  <c:v>3.7</c:v>
                </c:pt>
                <c:pt idx="9">
                  <c:v>2.4</c:v>
                </c:pt>
                <c:pt idx="10">
                  <c:v>9.1</c:v>
                </c:pt>
                <c:pt idx="11">
                  <c:v>1.7</c:v>
                </c:pt>
                <c:pt idx="12">
                  <c:v>4.5</c:v>
                </c:pt>
                <c:pt idx="13">
                  <c:v>1.9</c:v>
                </c:pt>
              </c:numCache>
            </c:numRef>
          </c:val>
        </c:ser>
        <c:ser>
          <c:idx val="1"/>
          <c:order val="1"/>
          <c:tx>
            <c:strRef>
              <c:f>'UiO1'!$C$96</c:f>
              <c:strCache>
                <c:ptCount val="1"/>
                <c:pt idx="0">
                  <c:v>Misfornøyd</c:v>
                </c:pt>
              </c:strCache>
            </c:strRef>
          </c:tx>
          <c:invertIfNegative val="0"/>
          <c:cat>
            <c:strRef>
              <c:f>'UiO1'!$D$94:$Q$94</c:f>
              <c:strCache>
                <c:ptCount val="13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Museum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</c:strCache>
            </c:strRef>
          </c:cat>
          <c:val>
            <c:numRef>
              <c:f>'UiO1'!$D$96:$Q$96</c:f>
              <c:numCache>
                <c:formatCode>General</c:formatCode>
                <c:ptCount val="14"/>
                <c:pt idx="1">
                  <c:v>4.3</c:v>
                </c:pt>
                <c:pt idx="2">
                  <c:v>2.9</c:v>
                </c:pt>
                <c:pt idx="3">
                  <c:v>4.0</c:v>
                </c:pt>
                <c:pt idx="4">
                  <c:v>7.8</c:v>
                </c:pt>
                <c:pt idx="5">
                  <c:v>5.9</c:v>
                </c:pt>
                <c:pt idx="6">
                  <c:v>6.0</c:v>
                </c:pt>
                <c:pt idx="7">
                  <c:v>4.0</c:v>
                </c:pt>
                <c:pt idx="9">
                  <c:v>4.9</c:v>
                </c:pt>
                <c:pt idx="11">
                  <c:v>1.7</c:v>
                </c:pt>
                <c:pt idx="13">
                  <c:v>4.6</c:v>
                </c:pt>
              </c:numCache>
            </c:numRef>
          </c:val>
        </c:ser>
        <c:ser>
          <c:idx val="2"/>
          <c:order val="2"/>
          <c:tx>
            <c:strRef>
              <c:f>'UiO1'!$C$97</c:f>
              <c:strCache>
                <c:ptCount val="1"/>
                <c:pt idx="0">
                  <c:v>Sånn passe</c:v>
                </c:pt>
              </c:strCache>
            </c:strRef>
          </c:tx>
          <c:invertIfNegative val="0"/>
          <c:cat>
            <c:strRef>
              <c:f>'UiO1'!$D$94:$Q$94</c:f>
              <c:strCache>
                <c:ptCount val="13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Museum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</c:strCache>
            </c:strRef>
          </c:cat>
          <c:val>
            <c:numRef>
              <c:f>'UiO1'!$D$97:$Q$97</c:f>
              <c:numCache>
                <c:formatCode>General</c:formatCode>
                <c:ptCount val="14"/>
                <c:pt idx="0">
                  <c:v>14.3</c:v>
                </c:pt>
                <c:pt idx="1">
                  <c:v>6.5</c:v>
                </c:pt>
                <c:pt idx="2">
                  <c:v>16.1</c:v>
                </c:pt>
                <c:pt idx="3">
                  <c:v>20.0</c:v>
                </c:pt>
                <c:pt idx="4">
                  <c:v>24.0</c:v>
                </c:pt>
                <c:pt idx="5">
                  <c:v>14.7</c:v>
                </c:pt>
                <c:pt idx="6">
                  <c:v>17.9</c:v>
                </c:pt>
                <c:pt idx="7">
                  <c:v>22.0</c:v>
                </c:pt>
                <c:pt idx="8">
                  <c:v>18.5</c:v>
                </c:pt>
                <c:pt idx="9">
                  <c:v>12.2</c:v>
                </c:pt>
                <c:pt idx="11">
                  <c:v>10.0</c:v>
                </c:pt>
                <c:pt idx="12">
                  <c:v>13.6</c:v>
                </c:pt>
                <c:pt idx="13">
                  <c:v>17.6</c:v>
                </c:pt>
              </c:numCache>
            </c:numRef>
          </c:val>
        </c:ser>
        <c:ser>
          <c:idx val="3"/>
          <c:order val="3"/>
          <c:tx>
            <c:strRef>
              <c:f>'UiO1'!$C$98</c:f>
              <c:strCache>
                <c:ptCount val="1"/>
                <c:pt idx="0">
                  <c:v>Fornøyd</c:v>
                </c:pt>
              </c:strCache>
            </c:strRef>
          </c:tx>
          <c:invertIfNegative val="0"/>
          <c:cat>
            <c:strRef>
              <c:f>'UiO1'!$D$94:$Q$94</c:f>
              <c:strCache>
                <c:ptCount val="13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Museum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</c:strCache>
            </c:strRef>
          </c:cat>
          <c:val>
            <c:numRef>
              <c:f>'UiO1'!$D$98:$Q$98</c:f>
              <c:numCache>
                <c:formatCode>General</c:formatCode>
                <c:ptCount val="14"/>
                <c:pt idx="0">
                  <c:v>71.4</c:v>
                </c:pt>
                <c:pt idx="1">
                  <c:v>71.7</c:v>
                </c:pt>
                <c:pt idx="2">
                  <c:v>59.1</c:v>
                </c:pt>
                <c:pt idx="3">
                  <c:v>55.0</c:v>
                </c:pt>
                <c:pt idx="4">
                  <c:v>46.6</c:v>
                </c:pt>
                <c:pt idx="5">
                  <c:v>52.9</c:v>
                </c:pt>
                <c:pt idx="6">
                  <c:v>51.2</c:v>
                </c:pt>
                <c:pt idx="7">
                  <c:v>48.0</c:v>
                </c:pt>
                <c:pt idx="8">
                  <c:v>66.7</c:v>
                </c:pt>
                <c:pt idx="9">
                  <c:v>61.0</c:v>
                </c:pt>
                <c:pt idx="10">
                  <c:v>54.5</c:v>
                </c:pt>
                <c:pt idx="11">
                  <c:v>50.0</c:v>
                </c:pt>
                <c:pt idx="12">
                  <c:v>68.2</c:v>
                </c:pt>
                <c:pt idx="13">
                  <c:v>54.4</c:v>
                </c:pt>
              </c:numCache>
            </c:numRef>
          </c:val>
        </c:ser>
        <c:ser>
          <c:idx val="4"/>
          <c:order val="4"/>
          <c:tx>
            <c:strRef>
              <c:f>'UiO1'!$C$99</c:f>
              <c:strCache>
                <c:ptCount val="1"/>
                <c:pt idx="0">
                  <c:v>Svært fornøyd</c:v>
                </c:pt>
              </c:strCache>
            </c:strRef>
          </c:tx>
          <c:invertIfNegative val="0"/>
          <c:cat>
            <c:strRef>
              <c:f>'UiO1'!$D$94:$Q$94</c:f>
              <c:strCache>
                <c:ptCount val="13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Museum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</c:strCache>
            </c:strRef>
          </c:cat>
          <c:val>
            <c:numRef>
              <c:f>'UiO1'!$D$99:$Q$99</c:f>
              <c:numCache>
                <c:formatCode>General</c:formatCode>
                <c:ptCount val="14"/>
                <c:pt idx="0">
                  <c:v>14.3</c:v>
                </c:pt>
                <c:pt idx="1">
                  <c:v>17.4</c:v>
                </c:pt>
                <c:pt idx="2">
                  <c:v>19.7</c:v>
                </c:pt>
                <c:pt idx="3">
                  <c:v>16.0</c:v>
                </c:pt>
                <c:pt idx="4">
                  <c:v>19.1</c:v>
                </c:pt>
                <c:pt idx="5">
                  <c:v>23.5</c:v>
                </c:pt>
                <c:pt idx="6">
                  <c:v>23.8</c:v>
                </c:pt>
                <c:pt idx="7">
                  <c:v>24.0</c:v>
                </c:pt>
                <c:pt idx="8">
                  <c:v>11.1</c:v>
                </c:pt>
                <c:pt idx="9">
                  <c:v>19.5</c:v>
                </c:pt>
                <c:pt idx="10">
                  <c:v>36.4</c:v>
                </c:pt>
                <c:pt idx="11">
                  <c:v>36.7</c:v>
                </c:pt>
                <c:pt idx="12">
                  <c:v>13.6</c:v>
                </c:pt>
                <c:pt idx="13">
                  <c:v>20.8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19719752"/>
        <c:axId val="-2084521960"/>
      </c:barChart>
      <c:catAx>
        <c:axId val="-2119719752"/>
        <c:scaling>
          <c:orientation val="minMax"/>
        </c:scaling>
        <c:delete val="0"/>
        <c:axPos val="b"/>
        <c:majorTickMark val="out"/>
        <c:minorTickMark val="none"/>
        <c:tickLblPos val="nextTo"/>
        <c:crossAx val="-2084521960"/>
        <c:crosses val="autoZero"/>
        <c:auto val="1"/>
        <c:lblAlgn val="ctr"/>
        <c:lblOffset val="100"/>
        <c:noMultiLvlLbl val="0"/>
      </c:catAx>
      <c:valAx>
        <c:axId val="-20845219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1197197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F4. Er IT-tjenestene stabile og pålitelige?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Sheet1!$D$26</c:f>
              <c:strCache>
                <c:ptCount val="1"/>
                <c:pt idx="0">
                  <c:v>NTNU</c:v>
                </c:pt>
              </c:strCache>
            </c:strRef>
          </c:tx>
          <c:invertIfNegative val="0"/>
          <c:cat>
            <c:strRef>
              <c:f>Sheet1!$C$27:$C$32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Sheet1!$D$27:$D$32</c:f>
              <c:numCache>
                <c:formatCode>#,#00</c:formatCode>
                <c:ptCount val="6"/>
                <c:pt idx="0">
                  <c:v>0.9</c:v>
                </c:pt>
                <c:pt idx="1">
                  <c:v>6.7</c:v>
                </c:pt>
                <c:pt idx="2">
                  <c:v>16.2</c:v>
                </c:pt>
                <c:pt idx="3">
                  <c:v>51.3</c:v>
                </c:pt>
                <c:pt idx="4">
                  <c:v>23.2</c:v>
                </c:pt>
                <c:pt idx="5">
                  <c:v>1.6</c:v>
                </c:pt>
              </c:numCache>
            </c:numRef>
          </c:val>
        </c:ser>
        <c:ser>
          <c:idx val="1"/>
          <c:order val="1"/>
          <c:tx>
            <c:strRef>
              <c:f>Sheet1!$E$26</c:f>
              <c:strCache>
                <c:ptCount val="1"/>
                <c:pt idx="0">
                  <c:v>UiT</c:v>
                </c:pt>
              </c:strCache>
            </c:strRef>
          </c:tx>
          <c:invertIfNegative val="0"/>
          <c:cat>
            <c:strRef>
              <c:f>Sheet1!$C$27:$C$32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Sheet1!$E$27:$E$32</c:f>
              <c:numCache>
                <c:formatCode>#,#00</c:formatCode>
                <c:ptCount val="6"/>
                <c:pt idx="0">
                  <c:v>1.2</c:v>
                </c:pt>
                <c:pt idx="1">
                  <c:v>4.7</c:v>
                </c:pt>
                <c:pt idx="2">
                  <c:v>16.8</c:v>
                </c:pt>
                <c:pt idx="3">
                  <c:v>48.8</c:v>
                </c:pt>
                <c:pt idx="4">
                  <c:v>26.5</c:v>
                </c:pt>
                <c:pt idx="5">
                  <c:v>2.0</c:v>
                </c:pt>
              </c:numCache>
            </c:numRef>
          </c:val>
        </c:ser>
        <c:ser>
          <c:idx val="2"/>
          <c:order val="2"/>
          <c:tx>
            <c:strRef>
              <c:f>Sheet1!$F$26</c:f>
              <c:strCache>
                <c:ptCount val="1"/>
                <c:pt idx="0">
                  <c:v>UiA</c:v>
                </c:pt>
              </c:strCache>
            </c:strRef>
          </c:tx>
          <c:invertIfNegative val="0"/>
          <c:cat>
            <c:strRef>
              <c:f>Sheet1!$C$27:$C$32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Sheet1!$F$27:$F$32</c:f>
              <c:numCache>
                <c:formatCode>#,#00</c:formatCode>
                <c:ptCount val="6"/>
                <c:pt idx="0">
                  <c:v>1.0</c:v>
                </c:pt>
                <c:pt idx="1">
                  <c:v>4.8</c:v>
                </c:pt>
                <c:pt idx="2">
                  <c:v>14.6</c:v>
                </c:pt>
                <c:pt idx="3">
                  <c:v>50.9</c:v>
                </c:pt>
                <c:pt idx="4">
                  <c:v>26.4</c:v>
                </c:pt>
                <c:pt idx="5">
                  <c:v>2.3</c:v>
                </c:pt>
              </c:numCache>
            </c:numRef>
          </c:val>
        </c:ser>
        <c:ser>
          <c:idx val="3"/>
          <c:order val="3"/>
          <c:tx>
            <c:strRef>
              <c:f>Sheet1!$G$26</c:f>
              <c:strCache>
                <c:ptCount val="1"/>
                <c:pt idx="0">
                  <c:v>UiB</c:v>
                </c:pt>
              </c:strCache>
            </c:strRef>
          </c:tx>
          <c:invertIfNegative val="0"/>
          <c:cat>
            <c:strRef>
              <c:f>Sheet1!$C$27:$C$32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Sheet1!$G$27:$G$32</c:f>
              <c:numCache>
                <c:formatCode>#,#00</c:formatCode>
                <c:ptCount val="6"/>
                <c:pt idx="0">
                  <c:v>2.1</c:v>
                </c:pt>
                <c:pt idx="1">
                  <c:v>3.9</c:v>
                </c:pt>
                <c:pt idx="2">
                  <c:v>14.9</c:v>
                </c:pt>
                <c:pt idx="3">
                  <c:v>50.3</c:v>
                </c:pt>
                <c:pt idx="4">
                  <c:v>27.6</c:v>
                </c:pt>
                <c:pt idx="5">
                  <c:v>1.2</c:v>
                </c:pt>
              </c:numCache>
            </c:numRef>
          </c:val>
        </c:ser>
        <c:ser>
          <c:idx val="4"/>
          <c:order val="4"/>
          <c:tx>
            <c:strRef>
              <c:f>Sheet1!$H$26</c:f>
              <c:strCache>
                <c:ptCount val="1"/>
                <c:pt idx="0">
                  <c:v>UiO</c:v>
                </c:pt>
              </c:strCache>
            </c:strRef>
          </c:tx>
          <c:invertIfNegative val="0"/>
          <c:cat>
            <c:strRef>
              <c:f>Sheet1!$C$27:$C$32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Sheet1!$H$27:$H$32</c:f>
              <c:numCache>
                <c:formatCode>#,#00</c:formatCode>
                <c:ptCount val="6"/>
                <c:pt idx="0">
                  <c:v>1.2</c:v>
                </c:pt>
                <c:pt idx="1">
                  <c:v>4.5</c:v>
                </c:pt>
                <c:pt idx="2">
                  <c:v>13.9</c:v>
                </c:pt>
                <c:pt idx="3">
                  <c:v>47.2</c:v>
                </c:pt>
                <c:pt idx="4">
                  <c:v>32.1</c:v>
                </c:pt>
                <c:pt idx="5">
                  <c:v>1.1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3440920"/>
        <c:axId val="-2063333784"/>
      </c:barChart>
      <c:catAx>
        <c:axId val="-20634409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63333784"/>
        <c:crosses val="autoZero"/>
        <c:auto val="1"/>
        <c:lblAlgn val="ctr"/>
        <c:lblOffset val="100"/>
        <c:noMultiLvlLbl val="0"/>
      </c:catAx>
      <c:valAx>
        <c:axId val="-2063333784"/>
        <c:scaling>
          <c:orientation val="minMax"/>
        </c:scaling>
        <c:delete val="0"/>
        <c:axPos val="l"/>
        <c:majorGridlines/>
        <c:numFmt formatCode="#,#00" sourceLinked="1"/>
        <c:majorTickMark val="out"/>
        <c:minorTickMark val="none"/>
        <c:tickLblPos val="nextTo"/>
        <c:crossAx val="-206344092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F5. Er IT-tjenestene enkle å</a:t>
            </a:r>
            <a:r>
              <a:rPr lang="en-US" baseline="0"/>
              <a:t> bruke? [%]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Sheet1!$D$45</c:f>
              <c:strCache>
                <c:ptCount val="1"/>
                <c:pt idx="0">
                  <c:v>NTNU</c:v>
                </c:pt>
              </c:strCache>
            </c:strRef>
          </c:tx>
          <c:invertIfNegative val="0"/>
          <c:cat>
            <c:strRef>
              <c:f>Sheet1!$C$46:$C$51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Sheet1!$D$46:$D$51</c:f>
              <c:numCache>
                <c:formatCode>#,#00</c:formatCode>
                <c:ptCount val="6"/>
                <c:pt idx="0">
                  <c:v>1.5</c:v>
                </c:pt>
                <c:pt idx="1">
                  <c:v>8.5</c:v>
                </c:pt>
                <c:pt idx="2">
                  <c:v>27.8</c:v>
                </c:pt>
                <c:pt idx="3">
                  <c:v>47.2</c:v>
                </c:pt>
                <c:pt idx="4">
                  <c:v>13.5</c:v>
                </c:pt>
                <c:pt idx="5">
                  <c:v>1.4</c:v>
                </c:pt>
              </c:numCache>
            </c:numRef>
          </c:val>
        </c:ser>
        <c:ser>
          <c:idx val="1"/>
          <c:order val="1"/>
          <c:tx>
            <c:strRef>
              <c:f>Sheet1!$E$45</c:f>
              <c:strCache>
                <c:ptCount val="1"/>
                <c:pt idx="0">
                  <c:v>UiT</c:v>
                </c:pt>
              </c:strCache>
            </c:strRef>
          </c:tx>
          <c:invertIfNegative val="0"/>
          <c:cat>
            <c:strRef>
              <c:f>Sheet1!$C$46:$C$51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Sheet1!$E$46:$E$51</c:f>
              <c:numCache>
                <c:formatCode>#,#00</c:formatCode>
                <c:ptCount val="6"/>
                <c:pt idx="0">
                  <c:v>1.6</c:v>
                </c:pt>
                <c:pt idx="1">
                  <c:v>8.0</c:v>
                </c:pt>
                <c:pt idx="2">
                  <c:v>26.1</c:v>
                </c:pt>
                <c:pt idx="3">
                  <c:v>47.0</c:v>
                </c:pt>
                <c:pt idx="4">
                  <c:v>15.7</c:v>
                </c:pt>
                <c:pt idx="5">
                  <c:v>1.6</c:v>
                </c:pt>
              </c:numCache>
            </c:numRef>
          </c:val>
        </c:ser>
        <c:ser>
          <c:idx val="2"/>
          <c:order val="2"/>
          <c:tx>
            <c:strRef>
              <c:f>Sheet1!$F$45</c:f>
              <c:strCache>
                <c:ptCount val="1"/>
                <c:pt idx="0">
                  <c:v>UiA</c:v>
                </c:pt>
              </c:strCache>
            </c:strRef>
          </c:tx>
          <c:invertIfNegative val="0"/>
          <c:cat>
            <c:strRef>
              <c:f>Sheet1!$C$46:$C$51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Sheet1!$F$46:$F$51</c:f>
              <c:numCache>
                <c:formatCode>#,#00</c:formatCode>
                <c:ptCount val="6"/>
                <c:pt idx="0">
                  <c:v>1.9</c:v>
                </c:pt>
                <c:pt idx="1">
                  <c:v>5.8</c:v>
                </c:pt>
                <c:pt idx="2">
                  <c:v>22.6</c:v>
                </c:pt>
                <c:pt idx="3">
                  <c:v>48.5</c:v>
                </c:pt>
                <c:pt idx="4">
                  <c:v>19.5</c:v>
                </c:pt>
                <c:pt idx="5">
                  <c:v>1.5</c:v>
                </c:pt>
              </c:numCache>
            </c:numRef>
          </c:val>
        </c:ser>
        <c:ser>
          <c:idx val="3"/>
          <c:order val="3"/>
          <c:tx>
            <c:strRef>
              <c:f>Sheet1!$G$45</c:f>
              <c:strCache>
                <c:ptCount val="1"/>
                <c:pt idx="0">
                  <c:v>UiB</c:v>
                </c:pt>
              </c:strCache>
            </c:strRef>
          </c:tx>
          <c:invertIfNegative val="0"/>
          <c:cat>
            <c:strRef>
              <c:f>Sheet1!$C$46:$C$51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Sheet1!$G$46:$G$51</c:f>
              <c:numCache>
                <c:formatCode>#,#00</c:formatCode>
                <c:ptCount val="6"/>
                <c:pt idx="0">
                  <c:v>1.5</c:v>
                </c:pt>
                <c:pt idx="1">
                  <c:v>7.2</c:v>
                </c:pt>
                <c:pt idx="2">
                  <c:v>24.7</c:v>
                </c:pt>
                <c:pt idx="3">
                  <c:v>47.1</c:v>
                </c:pt>
                <c:pt idx="4">
                  <c:v>18.5</c:v>
                </c:pt>
                <c:pt idx="5">
                  <c:v>1.0</c:v>
                </c:pt>
              </c:numCache>
            </c:numRef>
          </c:val>
        </c:ser>
        <c:ser>
          <c:idx val="4"/>
          <c:order val="4"/>
          <c:tx>
            <c:strRef>
              <c:f>Sheet1!$H$45</c:f>
              <c:strCache>
                <c:ptCount val="1"/>
                <c:pt idx="0">
                  <c:v>UiO</c:v>
                </c:pt>
              </c:strCache>
            </c:strRef>
          </c:tx>
          <c:invertIfNegative val="0"/>
          <c:cat>
            <c:strRef>
              <c:f>Sheet1!$C$46:$C$51</c:f>
              <c:strCache>
                <c:ptCount val="6"/>
                <c:pt idx="0">
                  <c:v>Helt uenig</c:v>
                </c:pt>
                <c:pt idx="1">
                  <c:v>Uenig</c:v>
                </c:pt>
                <c:pt idx="2">
                  <c:v>Nøytral</c:v>
                </c:pt>
                <c:pt idx="3">
                  <c:v>Enig</c:v>
                </c:pt>
                <c:pt idx="4">
                  <c:v>Helt enig</c:v>
                </c:pt>
                <c:pt idx="5">
                  <c:v>Vet ikke</c:v>
                </c:pt>
              </c:strCache>
            </c:strRef>
          </c:cat>
          <c:val>
            <c:numRef>
              <c:f>Sheet1!$H$46:$H$51</c:f>
              <c:numCache>
                <c:formatCode>#,#00</c:formatCode>
                <c:ptCount val="6"/>
                <c:pt idx="0">
                  <c:v>2.9</c:v>
                </c:pt>
                <c:pt idx="1">
                  <c:v>8.8</c:v>
                </c:pt>
                <c:pt idx="2">
                  <c:v>24.9</c:v>
                </c:pt>
                <c:pt idx="3">
                  <c:v>45.5</c:v>
                </c:pt>
                <c:pt idx="4">
                  <c:v>16.8</c:v>
                </c:pt>
                <c:pt idx="5">
                  <c:v>1.0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83644664"/>
        <c:axId val="2037579336"/>
      </c:barChart>
      <c:catAx>
        <c:axId val="-20836446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37579336"/>
        <c:crosses val="autoZero"/>
        <c:auto val="1"/>
        <c:lblAlgn val="ctr"/>
        <c:lblOffset val="100"/>
        <c:noMultiLvlLbl val="0"/>
      </c:catAx>
      <c:valAx>
        <c:axId val="2037579336"/>
        <c:scaling>
          <c:orientation val="minMax"/>
        </c:scaling>
        <c:delete val="0"/>
        <c:axPos val="l"/>
        <c:majorGridlines/>
        <c:numFmt formatCode="#,#00" sourceLinked="1"/>
        <c:majorTickMark val="out"/>
        <c:minorTickMark val="none"/>
        <c:tickLblPos val="nextTo"/>
        <c:crossAx val="-208364466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'UiO2'!$D$15</c:f>
              <c:strCache>
                <c:ptCount val="1"/>
                <c:pt idx="0">
                  <c:v>Norstore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'UiO2'!$C$16:$C$19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'UiO2'!$D$16:$D$19</c:f>
              <c:numCache>
                <c:formatCode>General</c:formatCode>
                <c:ptCount val="4"/>
                <c:pt idx="0">
                  <c:v>3.2</c:v>
                </c:pt>
                <c:pt idx="1">
                  <c:v>8.6</c:v>
                </c:pt>
                <c:pt idx="2">
                  <c:v>67.5</c:v>
                </c:pt>
                <c:pt idx="3">
                  <c:v>20.7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'UiO2'!$D$27</c:f>
              <c:strCache>
                <c:ptCount val="1"/>
                <c:pt idx="0">
                  <c:v>Lifeportal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'UiO2'!$C$28:$C$31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'UiO2'!$D$28:$D$31</c:f>
              <c:numCache>
                <c:formatCode>General</c:formatCode>
                <c:ptCount val="4"/>
                <c:pt idx="0">
                  <c:v>2.1</c:v>
                </c:pt>
                <c:pt idx="1">
                  <c:v>3.7</c:v>
                </c:pt>
                <c:pt idx="2">
                  <c:v>68.6</c:v>
                </c:pt>
                <c:pt idx="3">
                  <c:v>25.6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'UiO2'!$D$39</c:f>
              <c:strCache>
                <c:ptCount val="1"/>
                <c:pt idx="0">
                  <c:v>Sensitive data TSD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'UiO2'!$C$40:$C$43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'UiO2'!$D$40:$D$43</c:f>
              <c:numCache>
                <c:formatCode>General</c:formatCode>
                <c:ptCount val="4"/>
                <c:pt idx="0">
                  <c:v>4.5</c:v>
                </c:pt>
                <c:pt idx="1">
                  <c:v>13.0</c:v>
                </c:pt>
                <c:pt idx="2">
                  <c:v>60.5</c:v>
                </c:pt>
                <c:pt idx="3">
                  <c:v>22.0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'UiO2'!$D$63</c:f>
              <c:strCache>
                <c:ptCount val="1"/>
                <c:pt idx="0">
                  <c:v>HyperResearch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'UiO2'!$C$64:$C$67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'UiO2'!$D$64:$D$67</c:f>
              <c:numCache>
                <c:formatCode>General</c:formatCode>
                <c:ptCount val="4"/>
                <c:pt idx="0">
                  <c:v>5.5</c:v>
                </c:pt>
                <c:pt idx="1">
                  <c:v>8.200000000000001</c:v>
                </c:pt>
                <c:pt idx="2">
                  <c:v>62.7</c:v>
                </c:pt>
                <c:pt idx="3">
                  <c:v>23.6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'UiO2'!$D$3</c:f>
              <c:strCache>
                <c:ptCount val="1"/>
                <c:pt idx="0">
                  <c:v>Abel-clusteret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'UiO2'!$C$4:$C$7</c:f>
              <c:strCache>
                <c:ptCount val="4"/>
                <c:pt idx="0">
                  <c:v>Bruker/Har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'UiO2'!$D$4:$D$7</c:f>
              <c:numCache>
                <c:formatCode>General</c:formatCode>
                <c:ptCount val="4"/>
                <c:pt idx="0">
                  <c:v>10.4</c:v>
                </c:pt>
                <c:pt idx="1">
                  <c:v>11.1</c:v>
                </c:pt>
                <c:pt idx="2">
                  <c:v>53.2</c:v>
                </c:pt>
                <c:pt idx="3">
                  <c:v>25.3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'UiO2'!$D$75</c:f>
              <c:strCache>
                <c:ptCount val="1"/>
                <c:pt idx="0">
                  <c:v>Nvivo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'UiO2'!$C$76:$C$79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'UiO2'!$D$76:$D$79</c:f>
              <c:numCache>
                <c:formatCode>General</c:formatCode>
                <c:ptCount val="4"/>
                <c:pt idx="0">
                  <c:v>6.4</c:v>
                </c:pt>
                <c:pt idx="1">
                  <c:v>10.3</c:v>
                </c:pt>
                <c:pt idx="2">
                  <c:v>59.0</c:v>
                </c:pt>
                <c:pt idx="3">
                  <c:v>24.4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'UiO2'!$D$51</c:f>
              <c:strCache>
                <c:ptCount val="1"/>
                <c:pt idx="0">
                  <c:v>Statistikkprogrammer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'UiO2'!$C$52:$C$55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'UiO2'!$D$52:$D$55</c:f>
              <c:numCache>
                <c:formatCode>General</c:formatCode>
                <c:ptCount val="4"/>
                <c:pt idx="0">
                  <c:v>39.1</c:v>
                </c:pt>
                <c:pt idx="1">
                  <c:v>17.4</c:v>
                </c:pt>
                <c:pt idx="2">
                  <c:v>25.1</c:v>
                </c:pt>
                <c:pt idx="3">
                  <c:v>18.3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'UiO2'!$D$87</c:f>
              <c:strCache>
                <c:ptCount val="1"/>
                <c:pt idx="0">
                  <c:v>Maple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'UiO2'!$C$88:$C$91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'UiO2'!$D$88:$D$91</c:f>
              <c:numCache>
                <c:formatCode>General</c:formatCode>
                <c:ptCount val="4"/>
                <c:pt idx="0">
                  <c:v>5.7</c:v>
                </c:pt>
                <c:pt idx="1">
                  <c:v>12.6</c:v>
                </c:pt>
                <c:pt idx="2">
                  <c:v>59.7</c:v>
                </c:pt>
                <c:pt idx="3">
                  <c:v>22.0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'UiO2'!$D$99</c:f>
              <c:strCache>
                <c:ptCount val="1"/>
                <c:pt idx="0">
                  <c:v>Matlab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'UiO2'!$C$100:$C$103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'UiO2'!$D$100:$D$103</c:f>
              <c:numCache>
                <c:formatCode>General</c:formatCode>
                <c:ptCount val="4"/>
                <c:pt idx="0">
                  <c:v>19.9</c:v>
                </c:pt>
                <c:pt idx="1">
                  <c:v>21.5</c:v>
                </c:pt>
                <c:pt idx="2">
                  <c:v>38.2</c:v>
                </c:pt>
                <c:pt idx="3">
                  <c:v>20.4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'UiO2'!$D$111</c:f>
              <c:strCache>
                <c:ptCount val="1"/>
                <c:pt idx="0">
                  <c:v>ArcGIS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'UiO2'!$C$112:$C$115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'UiO2'!$D$112:$D$115</c:f>
              <c:numCache>
                <c:formatCode>General</c:formatCode>
                <c:ptCount val="4"/>
                <c:pt idx="0">
                  <c:v>6.2</c:v>
                </c:pt>
                <c:pt idx="1">
                  <c:v>11.8</c:v>
                </c:pt>
                <c:pt idx="2">
                  <c:v>56.7</c:v>
                </c:pt>
                <c:pt idx="3">
                  <c:v>25.3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'UiO2'!$D$135</c:f>
              <c:strCache>
                <c:ptCount val="1"/>
                <c:pt idx="0">
                  <c:v>MUSIT-databaser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'UiO2'!$C$136:$C$139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'UiO2'!$D$136:$D$139</c:f>
              <c:numCache>
                <c:formatCode>General</c:formatCode>
                <c:ptCount val="4"/>
                <c:pt idx="0">
                  <c:v>2.8</c:v>
                </c:pt>
                <c:pt idx="1">
                  <c:v>3.9</c:v>
                </c:pt>
                <c:pt idx="2">
                  <c:v>70.9</c:v>
                </c:pt>
                <c:pt idx="3">
                  <c:v>22.5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'UiO2'!$D$147</c:f>
              <c:strCache>
                <c:ptCount val="1"/>
                <c:pt idx="0">
                  <c:v>USITs studio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'UiO2'!$C$148:$C$151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'UiO2'!$D$148:$D$151</c:f>
              <c:numCache>
                <c:formatCode>General</c:formatCode>
                <c:ptCount val="4"/>
                <c:pt idx="0">
                  <c:v>5.8</c:v>
                </c:pt>
                <c:pt idx="1">
                  <c:v>13.4</c:v>
                </c:pt>
                <c:pt idx="2">
                  <c:v>63.6</c:v>
                </c:pt>
                <c:pt idx="3">
                  <c:v>17.3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'UiO2'!$D$123</c:f>
              <c:strCache>
                <c:ptCount val="1"/>
                <c:pt idx="0">
                  <c:v>Nettskjema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'UiO2'!$C$124:$C$127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'UiO2'!$D$124:$D$127</c:f>
              <c:numCache>
                <c:formatCode>General</c:formatCode>
                <c:ptCount val="4"/>
                <c:pt idx="0">
                  <c:v>33.6</c:v>
                </c:pt>
                <c:pt idx="1">
                  <c:v>22.8</c:v>
                </c:pt>
                <c:pt idx="2">
                  <c:v>27.3</c:v>
                </c:pt>
                <c:pt idx="3">
                  <c:v>16.3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Nettskjema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'UiO2'!$D$171</c:f>
              <c:strCache>
                <c:ptCount val="1"/>
                <c:pt idx="0">
                  <c:v>Vit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'UiO2'!$C$172:$C$175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'UiO2'!$D$172:$D$175</c:f>
              <c:numCache>
                <c:formatCode>General</c:formatCode>
                <c:ptCount val="4"/>
                <c:pt idx="0">
                  <c:v>33.6</c:v>
                </c:pt>
                <c:pt idx="1">
                  <c:v>22.8</c:v>
                </c:pt>
                <c:pt idx="2">
                  <c:v>27.3</c:v>
                </c:pt>
                <c:pt idx="3">
                  <c:v>16.3</c:v>
                </c:pt>
              </c:numCache>
            </c:numRef>
          </c:val>
        </c:ser>
        <c:ser>
          <c:idx val="1"/>
          <c:order val="1"/>
          <c:tx>
            <c:strRef>
              <c:f>'UiO2'!$E$171</c:f>
              <c:strCache>
                <c:ptCount val="1"/>
                <c:pt idx="0">
                  <c:v>Ikke Vit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'UiO2'!$C$172:$C$175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'UiO2'!$E$172:$E$175</c:f>
              <c:numCache>
                <c:formatCode>General</c:formatCode>
                <c:ptCount val="4"/>
                <c:pt idx="0">
                  <c:v>31.4</c:v>
                </c:pt>
                <c:pt idx="1">
                  <c:v>14.9</c:v>
                </c:pt>
                <c:pt idx="2">
                  <c:v>4.5</c:v>
                </c:pt>
                <c:pt idx="3">
                  <c:v>49.2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2986232"/>
        <c:axId val="-2062592248"/>
      </c:barChart>
      <c:catAx>
        <c:axId val="-20629862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62592248"/>
        <c:crosses val="autoZero"/>
        <c:auto val="1"/>
        <c:lblAlgn val="ctr"/>
        <c:lblOffset val="100"/>
        <c:noMultiLvlLbl val="0"/>
      </c:catAx>
      <c:valAx>
        <c:axId val="-2062592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29862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'UiO2'!$D$159</c:f>
              <c:strCache>
                <c:ptCount val="1"/>
                <c:pt idx="0">
                  <c:v>Nettskjema (Alle)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'UiO2'!$C$160:$C$163</c:f>
              <c:strCache>
                <c:ptCount val="4"/>
                <c:pt idx="0">
                  <c:v>Bruker‎/Har brukt</c:v>
                </c:pt>
                <c:pt idx="1">
                  <c:v>Kjenner til</c:v>
                </c:pt>
                <c:pt idx="2">
                  <c:v>Kjenner ikke til</c:v>
                </c:pt>
                <c:pt idx="3">
                  <c:v>Ikke relevant</c:v>
                </c:pt>
              </c:strCache>
            </c:strRef>
          </c:cat>
          <c:val>
            <c:numRef>
              <c:f>'UiO2'!$D$160:$D$163</c:f>
              <c:numCache>
                <c:formatCode>General</c:formatCode>
                <c:ptCount val="4"/>
                <c:pt idx="0">
                  <c:v>32.80000000000001</c:v>
                </c:pt>
                <c:pt idx="1">
                  <c:v>20.0</c:v>
                </c:pt>
                <c:pt idx="2">
                  <c:v>19.3</c:v>
                </c:pt>
                <c:pt idx="3">
                  <c:v>27.9</c:v>
                </c:pt>
              </c:numCache>
            </c:numRef>
          </c:val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'UiO3'!$D$3</c:f>
              <c:strCache>
                <c:ptCount val="1"/>
                <c:pt idx="0">
                  <c:v>Fronter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'UiO3'!$C$4:$C$8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'UiO3'!$D$4:$D$8</c:f>
              <c:numCache>
                <c:formatCode>General</c:formatCode>
                <c:ptCount val="5"/>
                <c:pt idx="0">
                  <c:v>37.9</c:v>
                </c:pt>
                <c:pt idx="1">
                  <c:v>16.3</c:v>
                </c:pt>
                <c:pt idx="2">
                  <c:v>7.0</c:v>
                </c:pt>
                <c:pt idx="3">
                  <c:v>18.9</c:v>
                </c:pt>
                <c:pt idx="4">
                  <c:v>19.9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'UiO3'!$D$16</c:f>
              <c:strCache>
                <c:ptCount val="1"/>
                <c:pt idx="0">
                  <c:v>Andre LMS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'UiO3'!$C$17:$C$21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'UiO3'!$D$17:$D$21</c:f>
              <c:numCache>
                <c:formatCode>General</c:formatCode>
                <c:ptCount val="5"/>
                <c:pt idx="0">
                  <c:v>3.3</c:v>
                </c:pt>
                <c:pt idx="1">
                  <c:v>1.5</c:v>
                </c:pt>
                <c:pt idx="2">
                  <c:v>3.8</c:v>
                </c:pt>
                <c:pt idx="3">
                  <c:v>64.0</c:v>
                </c:pt>
                <c:pt idx="4">
                  <c:v>27.5</c:v>
                </c:pt>
              </c:numCache>
            </c:numRef>
          </c:val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'UiO3'!$D$29</c:f>
              <c:strCache>
                <c:ptCount val="1"/>
                <c:pt idx="0">
                  <c:v>Futurelearn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'UiO3'!$C$30:$C$34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'UiO3'!$D$30:$D$34</c:f>
              <c:numCache>
                <c:formatCode>General</c:formatCode>
                <c:ptCount val="5"/>
                <c:pt idx="0">
                  <c:v>0.3</c:v>
                </c:pt>
                <c:pt idx="1">
                  <c:v>0.8</c:v>
                </c:pt>
                <c:pt idx="2">
                  <c:v>0.8</c:v>
                </c:pt>
                <c:pt idx="3">
                  <c:v>70.2</c:v>
                </c:pt>
                <c:pt idx="4">
                  <c:v>28.0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'UiO3'!$D$42</c:f>
              <c:strCache>
                <c:ptCount val="1"/>
                <c:pt idx="0">
                  <c:v>Andre MOOC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'UiO3'!$C$43:$C$47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'UiO3'!$D$43:$D$47</c:f>
              <c:numCache>
                <c:formatCode>General</c:formatCode>
                <c:ptCount val="5"/>
                <c:pt idx="0">
                  <c:v>0.5</c:v>
                </c:pt>
                <c:pt idx="1">
                  <c:v>1.0</c:v>
                </c:pt>
                <c:pt idx="2">
                  <c:v>1.3</c:v>
                </c:pt>
                <c:pt idx="3">
                  <c:v>69.6</c:v>
                </c:pt>
                <c:pt idx="4">
                  <c:v>27.6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'UiO3'!$D$55</c:f>
              <c:strCache>
                <c:ptCount val="1"/>
                <c:pt idx="0">
                  <c:v>Blogg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'UiO3'!$C$56:$C$60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'UiO3'!$D$56:$D$60</c:f>
              <c:numCache>
                <c:formatCode>General</c:formatCode>
                <c:ptCount val="5"/>
                <c:pt idx="0">
                  <c:v>2.8</c:v>
                </c:pt>
                <c:pt idx="1">
                  <c:v>4.5</c:v>
                </c:pt>
                <c:pt idx="2">
                  <c:v>4.8</c:v>
                </c:pt>
                <c:pt idx="3">
                  <c:v>65.2</c:v>
                </c:pt>
                <c:pt idx="4">
                  <c:v>22.7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'UiO3'!$D$68</c:f>
              <c:strCache>
                <c:ptCount val="1"/>
                <c:pt idx="0">
                  <c:v>Wiki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'UiO3'!$C$69:$C$73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'UiO3'!$D$69:$D$73</c:f>
              <c:numCache>
                <c:formatCode>General</c:formatCode>
                <c:ptCount val="5"/>
                <c:pt idx="0">
                  <c:v>5.0</c:v>
                </c:pt>
                <c:pt idx="1">
                  <c:v>12.1</c:v>
                </c:pt>
                <c:pt idx="2">
                  <c:v>9.0</c:v>
                </c:pt>
                <c:pt idx="3">
                  <c:v>52.3</c:v>
                </c:pt>
                <c:pt idx="4">
                  <c:v>21.6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'UiO3'!$D$81</c:f>
              <c:strCache>
                <c:ptCount val="1"/>
                <c:pt idx="0">
                  <c:v>Vortex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'UiO3'!$C$82:$C$86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'UiO3'!$D$82:$D$86</c:f>
              <c:numCache>
                <c:formatCode>General</c:formatCode>
                <c:ptCount val="5"/>
                <c:pt idx="0">
                  <c:v>7.9</c:v>
                </c:pt>
                <c:pt idx="1">
                  <c:v>7.1</c:v>
                </c:pt>
                <c:pt idx="2">
                  <c:v>6.4</c:v>
                </c:pt>
                <c:pt idx="3">
                  <c:v>54.8</c:v>
                </c:pt>
                <c:pt idx="4">
                  <c:v>23.7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'UiO3'!$D$94</c:f>
              <c:strCache>
                <c:ptCount val="1"/>
                <c:pt idx="0">
                  <c:v>Nettskjema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'UiO3'!$C$95:$C$99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'UiO3'!$D$95:$D$99</c:f>
              <c:numCache>
                <c:formatCode>General</c:formatCode>
                <c:ptCount val="5"/>
                <c:pt idx="0">
                  <c:v>4.3</c:v>
                </c:pt>
                <c:pt idx="1">
                  <c:v>11.1</c:v>
                </c:pt>
                <c:pt idx="2">
                  <c:v>9.6</c:v>
                </c:pt>
                <c:pt idx="3">
                  <c:v>51.1</c:v>
                </c:pt>
                <c:pt idx="4">
                  <c:v>23.8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'UiO3'!$D$107</c:f>
              <c:strCache>
                <c:ptCount val="1"/>
                <c:pt idx="0">
                  <c:v>Podcast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'UiO3'!$C$108:$C$112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'UiO3'!$D$108:$D$112</c:f>
              <c:numCache>
                <c:formatCode>General</c:formatCode>
                <c:ptCount val="5"/>
                <c:pt idx="0">
                  <c:v>5.3</c:v>
                </c:pt>
                <c:pt idx="1">
                  <c:v>3.5</c:v>
                </c:pt>
                <c:pt idx="2">
                  <c:v>6.8</c:v>
                </c:pt>
                <c:pt idx="3">
                  <c:v>61.1</c:v>
                </c:pt>
                <c:pt idx="4">
                  <c:v>23.2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'UiO3'!$D$120</c:f>
              <c:strCache>
                <c:ptCount val="1"/>
                <c:pt idx="0">
                  <c:v>Sosiale medier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'UiO3'!$C$121:$C$125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'UiO3'!$D$121:$D$125</c:f>
              <c:numCache>
                <c:formatCode>General</c:formatCode>
                <c:ptCount val="5"/>
                <c:pt idx="0">
                  <c:v>6.8</c:v>
                </c:pt>
                <c:pt idx="1">
                  <c:v>9.0</c:v>
                </c:pt>
                <c:pt idx="2">
                  <c:v>6.5</c:v>
                </c:pt>
                <c:pt idx="3">
                  <c:v>56.0</c:v>
                </c:pt>
                <c:pt idx="4">
                  <c:v>21.8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'UiO3'!$D$133</c:f>
              <c:strCache>
                <c:ptCount val="1"/>
                <c:pt idx="0">
                  <c:v>Skyløsninger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'UiO3'!$C$134:$C$138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'UiO3'!$D$134:$D$138</c:f>
              <c:numCache>
                <c:formatCode>General</c:formatCode>
                <c:ptCount val="5"/>
                <c:pt idx="0">
                  <c:v>1.8</c:v>
                </c:pt>
                <c:pt idx="1">
                  <c:v>4.1</c:v>
                </c:pt>
                <c:pt idx="2">
                  <c:v>4.1</c:v>
                </c:pt>
                <c:pt idx="3">
                  <c:v>66.9</c:v>
                </c:pt>
                <c:pt idx="4">
                  <c:v>23.2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'UiO3'!$D$146</c:f>
              <c:strCache>
                <c:ptCount val="1"/>
                <c:pt idx="0">
                  <c:v>Videokonferanse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'UiO3'!$C$147:$C$151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'UiO3'!$D$147:$D$151</c:f>
              <c:numCache>
                <c:formatCode>General</c:formatCode>
                <c:ptCount val="5"/>
                <c:pt idx="0">
                  <c:v>8.6</c:v>
                </c:pt>
                <c:pt idx="1">
                  <c:v>14.7</c:v>
                </c:pt>
                <c:pt idx="2">
                  <c:v>10.9</c:v>
                </c:pt>
                <c:pt idx="3">
                  <c:v>45.3</c:v>
                </c:pt>
                <c:pt idx="4">
                  <c:v>20.5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'UiO3'!$D$159</c:f>
              <c:strCache>
                <c:ptCount val="1"/>
                <c:pt idx="0">
                  <c:v>Spill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'UiO3'!$C$160:$C$164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'UiO3'!$D$160:$D$164</c:f>
              <c:numCache>
                <c:formatCode>General</c:formatCode>
                <c:ptCount val="5"/>
                <c:pt idx="0">
                  <c:v>0.3</c:v>
                </c:pt>
                <c:pt idx="1">
                  <c:v>1.5</c:v>
                </c:pt>
                <c:pt idx="2">
                  <c:v>2.5</c:v>
                </c:pt>
                <c:pt idx="3">
                  <c:v>68.0</c:v>
                </c:pt>
                <c:pt idx="4">
                  <c:v>27.7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'UiO3'!$D$172</c:f>
              <c:strCache>
                <c:ptCount val="1"/>
                <c:pt idx="0">
                  <c:v>Multiple-choice (Vit)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'UiO3'!$C$173:$C$177</c:f>
              <c:strCache>
                <c:ptCount val="5"/>
                <c:pt idx="0">
                  <c:v>Bruker ofte</c:v>
                </c:pt>
                <c:pt idx="1">
                  <c:v>Bruker av og til</c:v>
                </c:pt>
                <c:pt idx="2">
                  <c:v>Bruker sjelden</c:v>
                </c:pt>
                <c:pt idx="3">
                  <c:v>Bruker ikke</c:v>
                </c:pt>
                <c:pt idx="4">
                  <c:v>Ikke relevant</c:v>
                </c:pt>
              </c:strCache>
            </c:strRef>
          </c:cat>
          <c:val>
            <c:numRef>
              <c:f>'UiO3'!$D$173:$D$177</c:f>
              <c:numCache>
                <c:formatCode>General</c:formatCode>
                <c:ptCount val="5"/>
                <c:pt idx="0">
                  <c:v>2.0</c:v>
                </c:pt>
                <c:pt idx="1">
                  <c:v>4.0</c:v>
                </c:pt>
                <c:pt idx="2">
                  <c:v>5.5</c:v>
                </c:pt>
                <c:pt idx="3">
                  <c:v>62.2</c:v>
                </c:pt>
                <c:pt idx="4">
                  <c:v>26.2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'UiO4'!$D$3</c:f>
              <c:strCache>
                <c:ptCount val="1"/>
                <c:pt idx="0">
                  <c:v>UiO-interne kurs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'UiO4'!$C$4:$C$8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'UiO4'!$D$4:$D$8</c:f>
              <c:numCache>
                <c:formatCode>General</c:formatCode>
                <c:ptCount val="5"/>
                <c:pt idx="0">
                  <c:v>8.1</c:v>
                </c:pt>
                <c:pt idx="1">
                  <c:v>17.8</c:v>
                </c:pt>
                <c:pt idx="2">
                  <c:v>17.6</c:v>
                </c:pt>
                <c:pt idx="3">
                  <c:v>20.0</c:v>
                </c:pt>
                <c:pt idx="4">
                  <c:v>36.4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'UiO4'!$D$16</c:f>
              <c:strCache>
                <c:ptCount val="1"/>
                <c:pt idx="0">
                  <c:v>USITs GDM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'UiO4'!$C$17:$C$21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'UiO4'!$D$17:$D$21</c:f>
              <c:numCache>
                <c:formatCode>General</c:formatCode>
                <c:ptCount val="5"/>
                <c:pt idx="0">
                  <c:v>3.7</c:v>
                </c:pt>
                <c:pt idx="1">
                  <c:v>8.6</c:v>
                </c:pt>
                <c:pt idx="2">
                  <c:v>12.3</c:v>
                </c:pt>
                <c:pt idx="3">
                  <c:v>36.0</c:v>
                </c:pt>
                <c:pt idx="4">
                  <c:v>39.4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'UiO4'!$D$29</c:f>
              <c:strCache>
                <c:ptCount val="1"/>
                <c:pt idx="0">
                  <c:v>Andre UiO støttetjenester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'UiO4'!$C$30:$C$34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'UiO4'!$D$30:$D$34</c:f>
              <c:numCache>
                <c:formatCode>General</c:formatCode>
                <c:ptCount val="5"/>
                <c:pt idx="0">
                  <c:v>6.6</c:v>
                </c:pt>
                <c:pt idx="1">
                  <c:v>15.0</c:v>
                </c:pt>
                <c:pt idx="2">
                  <c:v>13.9</c:v>
                </c:pt>
                <c:pt idx="3">
                  <c:v>26.6</c:v>
                </c:pt>
                <c:pt idx="4">
                  <c:v>38.0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'UiO4'!$D$42</c:f>
              <c:strCache>
                <c:ptCount val="1"/>
                <c:pt idx="0">
                  <c:v>Nyhetsbrev fra GDM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'UiO4'!$C$43:$C$47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'UiO4'!$D$43:$D$47</c:f>
              <c:numCache>
                <c:formatCode>General</c:formatCode>
                <c:ptCount val="5"/>
                <c:pt idx="0">
                  <c:v>1.6</c:v>
                </c:pt>
                <c:pt idx="1">
                  <c:v>8.700000000000001</c:v>
                </c:pt>
                <c:pt idx="2">
                  <c:v>10.7</c:v>
                </c:pt>
                <c:pt idx="3">
                  <c:v>38.4</c:v>
                </c:pt>
                <c:pt idx="4">
                  <c:v>40.6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'UiO4'!$D$55</c:f>
              <c:strCache>
                <c:ptCount val="1"/>
                <c:pt idx="0">
                  <c:v>Speiderbloggen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'UiO4'!$C$56:$C$60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'UiO4'!$D$56:$D$60</c:f>
              <c:numCache>
                <c:formatCode>General</c:formatCode>
                <c:ptCount val="5"/>
                <c:pt idx="0">
                  <c:v>2.2</c:v>
                </c:pt>
                <c:pt idx="1">
                  <c:v>10.1</c:v>
                </c:pt>
                <c:pt idx="2">
                  <c:v>15.1</c:v>
                </c:pt>
                <c:pt idx="3">
                  <c:v>33.30000000000001</c:v>
                </c:pt>
                <c:pt idx="4">
                  <c:v>39.30000000000001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'UiO4'!$D$68</c:f>
              <c:strCache>
                <c:ptCount val="1"/>
                <c:pt idx="0">
                  <c:v>Deltagelse EdTech-UiO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'UiO4'!$C$69:$C$72</c:f>
              <c:strCache>
                <c:ptCount val="4"/>
                <c:pt idx="0">
                  <c:v>Av og til</c:v>
                </c:pt>
                <c:pt idx="1">
                  <c:v>Sjelden</c:v>
                </c:pt>
                <c:pt idx="2">
                  <c:v>Aldri</c:v>
                </c:pt>
                <c:pt idx="3">
                  <c:v>Ikke relevant</c:v>
                </c:pt>
              </c:strCache>
            </c:strRef>
          </c:cat>
          <c:val>
            <c:numRef>
              <c:f>'UiO4'!$D$69:$D$72</c:f>
              <c:numCache>
                <c:formatCode>General</c:formatCode>
                <c:ptCount val="4"/>
                <c:pt idx="0">
                  <c:v>0.9</c:v>
                </c:pt>
                <c:pt idx="1">
                  <c:v>3.2</c:v>
                </c:pt>
                <c:pt idx="2">
                  <c:v>53.5</c:v>
                </c:pt>
                <c:pt idx="3">
                  <c:v>42.3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'UiO4'!$D$80</c:f>
              <c:strCache>
                <c:ptCount val="1"/>
                <c:pt idx="0">
                  <c:v>IT-ped. Nettverk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'UiO4'!$C$81:$C$85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'UiO4'!$D$81:$D$85</c:f>
              <c:numCache>
                <c:formatCode>General</c:formatCode>
                <c:ptCount val="5"/>
                <c:pt idx="0">
                  <c:v>1.1</c:v>
                </c:pt>
                <c:pt idx="1">
                  <c:v>2.7</c:v>
                </c:pt>
                <c:pt idx="2">
                  <c:v>4.7</c:v>
                </c:pt>
                <c:pt idx="3">
                  <c:v>49.7</c:v>
                </c:pt>
                <c:pt idx="4">
                  <c:v>41.7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'UiO4'!$D$93</c:f>
              <c:strCache>
                <c:ptCount val="1"/>
                <c:pt idx="0">
                  <c:v>Eksterne kurs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'UiO4'!$C$94:$C$98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'UiO4'!$D$94:$D$98</c:f>
              <c:numCache>
                <c:formatCode>General</c:formatCode>
                <c:ptCount val="5"/>
                <c:pt idx="0">
                  <c:v>2.7</c:v>
                </c:pt>
                <c:pt idx="1">
                  <c:v>9.4</c:v>
                </c:pt>
                <c:pt idx="2">
                  <c:v>12.3</c:v>
                </c:pt>
                <c:pt idx="3">
                  <c:v>37.4</c:v>
                </c:pt>
                <c:pt idx="4">
                  <c:v>38.30000000000001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'UiO4'!$D$106</c:f>
              <c:strCache>
                <c:ptCount val="1"/>
                <c:pt idx="0">
                  <c:v>Annen ekstern info [%]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'UiO4'!$C$107:$C$111</c:f>
              <c:strCache>
                <c:ptCount val="5"/>
                <c:pt idx="0">
                  <c:v>Primært</c:v>
                </c:pt>
                <c:pt idx="1">
                  <c:v>Av og til</c:v>
                </c:pt>
                <c:pt idx="2">
                  <c:v>Sjelden</c:v>
                </c:pt>
                <c:pt idx="3">
                  <c:v>Aldri</c:v>
                </c:pt>
                <c:pt idx="4">
                  <c:v>Ikke relevant</c:v>
                </c:pt>
              </c:strCache>
            </c:strRef>
          </c:cat>
          <c:val>
            <c:numRef>
              <c:f>'UiO4'!$D$107:$D$111</c:f>
              <c:numCache>
                <c:formatCode>General</c:formatCode>
                <c:ptCount val="5"/>
                <c:pt idx="0">
                  <c:v>5.8</c:v>
                </c:pt>
                <c:pt idx="1">
                  <c:v>14.9</c:v>
                </c:pt>
                <c:pt idx="2">
                  <c:v>14.4</c:v>
                </c:pt>
                <c:pt idx="3">
                  <c:v>26.6</c:v>
                </c:pt>
                <c:pt idx="4">
                  <c:v>38.30000000000001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UiO-05. Fornøyd med AV-utstyr? [%]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'UiO5'!$D$3</c:f>
              <c:strCache>
                <c:ptCount val="1"/>
                <c:pt idx="0">
                  <c:v>Funksjonalitet og bruk</c:v>
                </c:pt>
              </c:strCache>
            </c:strRef>
          </c:tx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'UiO5'!$C$4:$C$9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    Ikke relevant</c:v>
                </c:pt>
              </c:strCache>
            </c:strRef>
          </c:cat>
          <c:val>
            <c:numRef>
              <c:f>'UiO5'!$D$4:$D$9</c:f>
              <c:numCache>
                <c:formatCode>General</c:formatCode>
                <c:ptCount val="6"/>
                <c:pt idx="0">
                  <c:v>1.9</c:v>
                </c:pt>
                <c:pt idx="1">
                  <c:v>6.9</c:v>
                </c:pt>
                <c:pt idx="2">
                  <c:v>19.5</c:v>
                </c:pt>
                <c:pt idx="3">
                  <c:v>38.7</c:v>
                </c:pt>
                <c:pt idx="4">
                  <c:v>12.4</c:v>
                </c:pt>
                <c:pt idx="5">
                  <c:v>20.6</c:v>
                </c:pt>
              </c:numCache>
            </c:numRef>
          </c:val>
        </c:ser>
        <c:ser>
          <c:idx val="1"/>
          <c:order val="1"/>
          <c:tx>
            <c:strRef>
              <c:f>'UiO5'!$E$3</c:f>
              <c:strCache>
                <c:ptCount val="1"/>
                <c:pt idx="0">
                  <c:v>Drift og oppsyn</c:v>
                </c:pt>
              </c:strCache>
            </c:strRef>
          </c:tx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'UiO5'!$C$4:$C$9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    Ikke relevant</c:v>
                </c:pt>
              </c:strCache>
            </c:strRef>
          </c:cat>
          <c:val>
            <c:numRef>
              <c:f>'UiO5'!$E$4:$E$9</c:f>
              <c:numCache>
                <c:formatCode>General</c:formatCode>
                <c:ptCount val="6"/>
                <c:pt idx="0">
                  <c:v>4.3</c:v>
                </c:pt>
                <c:pt idx="1">
                  <c:v>8.3</c:v>
                </c:pt>
                <c:pt idx="2">
                  <c:v>21.0</c:v>
                </c:pt>
                <c:pt idx="3">
                  <c:v>31.2</c:v>
                </c:pt>
                <c:pt idx="4">
                  <c:v>11.3</c:v>
                </c:pt>
                <c:pt idx="5">
                  <c:v>23.9</c:v>
                </c:pt>
              </c:numCache>
            </c:numRef>
          </c:val>
        </c:ser>
        <c:ser>
          <c:idx val="2"/>
          <c:order val="2"/>
          <c:tx>
            <c:strRef>
              <c:f>'UiO5'!$F$3</c:f>
              <c:strCache>
                <c:ptCount val="1"/>
                <c:pt idx="0">
                  <c:v>Informasjon og hjelp</c:v>
                </c:pt>
              </c:strCache>
            </c:strRef>
          </c:tx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'UiO5'!$C$4:$C$9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    Ikke relevant</c:v>
                </c:pt>
              </c:strCache>
            </c:strRef>
          </c:cat>
          <c:val>
            <c:numRef>
              <c:f>'UiO5'!$F$4:$F$9</c:f>
              <c:numCache>
                <c:formatCode>General</c:formatCode>
                <c:ptCount val="6"/>
                <c:pt idx="0">
                  <c:v>4.9</c:v>
                </c:pt>
                <c:pt idx="1">
                  <c:v>10.4</c:v>
                </c:pt>
                <c:pt idx="2">
                  <c:v>24.1</c:v>
                </c:pt>
                <c:pt idx="3">
                  <c:v>25.9</c:v>
                </c:pt>
                <c:pt idx="4">
                  <c:v>10.1</c:v>
                </c:pt>
                <c:pt idx="5">
                  <c:v>24.5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7623624"/>
        <c:axId val="-2117651528"/>
      </c:barChart>
      <c:catAx>
        <c:axId val="-21176236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17651528"/>
        <c:crosses val="autoZero"/>
        <c:auto val="1"/>
        <c:lblAlgn val="ctr"/>
        <c:lblOffset val="100"/>
        <c:noMultiLvlLbl val="0"/>
      </c:catAx>
      <c:valAx>
        <c:axId val="-2117651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1762362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UiO-07. Fornøyd</a:t>
            </a:r>
            <a:r>
              <a:rPr lang="en-US" baseline="0"/>
              <a:t> med e-posttjenesten?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'UiO7-8'!$C$19:$C$24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ikke‎</c:v>
                </c:pt>
              </c:strCache>
            </c:strRef>
          </c:cat>
          <c:val>
            <c:numRef>
              <c:f>'UiO7-8'!$D$19:$D$24</c:f>
              <c:numCache>
                <c:formatCode>General</c:formatCode>
                <c:ptCount val="6"/>
                <c:pt idx="0">
                  <c:v>3.3</c:v>
                </c:pt>
                <c:pt idx="1">
                  <c:v>9.5</c:v>
                </c:pt>
                <c:pt idx="2">
                  <c:v>17.0</c:v>
                </c:pt>
                <c:pt idx="3">
                  <c:v>37.7</c:v>
                </c:pt>
                <c:pt idx="4">
                  <c:v>29.9</c:v>
                </c:pt>
                <c:pt idx="5">
                  <c:v>2.5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21742040"/>
        <c:axId val="-2118979688"/>
      </c:barChart>
      <c:catAx>
        <c:axId val="-21217420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18979688"/>
        <c:crosses val="autoZero"/>
        <c:auto val="1"/>
        <c:lblAlgn val="ctr"/>
        <c:lblOffset val="100"/>
        <c:noMultiLvlLbl val="0"/>
      </c:catAx>
      <c:valAx>
        <c:axId val="-2118979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21742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Fornøyd med e-posttjenesten 2003–2015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'UiO7-8'!$C$3</c:f>
              <c:strCache>
                <c:ptCount val="1"/>
                <c:pt idx="0">
                  <c:v>Fornøyd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'UiO7-8'!$B$4:$B$12</c:f>
              <c:numCache>
                <c:formatCode>General</c:formatCode>
                <c:ptCount val="9"/>
                <c:pt idx="0">
                  <c:v>2015.0</c:v>
                </c:pt>
                <c:pt idx="1">
                  <c:v>2013.0</c:v>
                </c:pt>
                <c:pt idx="2">
                  <c:v>2010.0</c:v>
                </c:pt>
                <c:pt idx="3">
                  <c:v>2009.0</c:v>
                </c:pt>
                <c:pt idx="4">
                  <c:v>2007.0</c:v>
                </c:pt>
                <c:pt idx="5">
                  <c:v>2006.0</c:v>
                </c:pt>
                <c:pt idx="6">
                  <c:v>2005.0</c:v>
                </c:pt>
                <c:pt idx="7">
                  <c:v>2004.0</c:v>
                </c:pt>
                <c:pt idx="8">
                  <c:v>2003.0</c:v>
                </c:pt>
              </c:numCache>
            </c:numRef>
          </c:cat>
          <c:val>
            <c:numRef>
              <c:f>'UiO7-8'!$C$4:$C$12</c:f>
              <c:numCache>
                <c:formatCode>General</c:formatCode>
                <c:ptCount val="9"/>
                <c:pt idx="0">
                  <c:v>67.6</c:v>
                </c:pt>
                <c:pt idx="1">
                  <c:v>80.3</c:v>
                </c:pt>
                <c:pt idx="2">
                  <c:v>83.6</c:v>
                </c:pt>
                <c:pt idx="3">
                  <c:v>84.0</c:v>
                </c:pt>
                <c:pt idx="4">
                  <c:v>78.3</c:v>
                </c:pt>
                <c:pt idx="5">
                  <c:v>80.0</c:v>
                </c:pt>
                <c:pt idx="6">
                  <c:v>81.6</c:v>
                </c:pt>
                <c:pt idx="7">
                  <c:v>78.4</c:v>
                </c:pt>
                <c:pt idx="8">
                  <c:v>69.3</c:v>
                </c:pt>
              </c:numCache>
            </c:numRef>
          </c:val>
        </c:ser>
        <c:ser>
          <c:idx val="1"/>
          <c:order val="1"/>
          <c:tx>
            <c:strRef>
              <c:f>'UiO7-8'!$D$3</c:f>
              <c:strCache>
                <c:ptCount val="1"/>
                <c:pt idx="0">
                  <c:v>Nøytral</c:v>
                </c:pt>
              </c:strCache>
            </c:strRef>
          </c:tx>
          <c:invertIfNegative val="0"/>
          <c:cat>
            <c:numRef>
              <c:f>'UiO7-8'!$B$4:$B$12</c:f>
              <c:numCache>
                <c:formatCode>General</c:formatCode>
                <c:ptCount val="9"/>
                <c:pt idx="0">
                  <c:v>2015.0</c:v>
                </c:pt>
                <c:pt idx="1">
                  <c:v>2013.0</c:v>
                </c:pt>
                <c:pt idx="2">
                  <c:v>2010.0</c:v>
                </c:pt>
                <c:pt idx="3">
                  <c:v>2009.0</c:v>
                </c:pt>
                <c:pt idx="4">
                  <c:v>2007.0</c:v>
                </c:pt>
                <c:pt idx="5">
                  <c:v>2006.0</c:v>
                </c:pt>
                <c:pt idx="6">
                  <c:v>2005.0</c:v>
                </c:pt>
                <c:pt idx="7">
                  <c:v>2004.0</c:v>
                </c:pt>
                <c:pt idx="8">
                  <c:v>2003.0</c:v>
                </c:pt>
              </c:numCache>
            </c:numRef>
          </c:cat>
          <c:val>
            <c:numRef>
              <c:f>'UiO7-8'!$D$4:$D$12</c:f>
              <c:numCache>
                <c:formatCode>General</c:formatCode>
                <c:ptCount val="9"/>
                <c:pt idx="0">
                  <c:v>17.0</c:v>
                </c:pt>
                <c:pt idx="1">
                  <c:v>15.8</c:v>
                </c:pt>
                <c:pt idx="2">
                  <c:v>13.0</c:v>
                </c:pt>
                <c:pt idx="3">
                  <c:v>13.4</c:v>
                </c:pt>
                <c:pt idx="4">
                  <c:v>16.9</c:v>
                </c:pt>
                <c:pt idx="5">
                  <c:v>16.1</c:v>
                </c:pt>
                <c:pt idx="6">
                  <c:v>14.9</c:v>
                </c:pt>
                <c:pt idx="7">
                  <c:v>17.1</c:v>
                </c:pt>
                <c:pt idx="8">
                  <c:v>23.1</c:v>
                </c:pt>
              </c:numCache>
            </c:numRef>
          </c:val>
        </c:ser>
        <c:ser>
          <c:idx val="2"/>
          <c:order val="2"/>
          <c:tx>
            <c:strRef>
              <c:f>'UiO7-8'!$E$3</c:f>
              <c:strCache>
                <c:ptCount val="1"/>
                <c:pt idx="0">
                  <c:v>Misfornøyd</c:v>
                </c:pt>
              </c:strCache>
            </c:strRef>
          </c:tx>
          <c:invertIfNegative val="0"/>
          <c:cat>
            <c:numRef>
              <c:f>'UiO7-8'!$B$4:$B$12</c:f>
              <c:numCache>
                <c:formatCode>General</c:formatCode>
                <c:ptCount val="9"/>
                <c:pt idx="0">
                  <c:v>2015.0</c:v>
                </c:pt>
                <c:pt idx="1">
                  <c:v>2013.0</c:v>
                </c:pt>
                <c:pt idx="2">
                  <c:v>2010.0</c:v>
                </c:pt>
                <c:pt idx="3">
                  <c:v>2009.0</c:v>
                </c:pt>
                <c:pt idx="4">
                  <c:v>2007.0</c:v>
                </c:pt>
                <c:pt idx="5">
                  <c:v>2006.0</c:v>
                </c:pt>
                <c:pt idx="6">
                  <c:v>2005.0</c:v>
                </c:pt>
                <c:pt idx="7">
                  <c:v>2004.0</c:v>
                </c:pt>
                <c:pt idx="8">
                  <c:v>2003.0</c:v>
                </c:pt>
              </c:numCache>
            </c:numRef>
          </c:cat>
          <c:val>
            <c:numRef>
              <c:f>'UiO7-8'!$E$4:$E$12</c:f>
              <c:numCache>
                <c:formatCode>General</c:formatCode>
                <c:ptCount val="9"/>
                <c:pt idx="0">
                  <c:v>16.1</c:v>
                </c:pt>
                <c:pt idx="1">
                  <c:v>3.5</c:v>
                </c:pt>
                <c:pt idx="2">
                  <c:v>2.7</c:v>
                </c:pt>
                <c:pt idx="3">
                  <c:v>2.7</c:v>
                </c:pt>
                <c:pt idx="4">
                  <c:v>4.8</c:v>
                </c:pt>
                <c:pt idx="5">
                  <c:v>3.9</c:v>
                </c:pt>
                <c:pt idx="6">
                  <c:v>3.6</c:v>
                </c:pt>
                <c:pt idx="7">
                  <c:v>4.4</c:v>
                </c:pt>
                <c:pt idx="8">
                  <c:v>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3820152"/>
        <c:axId val="-2083817144"/>
      </c:barChart>
      <c:catAx>
        <c:axId val="-2083820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83817144"/>
        <c:crosses val="autoZero"/>
        <c:auto val="1"/>
        <c:lblAlgn val="ctr"/>
        <c:lblOffset val="100"/>
        <c:noMultiLvlLbl val="0"/>
      </c:catAx>
      <c:valAx>
        <c:axId val="-2083817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838201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UiO7omk:</a:t>
            </a:r>
            <a:r>
              <a:rPr lang="en-US" sz="1800" baseline="0"/>
              <a:t> Fornøyd med e-posttjenesten fakultetvis [%]</a:t>
            </a:r>
            <a:endParaRPr lang="en-US" sz="1800"/>
          </a:p>
        </c:rich>
      </c:tx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'UiO7-8'!$C$52</c:f>
              <c:strCache>
                <c:ptCount val="1"/>
                <c:pt idx="0">
                  <c:v>Misfornøyd</c:v>
                </c:pt>
              </c:strCache>
            </c:strRef>
          </c:tx>
          <c:invertIfNegative val="0"/>
          <c:cat>
            <c:strRef>
              <c:f>'UiO7-8'!$D$51:$Q$51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'UiO7-8'!$D$52:$Q$52</c:f>
              <c:numCache>
                <c:formatCode>General</c:formatCode>
                <c:ptCount val="14"/>
                <c:pt idx="0">
                  <c:v>42.9</c:v>
                </c:pt>
                <c:pt idx="1">
                  <c:v>4.8</c:v>
                </c:pt>
                <c:pt idx="2">
                  <c:v>10.2</c:v>
                </c:pt>
                <c:pt idx="3">
                  <c:v>28.3</c:v>
                </c:pt>
                <c:pt idx="4">
                  <c:v>20.2</c:v>
                </c:pt>
                <c:pt idx="5">
                  <c:v>3.3</c:v>
                </c:pt>
                <c:pt idx="6">
                  <c:v>7.6</c:v>
                </c:pt>
                <c:pt idx="7">
                  <c:v>9.1</c:v>
                </c:pt>
                <c:pt idx="9">
                  <c:v>10.5</c:v>
                </c:pt>
                <c:pt idx="10">
                  <c:v>9.1</c:v>
                </c:pt>
                <c:pt idx="11">
                  <c:v>1.7</c:v>
                </c:pt>
                <c:pt idx="12">
                  <c:v>5.0</c:v>
                </c:pt>
                <c:pt idx="13">
                  <c:v>13.2</c:v>
                </c:pt>
              </c:numCache>
            </c:numRef>
          </c:val>
        </c:ser>
        <c:ser>
          <c:idx val="1"/>
          <c:order val="1"/>
          <c:tx>
            <c:strRef>
              <c:f>'UiO7-8'!$C$53</c:f>
              <c:strCache>
                <c:ptCount val="1"/>
                <c:pt idx="0">
                  <c:v>Nøytral</c:v>
                </c:pt>
              </c:strCache>
            </c:strRef>
          </c:tx>
          <c:invertIfNegative val="0"/>
          <c:cat>
            <c:strRef>
              <c:f>'UiO7-8'!$D$51:$Q$51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'UiO7-8'!$D$53:$Q$53</c:f>
              <c:numCache>
                <c:formatCode>General</c:formatCode>
                <c:ptCount val="14"/>
                <c:pt idx="1">
                  <c:v>19.0</c:v>
                </c:pt>
                <c:pt idx="2">
                  <c:v>15.6</c:v>
                </c:pt>
                <c:pt idx="3">
                  <c:v>22.8</c:v>
                </c:pt>
                <c:pt idx="4">
                  <c:v>20.2</c:v>
                </c:pt>
                <c:pt idx="5">
                  <c:v>10.0</c:v>
                </c:pt>
                <c:pt idx="6">
                  <c:v>22.8</c:v>
                </c:pt>
                <c:pt idx="7">
                  <c:v>15.9</c:v>
                </c:pt>
                <c:pt idx="8">
                  <c:v>16.7</c:v>
                </c:pt>
                <c:pt idx="9">
                  <c:v>10.5</c:v>
                </c:pt>
                <c:pt idx="10">
                  <c:v>9.1</c:v>
                </c:pt>
                <c:pt idx="11">
                  <c:v>8.6</c:v>
                </c:pt>
                <c:pt idx="12">
                  <c:v>20.0</c:v>
                </c:pt>
                <c:pt idx="13">
                  <c:v>17.5</c:v>
                </c:pt>
              </c:numCache>
            </c:numRef>
          </c:val>
        </c:ser>
        <c:ser>
          <c:idx val="2"/>
          <c:order val="2"/>
          <c:tx>
            <c:strRef>
              <c:f>'UiO7-8'!$C$54</c:f>
              <c:strCache>
                <c:ptCount val="1"/>
                <c:pt idx="0">
                  <c:v>Fornøyd</c:v>
                </c:pt>
              </c:strCache>
            </c:strRef>
          </c:tx>
          <c:invertIfNegative val="0"/>
          <c:cat>
            <c:strRef>
              <c:f>'UiO7-8'!$D$51:$Q$51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'UiO7-8'!$D$54:$Q$54</c:f>
              <c:numCache>
                <c:formatCode>General</c:formatCode>
                <c:ptCount val="14"/>
                <c:pt idx="0">
                  <c:v>57.1</c:v>
                </c:pt>
                <c:pt idx="1">
                  <c:v>76.2</c:v>
                </c:pt>
                <c:pt idx="2">
                  <c:v>74.2</c:v>
                </c:pt>
                <c:pt idx="3">
                  <c:v>48.9</c:v>
                </c:pt>
                <c:pt idx="4">
                  <c:v>59.6</c:v>
                </c:pt>
                <c:pt idx="5">
                  <c:v>86.7</c:v>
                </c:pt>
                <c:pt idx="6">
                  <c:v>69.6</c:v>
                </c:pt>
                <c:pt idx="7">
                  <c:v>75.0</c:v>
                </c:pt>
                <c:pt idx="8">
                  <c:v>83.3</c:v>
                </c:pt>
                <c:pt idx="9">
                  <c:v>78.9</c:v>
                </c:pt>
                <c:pt idx="10">
                  <c:v>81.8</c:v>
                </c:pt>
                <c:pt idx="11">
                  <c:v>89.7</c:v>
                </c:pt>
                <c:pt idx="12">
                  <c:v>75.0</c:v>
                </c:pt>
                <c:pt idx="13">
                  <c:v>69.3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22160280"/>
        <c:axId val="-2118954840"/>
      </c:barChart>
      <c:catAx>
        <c:axId val="-2122160280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8954840"/>
        <c:crosses val="autoZero"/>
        <c:auto val="1"/>
        <c:lblAlgn val="ctr"/>
        <c:lblOffset val="100"/>
        <c:noMultiLvlLbl val="0"/>
      </c:catAx>
      <c:valAx>
        <c:axId val="-21189548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1221602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UiO-07omk.</a:t>
            </a:r>
            <a:r>
              <a:rPr lang="en-US" baseline="0"/>
              <a:t> </a:t>
            </a:r>
            <a:r>
              <a:rPr lang="en-US"/>
              <a:t>Fornøyd med e-posttjenesten fordelt på </a:t>
            </a:r>
          </a:p>
          <a:p>
            <a:pPr>
              <a:defRPr/>
            </a:pPr>
            <a:r>
              <a:rPr lang="en-US"/>
              <a:t>Mac/PC-brukere [%]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'UiO1'!$D$69</c:f>
              <c:strCache>
                <c:ptCount val="1"/>
                <c:pt idx="0">
                  <c:v>Mac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'UiO1'!$C$70:$C$72</c:f>
              <c:strCache>
                <c:ptCount val="3"/>
                <c:pt idx="0">
                  <c:v>Misfornøyd</c:v>
                </c:pt>
                <c:pt idx="1">
                  <c:v>Nøytral</c:v>
                </c:pt>
                <c:pt idx="2">
                  <c:v>Fornøyd</c:v>
                </c:pt>
              </c:strCache>
            </c:strRef>
          </c:cat>
          <c:val>
            <c:numRef>
              <c:f>'UiO1'!$D$70:$D$72</c:f>
              <c:numCache>
                <c:formatCode>General</c:formatCode>
                <c:ptCount val="3"/>
                <c:pt idx="0">
                  <c:v>19.9</c:v>
                </c:pt>
                <c:pt idx="1">
                  <c:v>24.1</c:v>
                </c:pt>
                <c:pt idx="2">
                  <c:v>56.0</c:v>
                </c:pt>
              </c:numCache>
            </c:numRef>
          </c:val>
        </c:ser>
        <c:ser>
          <c:idx val="1"/>
          <c:order val="1"/>
          <c:tx>
            <c:strRef>
              <c:f>'UiO1'!$E$69</c:f>
              <c:strCache>
                <c:ptCount val="1"/>
                <c:pt idx="0">
                  <c:v>PC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'UiO1'!$C$70:$C$72</c:f>
              <c:strCache>
                <c:ptCount val="3"/>
                <c:pt idx="0">
                  <c:v>Misfornøyd</c:v>
                </c:pt>
                <c:pt idx="1">
                  <c:v>Nøytral</c:v>
                </c:pt>
                <c:pt idx="2">
                  <c:v>Fornøyd</c:v>
                </c:pt>
              </c:strCache>
            </c:strRef>
          </c:cat>
          <c:val>
            <c:numRef>
              <c:f>'UiO1'!$E$70:$E$72</c:f>
              <c:numCache>
                <c:formatCode>General</c:formatCode>
                <c:ptCount val="3"/>
                <c:pt idx="0">
                  <c:v>11.4</c:v>
                </c:pt>
                <c:pt idx="1">
                  <c:v>17.1</c:v>
                </c:pt>
                <c:pt idx="2">
                  <c:v>71.5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21956536"/>
        <c:axId val="-2119012312"/>
      </c:barChart>
      <c:catAx>
        <c:axId val="-2121956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19012312"/>
        <c:crosses val="autoZero"/>
        <c:auto val="1"/>
        <c:lblAlgn val="ctr"/>
        <c:lblOffset val="100"/>
        <c:noMultiLvlLbl val="0"/>
      </c:catAx>
      <c:valAx>
        <c:axId val="-2119012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219565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UiO-08. Fornøyd med den nye kalendertjenesten? [%]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'UiO7-8'!$C$32:$C$37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'UiO7-8'!$D$32:$D$37</c:f>
              <c:numCache>
                <c:formatCode>General</c:formatCode>
                <c:ptCount val="6"/>
                <c:pt idx="0">
                  <c:v>4.9</c:v>
                </c:pt>
                <c:pt idx="1">
                  <c:v>7.7</c:v>
                </c:pt>
                <c:pt idx="2">
                  <c:v>12.5</c:v>
                </c:pt>
                <c:pt idx="3">
                  <c:v>26.3</c:v>
                </c:pt>
                <c:pt idx="4">
                  <c:v>24.2</c:v>
                </c:pt>
                <c:pt idx="5">
                  <c:v>24.4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37770456"/>
        <c:axId val="-2083631320"/>
      </c:barChart>
      <c:catAx>
        <c:axId val="20377704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83631320"/>
        <c:crosses val="autoZero"/>
        <c:auto val="1"/>
        <c:lblAlgn val="ctr"/>
        <c:lblOffset val="100"/>
        <c:noMultiLvlLbl val="0"/>
      </c:catAx>
      <c:valAx>
        <c:axId val="-2083631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37770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/>
              <a:t>UiO8omk: Fornøyd med den nye katalogtjenesten fakultetsvis [%]</a:t>
            </a:r>
          </a:p>
        </c:rich>
      </c:tx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'UiO7-8'!$C$85</c:f>
              <c:strCache>
                <c:ptCount val="1"/>
                <c:pt idx="0">
                  <c:v>Misfornøyd</c:v>
                </c:pt>
              </c:strCache>
            </c:strRef>
          </c:tx>
          <c:invertIfNegative val="0"/>
          <c:cat>
            <c:strRef>
              <c:f>'UiO7-8'!$D$84:$Q$84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'UiO7-8'!$D$85:$Q$85</c:f>
              <c:numCache>
                <c:formatCode>General</c:formatCode>
                <c:ptCount val="14"/>
                <c:pt idx="0">
                  <c:v>14.3</c:v>
                </c:pt>
                <c:pt idx="1">
                  <c:v>9.3</c:v>
                </c:pt>
                <c:pt idx="2">
                  <c:v>9.1</c:v>
                </c:pt>
                <c:pt idx="3">
                  <c:v>22.3</c:v>
                </c:pt>
                <c:pt idx="4">
                  <c:v>19.6</c:v>
                </c:pt>
                <c:pt idx="5">
                  <c:v>3.3</c:v>
                </c:pt>
                <c:pt idx="6">
                  <c:v>11.0</c:v>
                </c:pt>
                <c:pt idx="7">
                  <c:v>6.1</c:v>
                </c:pt>
                <c:pt idx="8">
                  <c:v>11.5</c:v>
                </c:pt>
                <c:pt idx="9">
                  <c:v>7.9</c:v>
                </c:pt>
                <c:pt idx="10">
                  <c:v>18.2</c:v>
                </c:pt>
                <c:pt idx="11">
                  <c:v>1.6</c:v>
                </c:pt>
                <c:pt idx="12">
                  <c:v>5.0</c:v>
                </c:pt>
                <c:pt idx="13">
                  <c:v>12.6</c:v>
                </c:pt>
              </c:numCache>
            </c:numRef>
          </c:val>
        </c:ser>
        <c:ser>
          <c:idx val="1"/>
          <c:order val="1"/>
          <c:tx>
            <c:strRef>
              <c:f>'UiO7-8'!$C$86</c:f>
              <c:strCache>
                <c:ptCount val="1"/>
                <c:pt idx="0">
                  <c:v>Nøytral</c:v>
                </c:pt>
              </c:strCache>
            </c:strRef>
          </c:tx>
          <c:invertIfNegative val="0"/>
          <c:cat>
            <c:strRef>
              <c:f>'UiO7-8'!$D$84:$Q$84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'UiO7-8'!$D$86:$Q$86</c:f>
              <c:numCache>
                <c:formatCode>General</c:formatCode>
                <c:ptCount val="14"/>
                <c:pt idx="1">
                  <c:v>9.3</c:v>
                </c:pt>
                <c:pt idx="2">
                  <c:v>15.9</c:v>
                </c:pt>
                <c:pt idx="3">
                  <c:v>12.8</c:v>
                </c:pt>
                <c:pt idx="4">
                  <c:v>13.6</c:v>
                </c:pt>
                <c:pt idx="5">
                  <c:v>16.7</c:v>
                </c:pt>
                <c:pt idx="6">
                  <c:v>13.4</c:v>
                </c:pt>
                <c:pt idx="7">
                  <c:v>12.2</c:v>
                </c:pt>
                <c:pt idx="8">
                  <c:v>11.5</c:v>
                </c:pt>
                <c:pt idx="9">
                  <c:v>15.8</c:v>
                </c:pt>
                <c:pt idx="10">
                  <c:v>9.1</c:v>
                </c:pt>
                <c:pt idx="11">
                  <c:v>1.6</c:v>
                </c:pt>
                <c:pt idx="12">
                  <c:v>10.0</c:v>
                </c:pt>
                <c:pt idx="13">
                  <c:v>12.5</c:v>
                </c:pt>
              </c:numCache>
            </c:numRef>
          </c:val>
        </c:ser>
        <c:ser>
          <c:idx val="2"/>
          <c:order val="2"/>
          <c:tx>
            <c:strRef>
              <c:f>'UiO7-8'!$C$87</c:f>
              <c:strCache>
                <c:ptCount val="1"/>
                <c:pt idx="0">
                  <c:v>Fornøyd</c:v>
                </c:pt>
              </c:strCache>
            </c:strRef>
          </c:tx>
          <c:invertIfNegative val="0"/>
          <c:cat>
            <c:strRef>
              <c:f>'UiO7-8'!$D$84:$Q$84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'UiO7-8'!$D$87:$Q$87</c:f>
              <c:numCache>
                <c:formatCode>General</c:formatCode>
                <c:ptCount val="14"/>
                <c:pt idx="0">
                  <c:v>28.6</c:v>
                </c:pt>
                <c:pt idx="1">
                  <c:v>67.4</c:v>
                </c:pt>
                <c:pt idx="2">
                  <c:v>52.3</c:v>
                </c:pt>
                <c:pt idx="3">
                  <c:v>27.7</c:v>
                </c:pt>
                <c:pt idx="4">
                  <c:v>35.7</c:v>
                </c:pt>
                <c:pt idx="5">
                  <c:v>60.0</c:v>
                </c:pt>
                <c:pt idx="6">
                  <c:v>43.9</c:v>
                </c:pt>
                <c:pt idx="7">
                  <c:v>49.0</c:v>
                </c:pt>
                <c:pt idx="8">
                  <c:v>76.9</c:v>
                </c:pt>
                <c:pt idx="9">
                  <c:v>76.3</c:v>
                </c:pt>
                <c:pt idx="10">
                  <c:v>72.7</c:v>
                </c:pt>
                <c:pt idx="11">
                  <c:v>91.8</c:v>
                </c:pt>
                <c:pt idx="12">
                  <c:v>60.0</c:v>
                </c:pt>
                <c:pt idx="13">
                  <c:v>50.5</c:v>
                </c:pt>
              </c:numCache>
            </c:numRef>
          </c:val>
        </c:ser>
        <c:ser>
          <c:idx val="3"/>
          <c:order val="3"/>
          <c:tx>
            <c:strRef>
              <c:f>'UiO7-8'!$C$88</c:f>
              <c:strCache>
                <c:ptCount val="1"/>
                <c:pt idx="0">
                  <c:v>Vet ikke</c:v>
                </c:pt>
              </c:strCache>
            </c:strRef>
          </c:tx>
          <c:invertIfNegative val="0"/>
          <c:cat>
            <c:strRef>
              <c:f>'UiO7-8'!$D$84:$Q$84</c:f>
              <c:strCache>
                <c:ptCount val="14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Senter</c:v>
                </c:pt>
                <c:pt idx="11">
                  <c:v>LOS</c:v>
                </c:pt>
                <c:pt idx="12">
                  <c:v>Annet</c:v>
                </c:pt>
                <c:pt idx="13">
                  <c:v>Total</c:v>
                </c:pt>
              </c:strCache>
            </c:strRef>
          </c:cat>
          <c:val>
            <c:numRef>
              <c:f>'UiO7-8'!$D$88:$Q$88</c:f>
              <c:numCache>
                <c:formatCode>General</c:formatCode>
                <c:ptCount val="14"/>
                <c:pt idx="0">
                  <c:v>57.1</c:v>
                </c:pt>
                <c:pt idx="1">
                  <c:v>14.0</c:v>
                </c:pt>
                <c:pt idx="2">
                  <c:v>22.7</c:v>
                </c:pt>
                <c:pt idx="3">
                  <c:v>37.2</c:v>
                </c:pt>
                <c:pt idx="4">
                  <c:v>31.2</c:v>
                </c:pt>
                <c:pt idx="5">
                  <c:v>20.0</c:v>
                </c:pt>
                <c:pt idx="6">
                  <c:v>31.7</c:v>
                </c:pt>
                <c:pt idx="7">
                  <c:v>32.7</c:v>
                </c:pt>
                <c:pt idx="11">
                  <c:v>4.9</c:v>
                </c:pt>
                <c:pt idx="12">
                  <c:v>25.0</c:v>
                </c:pt>
                <c:pt idx="13">
                  <c:v>24.4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28649880"/>
        <c:axId val="-2127190072"/>
      </c:barChart>
      <c:catAx>
        <c:axId val="-2128649880"/>
        <c:scaling>
          <c:orientation val="minMax"/>
        </c:scaling>
        <c:delete val="0"/>
        <c:axPos val="b"/>
        <c:majorTickMark val="out"/>
        <c:minorTickMark val="none"/>
        <c:tickLblPos val="nextTo"/>
        <c:crossAx val="-2127190072"/>
        <c:crosses val="autoZero"/>
        <c:auto val="1"/>
        <c:lblAlgn val="ctr"/>
        <c:lblOffset val="100"/>
        <c:noMultiLvlLbl val="0"/>
      </c:catAx>
      <c:valAx>
        <c:axId val="-21271900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1286498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UiO-08omk. Fornøyd med kalendertjenesten fordelt på stillingkategori [%]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'UiO1'!$D$52</c:f>
              <c:strCache>
                <c:ptCount val="1"/>
                <c:pt idx="0">
                  <c:v>Vitenskapelig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'UiO1'!$C$53:$C$58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'UiO1'!$D$53:$D$58</c:f>
              <c:numCache>
                <c:formatCode>General</c:formatCode>
                <c:ptCount val="6"/>
                <c:pt idx="0">
                  <c:v>7.1</c:v>
                </c:pt>
                <c:pt idx="1">
                  <c:v>8.4</c:v>
                </c:pt>
                <c:pt idx="2">
                  <c:v>15.3</c:v>
                </c:pt>
                <c:pt idx="3">
                  <c:v>17.8</c:v>
                </c:pt>
                <c:pt idx="4">
                  <c:v>15.1</c:v>
                </c:pt>
                <c:pt idx="5">
                  <c:v>36.30000000000001</c:v>
                </c:pt>
              </c:numCache>
            </c:numRef>
          </c:val>
        </c:ser>
        <c:ser>
          <c:idx val="1"/>
          <c:order val="1"/>
          <c:tx>
            <c:strRef>
              <c:f>'UiO1'!$E$52</c:f>
              <c:strCache>
                <c:ptCount val="1"/>
                <c:pt idx="0">
                  <c:v>Teknisk‎/Admin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'UiO1'!$C$53:$C$58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</c:v>
                </c:pt>
              </c:strCache>
            </c:strRef>
          </c:cat>
          <c:val>
            <c:numRef>
              <c:f>'UiO1'!$E$53:$E$58</c:f>
              <c:numCache>
                <c:formatCode>General</c:formatCode>
                <c:ptCount val="6"/>
                <c:pt idx="0">
                  <c:v>1.8</c:v>
                </c:pt>
                <c:pt idx="1">
                  <c:v>6.7</c:v>
                </c:pt>
                <c:pt idx="2">
                  <c:v>8.6</c:v>
                </c:pt>
                <c:pt idx="3">
                  <c:v>38.2</c:v>
                </c:pt>
                <c:pt idx="4">
                  <c:v>37.30000000000001</c:v>
                </c:pt>
                <c:pt idx="5">
                  <c:v>7.3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17894872"/>
        <c:axId val="-2117189832"/>
      </c:barChart>
      <c:catAx>
        <c:axId val="-21178948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17189832"/>
        <c:crosses val="autoZero"/>
        <c:auto val="1"/>
        <c:lblAlgn val="ctr"/>
        <c:lblOffset val="100"/>
        <c:noMultiLvlLbl val="0"/>
      </c:catAx>
      <c:valAx>
        <c:axId val="-2117189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178948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UiO-09. Trådløst nett [%]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'UiO9'!$D$3</c:f>
              <c:strCache>
                <c:ptCount val="1"/>
                <c:pt idx="0">
                  <c:v>Dekning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'UiO9'!$C$4:$C$9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Ikke relevant</c:v>
                </c:pt>
              </c:strCache>
            </c:strRef>
          </c:cat>
          <c:val>
            <c:numRef>
              <c:f>'UiO9'!$D$4:$D$9</c:f>
              <c:numCache>
                <c:formatCode>General</c:formatCode>
                <c:ptCount val="6"/>
                <c:pt idx="0">
                  <c:v>6.3</c:v>
                </c:pt>
                <c:pt idx="1">
                  <c:v>9.5</c:v>
                </c:pt>
                <c:pt idx="2">
                  <c:v>19.6</c:v>
                </c:pt>
                <c:pt idx="3">
                  <c:v>30.3</c:v>
                </c:pt>
                <c:pt idx="4">
                  <c:v>18.9</c:v>
                </c:pt>
                <c:pt idx="5">
                  <c:v>15.4</c:v>
                </c:pt>
              </c:numCache>
            </c:numRef>
          </c:val>
        </c:ser>
        <c:ser>
          <c:idx val="1"/>
          <c:order val="1"/>
          <c:tx>
            <c:strRef>
              <c:f>'UiO9'!$E$3</c:f>
              <c:strCache>
                <c:ptCount val="1"/>
                <c:pt idx="0">
                  <c:v>Kapasitet</c:v>
                </c:pt>
              </c:strCache>
            </c:strRef>
          </c:tx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'UiO9'!$C$4:$C$9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Ikke relevant</c:v>
                </c:pt>
              </c:strCache>
            </c:strRef>
          </c:cat>
          <c:val>
            <c:numRef>
              <c:f>'UiO9'!$E$4:$E$9</c:f>
              <c:numCache>
                <c:formatCode>General</c:formatCode>
                <c:ptCount val="6"/>
                <c:pt idx="0">
                  <c:v>2.6</c:v>
                </c:pt>
                <c:pt idx="1">
                  <c:v>5.4</c:v>
                </c:pt>
                <c:pt idx="2">
                  <c:v>14.6</c:v>
                </c:pt>
                <c:pt idx="3">
                  <c:v>30.3</c:v>
                </c:pt>
                <c:pt idx="4">
                  <c:v>18.9</c:v>
                </c:pt>
                <c:pt idx="5">
                  <c:v>15.4</c:v>
                </c:pt>
              </c:numCache>
            </c:numRef>
          </c:val>
        </c:ser>
        <c:ser>
          <c:idx val="2"/>
          <c:order val="2"/>
          <c:tx>
            <c:strRef>
              <c:f>'UiO9'!$F$3</c:f>
              <c:strCache>
                <c:ptCount val="1"/>
                <c:pt idx="0">
                  <c:v>Stabilitet</c:v>
                </c:pt>
              </c:strCache>
            </c:strRef>
          </c:tx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'UiO9'!$C$4:$C$9</c:f>
              <c:strCache>
                <c:ptCount val="6"/>
                <c:pt idx="0">
                  <c:v>Meget misfornøyd</c:v>
                </c:pt>
                <c:pt idx="1">
                  <c:v>Misfornøyd</c:v>
                </c:pt>
                <c:pt idx="2">
                  <c:v>Nøytral</c:v>
                </c:pt>
                <c:pt idx="3">
                  <c:v>Fornøyd</c:v>
                </c:pt>
                <c:pt idx="4">
                  <c:v>Meget fornøyd</c:v>
                </c:pt>
                <c:pt idx="5">
                  <c:v>Vet ikke           Ikke relevant</c:v>
                </c:pt>
              </c:strCache>
            </c:strRef>
          </c:cat>
          <c:val>
            <c:numRef>
              <c:f>'UiO9'!$F$4:$F$9</c:f>
              <c:numCache>
                <c:formatCode>General</c:formatCode>
                <c:ptCount val="6"/>
                <c:pt idx="0">
                  <c:v>4.7</c:v>
                </c:pt>
                <c:pt idx="1">
                  <c:v>7.8</c:v>
                </c:pt>
                <c:pt idx="2">
                  <c:v>18.1</c:v>
                </c:pt>
                <c:pt idx="3">
                  <c:v>29.8</c:v>
                </c:pt>
                <c:pt idx="4">
                  <c:v>19.9</c:v>
                </c:pt>
                <c:pt idx="5">
                  <c:v>19.8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2854440"/>
        <c:axId val="-2062851352"/>
      </c:barChart>
      <c:catAx>
        <c:axId val="-20628544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062851352"/>
        <c:crosses val="autoZero"/>
        <c:auto val="1"/>
        <c:lblAlgn val="ctr"/>
        <c:lblOffset val="100"/>
        <c:noMultiLvlLbl val="0"/>
      </c:catAx>
      <c:valAx>
        <c:axId val="-2062851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285444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effectLst/>
              </a:rPr>
              <a:t>UiO-10. Henvendelser om hjelp siste semester [%]</a:t>
            </a:r>
            <a:endParaRPr lang="en-US">
              <a:effectLst/>
            </a:endParaRP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'UiO10'!$A$1:$A$10</c:f>
              <c:strCache>
                <c:ptCount val="10"/>
                <c:pt idx="0">
                  <c:v>Behov for faglig konsulenthjelp</c:v>
                </c:pt>
                <c:pt idx="1">
                  <c:v>Annet</c:v>
                </c:pt>
                <c:pt idx="2">
                  <c:v>Ikke bedt om hjelp</c:v>
                </c:pt>
                <c:pt idx="3">
                  <c:v>Behov for info &amp; opplæring</c:v>
                </c:pt>
                <c:pt idx="4">
                  <c:v>Problemer med AV-utstyr</c:v>
                </c:pt>
                <c:pt idx="5">
                  <c:v>Brannslukking</c:v>
                </c:pt>
                <c:pt idx="6">
                  <c:v>Problemer med programvaren</c:v>
                </c:pt>
                <c:pt idx="7">
                  <c:v>Problemer med fellesutstyr</c:v>
                </c:pt>
                <c:pt idx="8">
                  <c:v>Tekniske problemer eget utstyr</c:v>
                </c:pt>
                <c:pt idx="9">
                  <c:v>Installasjon av progr./utstyr</c:v>
                </c:pt>
              </c:strCache>
            </c:strRef>
          </c:cat>
          <c:val>
            <c:numRef>
              <c:f>'UiO10'!$B$1:$B$10</c:f>
              <c:numCache>
                <c:formatCode>General</c:formatCode>
                <c:ptCount val="10"/>
                <c:pt idx="0">
                  <c:v>6.6</c:v>
                </c:pt>
                <c:pt idx="1">
                  <c:v>8.700000000000001</c:v>
                </c:pt>
                <c:pt idx="2">
                  <c:v>12.0</c:v>
                </c:pt>
                <c:pt idx="3">
                  <c:v>12.7</c:v>
                </c:pt>
                <c:pt idx="4">
                  <c:v>16.4</c:v>
                </c:pt>
                <c:pt idx="5">
                  <c:v>19.1</c:v>
                </c:pt>
                <c:pt idx="6">
                  <c:v>24.5</c:v>
                </c:pt>
                <c:pt idx="7">
                  <c:v>35.30000000000001</c:v>
                </c:pt>
                <c:pt idx="8">
                  <c:v>38.4</c:v>
                </c:pt>
                <c:pt idx="9">
                  <c:v>53.3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2266040"/>
        <c:axId val="-2118904216"/>
      </c:barChart>
      <c:catAx>
        <c:axId val="-212226604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2118904216"/>
        <c:crosses val="autoZero"/>
        <c:auto val="1"/>
        <c:lblAlgn val="ctr"/>
        <c:lblOffset val="100"/>
        <c:noMultiLvlLbl val="0"/>
      </c:catAx>
      <c:valAx>
        <c:axId val="-21189042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-2122266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Maskinbruk</a:t>
            </a:r>
            <a:r>
              <a:rPr lang="en-US" sz="1800" baseline="0"/>
              <a:t> ved UiO [%]</a:t>
            </a:r>
            <a:endParaRPr lang="en-US" sz="18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'UiO-F14'!$B$1</c:f>
              <c:strCache>
                <c:ptCount val="1"/>
                <c:pt idx="0">
                  <c:v>Kontor</c:v>
                </c:pt>
              </c:strCache>
            </c:strRef>
          </c:tx>
          <c:invertIfNegative val="0"/>
          <c:cat>
            <c:strRef>
              <c:f>'UiO-F14'!$A$2:$A$9</c:f>
              <c:strCache>
                <c:ptCount val="8"/>
                <c:pt idx="0">
                  <c:v>St PC‎/Win</c:v>
                </c:pt>
                <c:pt idx="1">
                  <c:v>St PC‎/Linux</c:v>
                </c:pt>
                <c:pt idx="2">
                  <c:v>St Mac</c:v>
                </c:pt>
                <c:pt idx="3">
                  <c:v>Lap PC‎/Win</c:v>
                </c:pt>
                <c:pt idx="4">
                  <c:v>Lap PC‎/Linux</c:v>
                </c:pt>
                <c:pt idx="5">
                  <c:v>Lap Mac</c:v>
                </c:pt>
                <c:pt idx="6">
                  <c:v>Brett</c:v>
                </c:pt>
                <c:pt idx="7">
                  <c:v>Mobil</c:v>
                </c:pt>
              </c:strCache>
            </c:strRef>
          </c:cat>
          <c:val>
            <c:numRef>
              <c:f>'UiO-F14'!$B$2:$B$9</c:f>
              <c:numCache>
                <c:formatCode>General</c:formatCode>
                <c:ptCount val="8"/>
                <c:pt idx="0">
                  <c:v>76.3</c:v>
                </c:pt>
                <c:pt idx="1">
                  <c:v>8.700000000000001</c:v>
                </c:pt>
                <c:pt idx="2">
                  <c:v>7.9</c:v>
                </c:pt>
                <c:pt idx="3">
                  <c:v>22.7</c:v>
                </c:pt>
                <c:pt idx="4">
                  <c:v>3.3</c:v>
                </c:pt>
                <c:pt idx="5">
                  <c:v>11.7</c:v>
                </c:pt>
                <c:pt idx="6">
                  <c:v>12.8</c:v>
                </c:pt>
                <c:pt idx="7">
                  <c:v>30.6</c:v>
                </c:pt>
              </c:numCache>
            </c:numRef>
          </c:val>
        </c:ser>
        <c:ser>
          <c:idx val="1"/>
          <c:order val="1"/>
          <c:tx>
            <c:strRef>
              <c:f>'UiO-F14'!$C$1</c:f>
              <c:strCache>
                <c:ptCount val="1"/>
                <c:pt idx="0">
                  <c:v>Hjemme</c:v>
                </c:pt>
              </c:strCache>
            </c:strRef>
          </c:tx>
          <c:invertIfNegative val="0"/>
          <c:cat>
            <c:strRef>
              <c:f>'UiO-F14'!$A$2:$A$9</c:f>
              <c:strCache>
                <c:ptCount val="8"/>
                <c:pt idx="0">
                  <c:v>St PC‎/Win</c:v>
                </c:pt>
                <c:pt idx="1">
                  <c:v>St PC‎/Linux</c:v>
                </c:pt>
                <c:pt idx="2">
                  <c:v>St Mac</c:v>
                </c:pt>
                <c:pt idx="3">
                  <c:v>Lap PC‎/Win</c:v>
                </c:pt>
                <c:pt idx="4">
                  <c:v>Lap PC‎/Linux</c:v>
                </c:pt>
                <c:pt idx="5">
                  <c:v>Lap Mac</c:v>
                </c:pt>
                <c:pt idx="6">
                  <c:v>Brett</c:v>
                </c:pt>
                <c:pt idx="7">
                  <c:v>Mobil</c:v>
                </c:pt>
              </c:strCache>
            </c:strRef>
          </c:cat>
          <c:val>
            <c:numRef>
              <c:f>'UiO-F14'!$C$2:$C$9</c:f>
              <c:numCache>
                <c:formatCode>General</c:formatCode>
                <c:ptCount val="8"/>
                <c:pt idx="0">
                  <c:v>19.4</c:v>
                </c:pt>
                <c:pt idx="1">
                  <c:v>2.7</c:v>
                </c:pt>
                <c:pt idx="2">
                  <c:v>6.0</c:v>
                </c:pt>
                <c:pt idx="3">
                  <c:v>47.9</c:v>
                </c:pt>
                <c:pt idx="4">
                  <c:v>7.4</c:v>
                </c:pt>
                <c:pt idx="5">
                  <c:v>28.1</c:v>
                </c:pt>
                <c:pt idx="6">
                  <c:v>35.1</c:v>
                </c:pt>
                <c:pt idx="7">
                  <c:v>47.1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4173592"/>
        <c:axId val="-2084170616"/>
      </c:barChart>
      <c:catAx>
        <c:axId val="-2084173592"/>
        <c:scaling>
          <c:orientation val="minMax"/>
        </c:scaling>
        <c:delete val="0"/>
        <c:axPos val="b"/>
        <c:majorTickMark val="out"/>
        <c:minorTickMark val="none"/>
        <c:tickLblPos val="nextTo"/>
        <c:crossAx val="-2084170616"/>
        <c:crosses val="autoZero"/>
        <c:auto val="1"/>
        <c:lblAlgn val="ctr"/>
        <c:lblOffset val="100"/>
        <c:noMultiLvlLbl val="0"/>
      </c:catAx>
      <c:valAx>
        <c:axId val="-2084170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84173592"/>
        <c:crosses val="autoZero"/>
        <c:crossBetween val="between"/>
      </c:valAx>
      <c:dTable>
        <c:showHorzBorder val="1"/>
        <c:showVertBorder val="1"/>
        <c:showOutline val="1"/>
        <c:showKeys val="0"/>
      </c:dTable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81320ED1-9368-2944-B5AF-659A3E4D23EB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C0436BA-EE1C-4A47-850E-1A1898BA15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935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3177A-E3C5-0146-991A-6B98EF76AE98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8EB24-6B3E-5D42-B9A2-2977F8C83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63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58E77-8092-4B4B-B219-6DFD986C38B0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9C823-DD5B-184F-A7D3-BC57176D3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47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6B056-6A79-D04A-8EF7-578C6615CE0F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DD40-910B-8249-8D4B-738E2F844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7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4C95C-57CA-8647-9432-36D4AF80863B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B2F38-5EC3-6446-AED9-F16266751D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82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67901-B630-F74C-A7C4-71F82DD4775A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AE500-08B9-0447-A541-945AAE111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4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82022-D9FC-C441-9A74-58BA53224EC5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D24CA-14DF-0D45-BF12-9965E33CE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2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AD580-F0C7-B847-BAB4-4F8605262258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AE7A2-50D5-6248-B298-8D776CF76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1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02777-989A-B442-B383-D9E429643C16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7C768-FEEF-724D-B226-DDE16991A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4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5E60-6136-E04D-AAB3-47606AA93C71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0D803-C053-A64E-BCAE-A54EFA917B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7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6704-086D-1348-9A95-0524338B3B5A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A907A-C68B-054D-A6EC-2744CA8FB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0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4B7BE-F6E3-D041-8EDE-455975B97A4C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EA228-79C0-674B-853E-AFDE7D137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65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5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950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0802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9043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1698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25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837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2067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5281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4258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7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B7DF0425-49C2-0645-9103-1E89F5A88F0A}" type="datetime1">
              <a:rPr lang="en-US"/>
              <a:pPr>
                <a:defRPr/>
              </a:pPr>
              <a:t>17/06/15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ADF4A3D7-D139-4F48-B105-BBE6CDEC1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4" Type="http://schemas.openxmlformats.org/officeDocument/2006/relationships/chart" Target="../charts/chart16.xml"/><Relationship Id="rId5" Type="http://schemas.openxmlformats.org/officeDocument/2006/relationships/chart" Target="../charts/chart17.xml"/><Relationship Id="rId6" Type="http://schemas.openxmlformats.org/officeDocument/2006/relationships/chart" Target="../charts/chart18.xml"/><Relationship Id="rId7" Type="http://schemas.openxmlformats.org/officeDocument/2006/relationships/image" Target="../media/image4.png"/><Relationship Id="rId8" Type="http://schemas.openxmlformats.org/officeDocument/2006/relationships/chart" Target="../charts/chart19.xml"/><Relationship Id="rId9" Type="http://schemas.openxmlformats.org/officeDocument/2006/relationships/chart" Target="../charts/chart20.xml"/><Relationship Id="rId10" Type="http://schemas.openxmlformats.org/officeDocument/2006/relationships/chart" Target="../charts/chart21.xml"/><Relationship Id="rId11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4" Type="http://schemas.openxmlformats.org/officeDocument/2006/relationships/chart" Target="../charts/chart25.xml"/><Relationship Id="rId5" Type="http://schemas.openxmlformats.org/officeDocument/2006/relationships/image" Target="../media/image4.png"/><Relationship Id="rId6" Type="http://schemas.openxmlformats.org/officeDocument/2006/relationships/chart" Target="../charts/chart26.xml"/><Relationship Id="rId7" Type="http://schemas.openxmlformats.org/officeDocument/2006/relationships/chart" Target="../charts/chart27.xml"/><Relationship Id="rId8" Type="http://schemas.openxmlformats.org/officeDocument/2006/relationships/chart" Target="../charts/chart28.xml"/><Relationship Id="rId9" Type="http://schemas.openxmlformats.org/officeDocument/2006/relationships/chart" Target="../charts/chart29.xml"/><Relationship Id="rId10" Type="http://schemas.openxmlformats.org/officeDocument/2006/relationships/chart" Target="../charts/chart30.xml"/><Relationship Id="rId11" Type="http://schemas.openxmlformats.org/officeDocument/2006/relationships/chart" Target="../charts/chart31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40.xml"/><Relationship Id="rId12" Type="http://schemas.openxmlformats.org/officeDocument/2006/relationships/chart" Target="../charts/chart41.xml"/><Relationship Id="rId13" Type="http://schemas.openxmlformats.org/officeDocument/2006/relationships/chart" Target="../charts/chart42.xml"/><Relationship Id="rId14" Type="http://schemas.openxmlformats.org/officeDocument/2006/relationships/chart" Target="../charts/chart43.xml"/><Relationship Id="rId15" Type="http://schemas.openxmlformats.org/officeDocument/2006/relationships/chart" Target="../charts/chart44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2.xml"/><Relationship Id="rId3" Type="http://schemas.openxmlformats.org/officeDocument/2006/relationships/chart" Target="../charts/chart33.xml"/><Relationship Id="rId4" Type="http://schemas.openxmlformats.org/officeDocument/2006/relationships/chart" Target="../charts/chart34.xml"/><Relationship Id="rId5" Type="http://schemas.openxmlformats.org/officeDocument/2006/relationships/chart" Target="../charts/chart35.xml"/><Relationship Id="rId6" Type="http://schemas.openxmlformats.org/officeDocument/2006/relationships/chart" Target="../charts/chart36.xml"/><Relationship Id="rId7" Type="http://schemas.openxmlformats.org/officeDocument/2006/relationships/image" Target="../media/image5.png"/><Relationship Id="rId8" Type="http://schemas.openxmlformats.org/officeDocument/2006/relationships/chart" Target="../charts/chart37.xml"/><Relationship Id="rId9" Type="http://schemas.openxmlformats.org/officeDocument/2006/relationships/chart" Target="../charts/chart38.xml"/><Relationship Id="rId10" Type="http://schemas.openxmlformats.org/officeDocument/2006/relationships/chart" Target="../charts/chart39.xml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53.xml"/><Relationship Id="rId12" Type="http://schemas.openxmlformats.org/officeDocument/2006/relationships/chart" Target="../charts/chart54.xml"/><Relationship Id="rId13" Type="http://schemas.openxmlformats.org/officeDocument/2006/relationships/chart" Target="../charts/chart55.xml"/><Relationship Id="rId14" Type="http://schemas.openxmlformats.org/officeDocument/2006/relationships/chart" Target="../charts/chart56.xml"/><Relationship Id="rId15" Type="http://schemas.openxmlformats.org/officeDocument/2006/relationships/chart" Target="../charts/chart57.xml"/><Relationship Id="rId16" Type="http://schemas.openxmlformats.org/officeDocument/2006/relationships/chart" Target="../charts/chart58.xml"/><Relationship Id="rId17" Type="http://schemas.openxmlformats.org/officeDocument/2006/relationships/chart" Target="../charts/chart59.xml"/><Relationship Id="rId18" Type="http://schemas.openxmlformats.org/officeDocument/2006/relationships/chart" Target="../charts/chart60.xml"/><Relationship Id="rId19" Type="http://schemas.openxmlformats.org/officeDocument/2006/relationships/chart" Target="../charts/chart61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5.xml"/><Relationship Id="rId3" Type="http://schemas.openxmlformats.org/officeDocument/2006/relationships/chart" Target="../charts/chart46.xml"/><Relationship Id="rId4" Type="http://schemas.openxmlformats.org/officeDocument/2006/relationships/chart" Target="../charts/chart47.xml"/><Relationship Id="rId5" Type="http://schemas.openxmlformats.org/officeDocument/2006/relationships/chart" Target="../charts/chart48.xml"/><Relationship Id="rId6" Type="http://schemas.openxmlformats.org/officeDocument/2006/relationships/chart" Target="../charts/chart49.xml"/><Relationship Id="rId7" Type="http://schemas.openxmlformats.org/officeDocument/2006/relationships/image" Target="../media/image5.png"/><Relationship Id="rId8" Type="http://schemas.openxmlformats.org/officeDocument/2006/relationships/chart" Target="../charts/chart50.xml"/><Relationship Id="rId9" Type="http://schemas.openxmlformats.org/officeDocument/2006/relationships/chart" Target="../charts/chart51.xml"/><Relationship Id="rId10" Type="http://schemas.openxmlformats.org/officeDocument/2006/relationships/chart" Target="../charts/chart5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70.xml"/><Relationship Id="rId12" Type="http://schemas.openxmlformats.org/officeDocument/2006/relationships/chart" Target="../charts/chart71.xml"/><Relationship Id="rId13" Type="http://schemas.openxmlformats.org/officeDocument/2006/relationships/chart" Target="../charts/chart72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2.xml"/><Relationship Id="rId3" Type="http://schemas.openxmlformats.org/officeDocument/2006/relationships/chart" Target="../charts/chart63.xml"/><Relationship Id="rId4" Type="http://schemas.openxmlformats.org/officeDocument/2006/relationships/chart" Target="../charts/chart64.xml"/><Relationship Id="rId5" Type="http://schemas.openxmlformats.org/officeDocument/2006/relationships/image" Target="../media/image6.png"/><Relationship Id="rId6" Type="http://schemas.openxmlformats.org/officeDocument/2006/relationships/chart" Target="../charts/chart65.xml"/><Relationship Id="rId7" Type="http://schemas.openxmlformats.org/officeDocument/2006/relationships/chart" Target="../charts/chart66.xml"/><Relationship Id="rId8" Type="http://schemas.openxmlformats.org/officeDocument/2006/relationships/chart" Target="../charts/chart67.xml"/><Relationship Id="rId9" Type="http://schemas.openxmlformats.org/officeDocument/2006/relationships/chart" Target="../charts/chart68.xml"/><Relationship Id="rId10" Type="http://schemas.openxmlformats.org/officeDocument/2006/relationships/chart" Target="../charts/chart6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4.xml"/><Relationship Id="rId4" Type="http://schemas.openxmlformats.org/officeDocument/2006/relationships/chart" Target="../charts/chart75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7.xml"/><Relationship Id="rId4" Type="http://schemas.openxmlformats.org/officeDocument/2006/relationships/chart" Target="../charts/chart78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0.xml"/><Relationship Id="rId4" Type="http://schemas.openxmlformats.org/officeDocument/2006/relationships/chart" Target="../charts/chart81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2.xml"/><Relationship Id="rId3" Type="http://schemas.openxmlformats.org/officeDocument/2006/relationships/chart" Target="../charts/chart8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6.xml"/><Relationship Id="rId4" Type="http://schemas.openxmlformats.org/officeDocument/2006/relationships/chart" Target="../charts/chart87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8.xml"/><Relationship Id="rId3" Type="http://schemas.openxmlformats.org/officeDocument/2006/relationships/chart" Target="../charts/chart8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0.xml"/><Relationship Id="rId3" Type="http://schemas.openxmlformats.org/officeDocument/2006/relationships/chart" Target="../charts/chart9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3.xml"/><Relationship Id="rId4" Type="http://schemas.openxmlformats.org/officeDocument/2006/relationships/chart" Target="../charts/chart94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6.xml"/><Relationship Id="rId4" Type="http://schemas.openxmlformats.org/officeDocument/2006/relationships/chart" Target="../charts/chart97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9.xml"/><Relationship Id="rId4" Type="http://schemas.openxmlformats.org/officeDocument/2006/relationships/chart" Target="../charts/chart100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sz="3600">
                <a:solidFill>
                  <a:srgbClr val="558ED5"/>
                </a:solidFill>
                <a:latin typeface="Arial" charset="0"/>
                <a:ea typeface="ヒラギノ角ゴ Pro W3" charset="0"/>
                <a:cs typeface="Arial" charset="0"/>
              </a:rPr>
              <a:t>Nasjonal SUIT 2015</a:t>
            </a:r>
            <a:endParaRPr lang="nb-NO" sz="3600"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/>
            <a:endParaRPr lang="nb-NO" sz="1400" b="0"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/>
            <a:r>
              <a:rPr lang="nb-NO" sz="1400" b="0">
                <a:latin typeface="Arial" charset="0"/>
                <a:ea typeface="ヒラギノ角ゴ Pro W3" charset="0"/>
                <a:cs typeface="Arial" charset="0"/>
              </a:rPr>
              <a:t>Per H. Jacobsen</a:t>
            </a:r>
          </a:p>
        </p:txBody>
      </p:sp>
      <p:pic>
        <p:nvPicPr>
          <p:cNvPr id="2" name="Picture 1" descr="Logo-Felles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33" y="5245101"/>
            <a:ext cx="5778500" cy="1228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229600" cy="5088467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Nasjonal SUIT er et samarbeid mellom fem norske universiteter 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[UiA, UiB, NTNU, UiT og UiO]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Prosjektgruppe med deltagere fra de fem universitetene.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Langt på vei basert på UiOs tidligere SUIT-undersøkelser 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	[SUIT = </a:t>
            </a:r>
            <a:r>
              <a:rPr lang="en-US" sz="2000" u="sng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S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pørre</a:t>
            </a:r>
            <a:r>
              <a:rPr lang="en-US" sz="2000" u="sng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U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ndersøkelser om </a:t>
            </a:r>
            <a:r>
              <a:rPr lang="en-US" sz="2000" u="sng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IT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-tjenestene].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Prosjektledelse hos USIT.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Elektronisk spørreskjema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[både på norsk og engelsk]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utarbeidet i Nettskjema 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[som i og for seg klarte brasene, men mangler funksjonalitet for at en undersøkelse som dette skal kunne gjennomføres </a:t>
            </a:r>
            <a:r>
              <a:rPr lang="en-US" sz="2000" i="1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effektivt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]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  <a:endParaRPr lang="en-US" sz="200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Todelt skjema, [1] 20 felles spørsmål og [2] opptil 10 lokale spørsmål for de enkelte universitetene.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Anledning til å svare på norsk eller engelsk skjema.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Utsendt 14463 invitasjoner.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•	5084 besvarte skjemaer.</a:t>
            </a:r>
          </a:p>
          <a:p>
            <a:pPr eaLnBrk="1" hangingPunct="1">
              <a:buFont typeface="Arial" charset="0"/>
              <a:buNone/>
              <a:tabLst>
                <a:tab pos="4662488" algn="r"/>
                <a:tab pos="5738813" algn="r"/>
              </a:tabLst>
            </a:pPr>
            <a:endParaRPr lang="en-US" sz="2000">
              <a:solidFill>
                <a:schemeClr val="bg1">
                  <a:lumMod val="50000"/>
                </a:schemeClr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" name="Picture 7" descr="Logo-Felles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07" y="5850466"/>
            <a:ext cx="2866631" cy="6096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-Felles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07" y="5850466"/>
            <a:ext cx="2866631" cy="6096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0" y="25931"/>
            <a:ext cx="8229600" cy="25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 eaLnBrk="1" hangingPunct="1"/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974965"/>
              </p:ext>
            </p:extLst>
          </p:nvPr>
        </p:nvGraphicFramePr>
        <p:xfrm>
          <a:off x="623886" y="922866"/>
          <a:ext cx="7754057" cy="4652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68386" y="5734734"/>
            <a:ext cx="2314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"/>
                <a:cs typeface="Arial"/>
              </a:rPr>
              <a:t>Språk:</a:t>
            </a:r>
          </a:p>
          <a:p>
            <a:r>
              <a:rPr lang="en-US" sz="1200">
                <a:latin typeface="Arial"/>
                <a:cs typeface="Arial"/>
              </a:rPr>
              <a:t>Norsk 87.6%%, Engelsk 12.4%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103534" y="2235200"/>
            <a:ext cx="634999" cy="9990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678691" y="1958201"/>
            <a:ext cx="1258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 = 828 for UiO</a:t>
            </a:r>
          </a:p>
        </p:txBody>
      </p:sp>
    </p:spTree>
    <p:extLst>
      <p:ext uri="{BB962C8B-B14F-4D97-AF65-F5344CB8AC3E}">
        <p14:creationId xmlns:p14="http://schemas.microsoft.com/office/powerpoint/2010/main" val="1957324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ogo-Felles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07" y="5850466"/>
            <a:ext cx="2866631" cy="6096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0" y="17464"/>
            <a:ext cx="8229600" cy="253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 eaLnBrk="1" hangingPunct="1"/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685392"/>
              </p:ext>
            </p:extLst>
          </p:nvPr>
        </p:nvGraphicFramePr>
        <p:xfrm>
          <a:off x="4408487" y="152453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3506901"/>
              </p:ext>
            </p:extLst>
          </p:nvPr>
        </p:nvGraphicFramePr>
        <p:xfrm>
          <a:off x="350838" y="1524530"/>
          <a:ext cx="38735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97901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474030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4505137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UiO-01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8914905"/>
              </p:ext>
            </p:extLst>
          </p:nvPr>
        </p:nvGraphicFramePr>
        <p:xfrm>
          <a:off x="849794" y="1101725"/>
          <a:ext cx="7444411" cy="465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41639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1298659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217646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UiO-01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275976"/>
              </p:ext>
            </p:extLst>
          </p:nvPr>
        </p:nvGraphicFramePr>
        <p:xfrm>
          <a:off x="684742" y="1006262"/>
          <a:ext cx="7537450" cy="45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1659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229600" cy="5765801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Felles-spørsmålene [I]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F1-2. Fakultet, Stilling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F3. 	Alt i alt, i hvor stor grad er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fornøyd med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IT-tjenestene som tilbys?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F4. 	Mener du at universitetet leverer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stabile og pålitelige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IT-tjenester?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F5. 	Mener du at universitetet leverer IT-tjenester som er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enkle å bruke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F6. 	Hvordan vil du beskrive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din IT-kompetanse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for å kunne utføre arbeidet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	ditt på en god måte?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F7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. 	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Er det IT-tjenester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savner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eller er spesielt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misfornøyd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med?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[Etterfulgt av åpent spm]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F8. 	Hvor søker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hjelp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når du har IT-problemer?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Sentral IT-brukerstøtte, Kolleger, IT-tjenestens nettsider, E-postlister, Lokal IT-brukerstøtte, Eksterne kilder.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F9. 	Hvor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fornøyd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med hjelpen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du får fra: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Sentral IT-brukerstøtte, Lokal IT-brukerstøtte?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F10. 	Hvor fornøyd er du med universitetets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websider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om IT-tjenestene?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1103025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630602" cy="5829301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Felles-spørsmålene [II]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F11. 	Syns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innholdet på web-sidene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om IT-tjenestene er: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Leselig og forståelig, Viktig og relevant, Dekkende for tjenestene, Oppdatert og ajourført?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F12. 	Hvor fornøyd er du med tilbudet om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IT-opplæring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på universitetet?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F13. 	Er det IT-opplæring du savner for å kunne utføre jobben din godt og effektivt?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[Etterfulgt av åpent spm]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F14. Hva slags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maskin(er)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bruker du i jobben din...? 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Kontor, Hjemme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F15. Hvor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fornøyd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er du med bruk av IT-tjenestene i disse sammenhengene: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På kontoret, På reise, Hjemmefra, Fra andre steder, På universitetets trådløse nett, På nettbrett/mobil?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F16. Bruker du noen av følgende tjenester fra nettbrett og/eller mobil?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[Liste]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F17. Hvor god kjennskap har du til universitetets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regelverk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for bruk av IT-tjenestene (IT-reglementet)?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F18. Vil du si at du har god nok kjennskap til gjeldende regelverk for å kunne behandle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persondata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og annen beskyttet informasjon tilfredsstillende?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F19. Vi du si at du har tilstrekkelig kompetanse til å ivareta din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IT-sikkerhet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 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F20. Har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kommentarer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til denne undersøkelsen eller spørreskjemaet? 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[Åpent]</a:t>
            </a:r>
          </a:p>
          <a:p>
            <a:pPr marL="533400" indent="-533400" eaLnBrk="1" hangingPunct="1">
              <a:buFontTx/>
              <a:buNone/>
              <a:tabLst>
                <a:tab pos="4662488" algn="r"/>
                <a:tab pos="5738813" algn="r"/>
              </a:tabLst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689478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50838" y="373064"/>
            <a:ext cx="8229600" cy="253470"/>
          </a:xfrm>
        </p:spPr>
        <p:txBody>
          <a:bodyPr/>
          <a:lstStyle/>
          <a:p>
            <a:pPr algn="l" eaLnBrk="1" hangingPunct="1"/>
            <a:r>
              <a:rPr lang="en-US" sz="1400" i="1" dirty="0" err="1">
                <a:latin typeface="Calibri" charset="0"/>
                <a:ea typeface="ＭＳ Ｐゴシック" charset="0"/>
                <a:cs typeface="ＭＳ Ｐゴシック" charset="0"/>
              </a:rPr>
              <a:t>Nasjonal</a:t>
            </a:r>
            <a:r>
              <a:rPr lang="en-US" sz="1400" i="1" dirty="0">
                <a:latin typeface="Calibri" charset="0"/>
                <a:ea typeface="ＭＳ Ｐゴシック" charset="0"/>
                <a:cs typeface="ＭＳ Ｐゴシック" charset="0"/>
              </a:rPr>
              <a:t> SUIT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6532" y="6129867"/>
            <a:ext cx="7953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«Sammen er vi ganske så like» – det er forholdsvis små forskjeller mellom universitetene når det gjelder graden av fornøydhet med IT-tjenestene. Røfflig </a:t>
            </a:r>
            <a:r>
              <a:rPr lang="en-US" sz="1400" b="1">
                <a:solidFill>
                  <a:srgbClr val="000000"/>
                </a:solidFill>
              </a:rPr>
              <a:t>75%</a:t>
            </a:r>
            <a:r>
              <a:rPr lang="en-US" sz="1400" b="1"/>
              <a:t> </a:t>
            </a:r>
            <a:r>
              <a:rPr lang="en-US" sz="1400"/>
              <a:t>er Fornøyd eller Meget fornøyd.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13866"/>
              </p:ext>
            </p:extLst>
          </p:nvPr>
        </p:nvGraphicFramePr>
        <p:xfrm>
          <a:off x="646640" y="962025"/>
          <a:ext cx="8223250" cy="493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0119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50838" y="373064"/>
            <a:ext cx="8229600" cy="253470"/>
          </a:xfrm>
        </p:spPr>
        <p:txBody>
          <a:bodyPr/>
          <a:lstStyle/>
          <a:p>
            <a:pPr algn="l" eaLnBrk="1" hangingPunct="1"/>
            <a:r>
              <a:rPr lang="en-US" sz="1400" i="1" dirty="0" err="1">
                <a:latin typeface="Calibri" charset="0"/>
                <a:ea typeface="ＭＳ Ｐゴシック" charset="0"/>
                <a:cs typeface="ＭＳ Ｐゴシック" charset="0"/>
              </a:rPr>
              <a:t>Nasjonal</a:t>
            </a:r>
            <a:r>
              <a:rPr lang="en-US" sz="1400" i="1" dirty="0">
                <a:latin typeface="Calibri" charset="0"/>
                <a:ea typeface="ＭＳ Ｐゴシック" charset="0"/>
                <a:cs typeface="ＭＳ Ｐゴシック" charset="0"/>
              </a:rPr>
              <a:t> SUIT 2015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455083" y="958850"/>
          <a:ext cx="8233833" cy="494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012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50838" y="373064"/>
            <a:ext cx="8229600" cy="253470"/>
          </a:xfrm>
        </p:spPr>
        <p:txBody>
          <a:bodyPr/>
          <a:lstStyle/>
          <a:p>
            <a:pPr algn="l" eaLnBrk="1" hangingPunct="1"/>
            <a:r>
              <a:rPr lang="en-US" sz="1400" i="1" dirty="0" err="1">
                <a:latin typeface="Calibri" charset="0"/>
                <a:ea typeface="ＭＳ Ｐゴシック" charset="0"/>
                <a:cs typeface="ＭＳ Ｐゴシック" charset="0"/>
              </a:rPr>
              <a:t>Nasjonal</a:t>
            </a:r>
            <a:r>
              <a:rPr lang="en-US" sz="1400" i="1" dirty="0">
                <a:latin typeface="Calibri" charset="0"/>
                <a:ea typeface="ＭＳ Ｐゴシック" charset="0"/>
                <a:cs typeface="ＭＳ Ｐゴシック" charset="0"/>
              </a:rPr>
              <a:t> SUIT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6532" y="6129867"/>
            <a:ext cx="7953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Samme møster. Røfflig </a:t>
            </a:r>
            <a:r>
              <a:rPr lang="en-US" sz="1400" b="1">
                <a:solidFill>
                  <a:srgbClr val="000000"/>
                </a:solidFill>
              </a:rPr>
              <a:t>75%</a:t>
            </a:r>
            <a:r>
              <a:rPr lang="en-US" sz="1400" b="1"/>
              <a:t> </a:t>
            </a:r>
            <a:r>
              <a:rPr lang="en-US" sz="1400"/>
              <a:t>er Fornøyd eller Meget fornøyd.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445201"/>
              </p:ext>
            </p:extLst>
          </p:nvPr>
        </p:nvGraphicFramePr>
        <p:xfrm>
          <a:off x="626532" y="946150"/>
          <a:ext cx="8248650" cy="496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1661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50838" y="373064"/>
            <a:ext cx="8229600" cy="253470"/>
          </a:xfrm>
        </p:spPr>
        <p:txBody>
          <a:bodyPr/>
          <a:lstStyle/>
          <a:p>
            <a:pPr algn="l" eaLnBrk="1" hangingPunct="1"/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6532" y="6129867"/>
            <a:ext cx="7953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Godt over halvparten av brukerne uavhengig av universietet mener IT-tjenestene er enkle å bruke.</a:t>
            </a:r>
          </a:p>
          <a:p>
            <a:r>
              <a:rPr lang="en-US" sz="1400"/>
              <a:t>(Nesten 50% Enig og 15-20% Helt enig).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5101284"/>
              </p:ext>
            </p:extLst>
          </p:nvPr>
        </p:nvGraphicFramePr>
        <p:xfrm>
          <a:off x="626532" y="977900"/>
          <a:ext cx="8210550" cy="490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4825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229600" cy="5088467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De ti lokale UiO-spørsmålene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UiO-01. Hvilket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fakultet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eller annen hovedenhet arbeider du ved?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UIO-02. Bruker du noen av disse IT-tjenestene i din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forskning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UIO-03. Hvilke digitale verktøy bruker du i din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undervisning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UIO-04. Hvor får du info, råd eller kurs i bruk av IT-verktøy i din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undervisning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UIO-05. Hvor fornøyd er du med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AV-utstyret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i undervisnings– og møterom?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UIO-06. Er det IT-tjenester du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savner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i forskningen eller undervisningen din?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solidFill>
                  <a:schemeClr val="bg1">
                    <a:lumMod val="50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UIO-06b. Du svarte JA på forrige spørsmål, kan du utdype hva du savner?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UIO-07. Hvor fornøyd er du med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e-posttjenesten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UIO-08. Hvor fornøyd er du med den nye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kalendertjenesten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(Outlook)?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UIO-09. Hvor fornøyd er du med bruk av det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trådløse nettet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på UiO?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UIO-10. Hva slags problemer har du bedt om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hjelp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til siste semester?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1965868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229600" cy="5088467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UIO2. Bruker du noen av disse IT-tjenestene i din forskning?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UIO2a 	Abel-clusteret (beregningsressurs)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UIO2b 	Norstore (lagringsressurs)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UIO2c 	Lifeportal (beregningsressurs)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UIO2d 	Tjenester for sensitive data (TSD)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UIO2e 	Sentralt driftede statistikkprogrammer (SPSS, STATA, R)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UIO2f 	HyperResearch/–Transcribe (kvalitativ analyse)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UIO2g 	Nvivo (kvalitativ analyse)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UIO2h 	Maple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UIO2i	Matlab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UIO2j 	ArcGIS (kartprogram)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UIO2k 	Nettskjema (datainnsamling)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UIO2l 	MUSIT-databasene (datainnsamling/–lagring)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UIO2m	 Multimediatjenesten og USITs Studio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81574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 rot="5400000">
            <a:off x="7171268" y="15877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9218737"/>
              </p:ext>
            </p:extLst>
          </p:nvPr>
        </p:nvGraphicFramePr>
        <p:xfrm>
          <a:off x="2006600" y="0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9907916"/>
              </p:ext>
            </p:extLst>
          </p:nvPr>
        </p:nvGraphicFramePr>
        <p:xfrm>
          <a:off x="-710318" y="2333414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3882650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2056755"/>
              </p:ext>
            </p:extLst>
          </p:nvPr>
        </p:nvGraphicFramePr>
        <p:xfrm>
          <a:off x="-651934" y="4597717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391871"/>
              </p:ext>
            </p:extLst>
          </p:nvPr>
        </p:nvGraphicFramePr>
        <p:xfrm>
          <a:off x="-710318" y="-13546"/>
          <a:ext cx="3911600" cy="234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" name="Picture 1" descr="Microsoft PowerPointScreenSnapz00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304" y="4017772"/>
            <a:ext cx="1405466" cy="1313986"/>
          </a:xfrm>
          <a:prstGeom prst="rect">
            <a:avLst/>
          </a:prstGeom>
        </p:spPr>
      </p:pic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2215388"/>
              </p:ext>
            </p:extLst>
          </p:nvPr>
        </p:nvGraphicFramePr>
        <p:xfrm>
          <a:off x="2006600" y="4597717"/>
          <a:ext cx="3860273" cy="2316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1486872"/>
              </p:ext>
            </p:extLst>
          </p:nvPr>
        </p:nvGraphicFramePr>
        <p:xfrm>
          <a:off x="2006600" y="2333414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828016"/>
              </p:ext>
            </p:extLst>
          </p:nvPr>
        </p:nvGraphicFramePr>
        <p:xfrm>
          <a:off x="4686742" y="2333414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9444707"/>
              </p:ext>
            </p:extLst>
          </p:nvPr>
        </p:nvGraphicFramePr>
        <p:xfrm>
          <a:off x="4746009" y="4588263"/>
          <a:ext cx="3779260" cy="232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UiO-02</a:t>
            </a:r>
          </a:p>
        </p:txBody>
      </p:sp>
    </p:spTree>
    <p:extLst>
      <p:ext uri="{BB962C8B-B14F-4D97-AF65-F5344CB8AC3E}">
        <p14:creationId xmlns:p14="http://schemas.microsoft.com/office/powerpoint/2010/main" val="3800119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 rot="5400000">
            <a:off x="7171268" y="15877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386551"/>
              </p:ext>
            </p:extLst>
          </p:nvPr>
        </p:nvGraphicFramePr>
        <p:xfrm>
          <a:off x="2006600" y="0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467084"/>
              </p:ext>
            </p:extLst>
          </p:nvPr>
        </p:nvGraphicFramePr>
        <p:xfrm>
          <a:off x="-710318" y="2333414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577348"/>
              </p:ext>
            </p:extLst>
          </p:nvPr>
        </p:nvGraphicFramePr>
        <p:xfrm>
          <a:off x="-651934" y="4597717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1" descr="Microsoft PowerPointScreenSnapz0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527" y="1966400"/>
            <a:ext cx="1405466" cy="1313986"/>
          </a:xfrm>
          <a:prstGeom prst="rect">
            <a:avLst/>
          </a:prstGeom>
        </p:spPr>
      </p:pic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33892"/>
              </p:ext>
            </p:extLst>
          </p:nvPr>
        </p:nvGraphicFramePr>
        <p:xfrm>
          <a:off x="-710318" y="-13546"/>
          <a:ext cx="3911600" cy="2346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8226034"/>
              </p:ext>
            </p:extLst>
          </p:nvPr>
        </p:nvGraphicFramePr>
        <p:xfrm>
          <a:off x="2006073" y="0"/>
          <a:ext cx="3860800" cy="231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6385740"/>
              </p:ext>
            </p:extLst>
          </p:nvPr>
        </p:nvGraphicFramePr>
        <p:xfrm>
          <a:off x="4686742" y="316"/>
          <a:ext cx="3860273" cy="2316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290008"/>
              </p:ext>
            </p:extLst>
          </p:nvPr>
        </p:nvGraphicFramePr>
        <p:xfrm>
          <a:off x="-795688" y="3839421"/>
          <a:ext cx="4143991" cy="2312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961642"/>
              </p:ext>
            </p:extLst>
          </p:nvPr>
        </p:nvGraphicFramePr>
        <p:xfrm>
          <a:off x="4626769" y="3839421"/>
          <a:ext cx="4318001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319023"/>
              </p:ext>
            </p:extLst>
          </p:nvPr>
        </p:nvGraphicFramePr>
        <p:xfrm>
          <a:off x="1481139" y="3839421"/>
          <a:ext cx="3903134" cy="234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UiO-02</a:t>
            </a:r>
          </a:p>
        </p:txBody>
      </p:sp>
    </p:spTree>
    <p:extLst>
      <p:ext uri="{BB962C8B-B14F-4D97-AF65-F5344CB8AC3E}">
        <p14:creationId xmlns:p14="http://schemas.microsoft.com/office/powerpoint/2010/main" val="3516411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399462" cy="5088467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UIO3. Hvilke digitale verktøy bruker du i din undervisning?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UIO3a 	Fronter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UIO3b 	Andre LMS (It's learning, Moodl, Canvas...)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UIO3c 	Futurelearn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UIO3d 	Andre MOOC-tilbydere (Coursera, Iveristy, EdX...)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UIO3e 	Blogg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UIO3f 	Wiki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UIO3g 	Vortex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UIO3h 	Studentresponssystem (Nettskjema, Kahoot, Mentimeter...)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UIO3i 	Podcasttjenester/opptak av forelesninger (Techsmith Relay…)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UIO3j 	Sosiale medier (Facebook, Instagram, Tumblr...)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UIO3k 	Skyløsninger (Google Classroom, Microsoft Education...)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UIO3l 	Videokonferansesystemer (Adobe Connect, Skype, Mediasite...)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UIO3m 	Spill/Gameification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UIO3n	Multiple-choice verktøy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3198973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 rot="5400000">
            <a:off x="7171268" y="15877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481084"/>
              </p:ext>
            </p:extLst>
          </p:nvPr>
        </p:nvGraphicFramePr>
        <p:xfrm>
          <a:off x="2006600" y="0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0941498"/>
              </p:ext>
            </p:extLst>
          </p:nvPr>
        </p:nvGraphicFramePr>
        <p:xfrm>
          <a:off x="-651934" y="2333414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868810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978334"/>
              </p:ext>
            </p:extLst>
          </p:nvPr>
        </p:nvGraphicFramePr>
        <p:xfrm>
          <a:off x="-651934" y="4597717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1017119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Picture 2" descr="Microsoft PowerPointScreenSnapz0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53" y="3479800"/>
            <a:ext cx="1490133" cy="1701636"/>
          </a:xfrm>
          <a:prstGeom prst="rect">
            <a:avLst/>
          </a:prstGeom>
        </p:spPr>
      </p:pic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3782724"/>
              </p:ext>
            </p:extLst>
          </p:nvPr>
        </p:nvGraphicFramePr>
        <p:xfrm>
          <a:off x="2006600" y="5081"/>
          <a:ext cx="3922888" cy="235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UiO-03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2098925"/>
              </p:ext>
            </p:extLst>
          </p:nvPr>
        </p:nvGraphicFramePr>
        <p:xfrm>
          <a:off x="4686742" y="0"/>
          <a:ext cx="4000058" cy="2367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553158"/>
              </p:ext>
            </p:extLst>
          </p:nvPr>
        </p:nvGraphicFramePr>
        <p:xfrm>
          <a:off x="-604044" y="2319866"/>
          <a:ext cx="3877733" cy="247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0792953"/>
              </p:ext>
            </p:extLst>
          </p:nvPr>
        </p:nvGraphicFramePr>
        <p:xfrm>
          <a:off x="1811867" y="2319866"/>
          <a:ext cx="4283251" cy="247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612233"/>
              </p:ext>
            </p:extLst>
          </p:nvPr>
        </p:nvGraphicFramePr>
        <p:xfrm>
          <a:off x="4817533" y="2319866"/>
          <a:ext cx="3869267" cy="247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2861048"/>
              </p:ext>
            </p:extLst>
          </p:nvPr>
        </p:nvGraphicFramePr>
        <p:xfrm>
          <a:off x="-881060" y="4597717"/>
          <a:ext cx="4399387" cy="242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202568"/>
              </p:ext>
            </p:extLst>
          </p:nvPr>
        </p:nvGraphicFramePr>
        <p:xfrm>
          <a:off x="2011260" y="4601106"/>
          <a:ext cx="4016018" cy="2409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9372434"/>
              </p:ext>
            </p:extLst>
          </p:nvPr>
        </p:nvGraphicFramePr>
        <p:xfrm>
          <a:off x="4711966" y="4597717"/>
          <a:ext cx="4047067" cy="2428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</p:spTree>
    <p:extLst>
      <p:ext uri="{BB962C8B-B14F-4D97-AF65-F5344CB8AC3E}">
        <p14:creationId xmlns:p14="http://schemas.microsoft.com/office/powerpoint/2010/main" val="2366583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 rot="5400000">
            <a:off x="7171268" y="15877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8606538"/>
              </p:ext>
            </p:extLst>
          </p:nvPr>
        </p:nvGraphicFramePr>
        <p:xfrm>
          <a:off x="2006600" y="0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997208"/>
              </p:ext>
            </p:extLst>
          </p:nvPr>
        </p:nvGraphicFramePr>
        <p:xfrm>
          <a:off x="-651934" y="2333414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444992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4414649"/>
              </p:ext>
            </p:extLst>
          </p:nvPr>
        </p:nvGraphicFramePr>
        <p:xfrm>
          <a:off x="-651934" y="4597717"/>
          <a:ext cx="3853216" cy="231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0945152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Picture 2" descr="Microsoft PowerPointScreenSnapz0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53" y="3479800"/>
            <a:ext cx="1490133" cy="1701636"/>
          </a:xfrm>
          <a:prstGeom prst="rect">
            <a:avLst/>
          </a:prstGeom>
        </p:spPr>
      </p:pic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736090"/>
              </p:ext>
            </p:extLst>
          </p:nvPr>
        </p:nvGraphicFramePr>
        <p:xfrm>
          <a:off x="2006600" y="5081"/>
          <a:ext cx="3922888" cy="235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UiO-03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9248703"/>
              </p:ext>
            </p:extLst>
          </p:nvPr>
        </p:nvGraphicFramePr>
        <p:xfrm>
          <a:off x="4686742" y="0"/>
          <a:ext cx="4000058" cy="2367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1232261"/>
              </p:ext>
            </p:extLst>
          </p:nvPr>
        </p:nvGraphicFramePr>
        <p:xfrm>
          <a:off x="1811867" y="2319866"/>
          <a:ext cx="4283251" cy="247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813070"/>
              </p:ext>
            </p:extLst>
          </p:nvPr>
        </p:nvGraphicFramePr>
        <p:xfrm>
          <a:off x="4817533" y="2319866"/>
          <a:ext cx="3869267" cy="247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166206"/>
              </p:ext>
            </p:extLst>
          </p:nvPr>
        </p:nvGraphicFramePr>
        <p:xfrm>
          <a:off x="-881060" y="4597717"/>
          <a:ext cx="4399387" cy="242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8144659"/>
              </p:ext>
            </p:extLst>
          </p:nvPr>
        </p:nvGraphicFramePr>
        <p:xfrm>
          <a:off x="2011260" y="4601106"/>
          <a:ext cx="4016018" cy="2409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330088"/>
              </p:ext>
            </p:extLst>
          </p:nvPr>
        </p:nvGraphicFramePr>
        <p:xfrm>
          <a:off x="4711966" y="4597717"/>
          <a:ext cx="4047067" cy="2428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268624"/>
              </p:ext>
            </p:extLst>
          </p:nvPr>
        </p:nvGraphicFramePr>
        <p:xfrm>
          <a:off x="-710318" y="-15820"/>
          <a:ext cx="396240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0443492"/>
              </p:ext>
            </p:extLst>
          </p:nvPr>
        </p:nvGraphicFramePr>
        <p:xfrm>
          <a:off x="2006600" y="-7937"/>
          <a:ext cx="3922888" cy="235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9397807"/>
              </p:ext>
            </p:extLst>
          </p:nvPr>
        </p:nvGraphicFramePr>
        <p:xfrm>
          <a:off x="4711966" y="-7937"/>
          <a:ext cx="4047067" cy="2428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435613"/>
              </p:ext>
            </p:extLst>
          </p:nvPr>
        </p:nvGraphicFramePr>
        <p:xfrm>
          <a:off x="-787401" y="2306055"/>
          <a:ext cx="4166482" cy="2499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776245"/>
              </p:ext>
            </p:extLst>
          </p:nvPr>
        </p:nvGraphicFramePr>
        <p:xfrm>
          <a:off x="1811867" y="2292244"/>
          <a:ext cx="4402667" cy="2499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</p:spTree>
    <p:extLst>
      <p:ext uri="{BB962C8B-B14F-4D97-AF65-F5344CB8AC3E}">
        <p14:creationId xmlns:p14="http://schemas.microsoft.com/office/powerpoint/2010/main" val="3509019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399462" cy="5088467"/>
          </a:xfrm>
        </p:spPr>
        <p:txBody>
          <a:bodyPr/>
          <a:lstStyle/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UIO4. 	Hvor får du informasjon, rådgivning eller kurs i pedagogisk bruk av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	IT-verktøy i din undervisning?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UIO4a 	UiO-interne kurs, seminarer og konferanser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UIO4b 	Direkte fra Gruppe for digitale medier i læring (USIT)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UIO4c 	Fra andre UiO-interne støttetjenester (Fagområde for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	universitetspedagogikk, Lokal IT, Avdeling for fagstøtte, egen enhet...)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UIO4d 	Nyhetsbrev fra Gruppe for digitale medier i læring (USIT)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UIO4e 	Informasjon på UiOs nettsider (inklusive "Speiderbloggen")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UIO4f	Deltagelse i nettverket EdTech-UiO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UIO4g 	Eksterne IT-pedagogiske nettverk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UIO4h 	Eksterne kurs, seminarer og konferanser </a:t>
            </a:r>
          </a:p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UIO4i 	Annen ekstern informasjon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2670699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 rot="5400000">
            <a:off x="7171268" y="15877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0988702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5261968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506910"/>
              </p:ext>
            </p:extLst>
          </p:nvPr>
        </p:nvGraphicFramePr>
        <p:xfrm>
          <a:off x="-650169" y="38368"/>
          <a:ext cx="4076258" cy="2445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1" descr="Microsoft PowerPointScreenSnapz00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967" y="3280833"/>
            <a:ext cx="1316040" cy="150283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UiO-04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1665360"/>
              </p:ext>
            </p:extLst>
          </p:nvPr>
        </p:nvGraphicFramePr>
        <p:xfrm>
          <a:off x="1955800" y="11273"/>
          <a:ext cx="4121417" cy="247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3551064"/>
              </p:ext>
            </p:extLst>
          </p:nvPr>
        </p:nvGraphicFramePr>
        <p:xfrm>
          <a:off x="4766733" y="8995"/>
          <a:ext cx="4125212" cy="2475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3235373"/>
              </p:ext>
            </p:extLst>
          </p:nvPr>
        </p:nvGraphicFramePr>
        <p:xfrm>
          <a:off x="-434711" y="2328333"/>
          <a:ext cx="3708400" cy="2455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7032433"/>
              </p:ext>
            </p:extLst>
          </p:nvPr>
        </p:nvGraphicFramePr>
        <p:xfrm>
          <a:off x="1955800" y="2333414"/>
          <a:ext cx="4121417" cy="247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444019"/>
              </p:ext>
            </p:extLst>
          </p:nvPr>
        </p:nvGraphicFramePr>
        <p:xfrm>
          <a:off x="4766733" y="2319866"/>
          <a:ext cx="4106333" cy="246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31455"/>
              </p:ext>
            </p:extLst>
          </p:nvPr>
        </p:nvGraphicFramePr>
        <p:xfrm>
          <a:off x="-557918" y="4597400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4948613"/>
              </p:ext>
            </p:extLst>
          </p:nvPr>
        </p:nvGraphicFramePr>
        <p:xfrm>
          <a:off x="1955799" y="4597400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8540890"/>
              </p:ext>
            </p:extLst>
          </p:nvPr>
        </p:nvGraphicFramePr>
        <p:xfrm>
          <a:off x="4766733" y="4598458"/>
          <a:ext cx="3982243" cy="2389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1275124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5256558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1887385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UiO-05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6658951"/>
              </p:ext>
            </p:extLst>
          </p:nvPr>
        </p:nvGraphicFramePr>
        <p:xfrm>
          <a:off x="692150" y="935143"/>
          <a:ext cx="7472538" cy="4483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49491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3984092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194759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UiO-07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8715710"/>
              </p:ext>
            </p:extLst>
          </p:nvPr>
        </p:nvGraphicFramePr>
        <p:xfrm>
          <a:off x="603249" y="971550"/>
          <a:ext cx="7291917" cy="437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09752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819959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94274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UiO-07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1189025"/>
              </p:ext>
            </p:extLst>
          </p:nvPr>
        </p:nvGraphicFramePr>
        <p:xfrm>
          <a:off x="593725" y="964141"/>
          <a:ext cx="7397750" cy="4564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73080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2042448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198933" y="6488668"/>
            <a:ext cx="194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UiO-07omk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42333" y="711200"/>
          <a:ext cx="9059333" cy="543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3810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8933" y="6488668"/>
            <a:ext cx="194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UiO-07omk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9591973"/>
              </p:ext>
            </p:extLst>
          </p:nvPr>
        </p:nvGraphicFramePr>
        <p:xfrm>
          <a:off x="450850" y="956310"/>
          <a:ext cx="8242300" cy="494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4549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6727714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938202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UiO-08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50161"/>
              </p:ext>
            </p:extLst>
          </p:nvPr>
        </p:nvGraphicFramePr>
        <p:xfrm>
          <a:off x="719666" y="960120"/>
          <a:ext cx="6993467" cy="419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19103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442015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198933" y="6483403"/>
            <a:ext cx="194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UiO-08omk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020586"/>
              </p:ext>
            </p:extLst>
          </p:nvPr>
        </p:nvGraphicFramePr>
        <p:xfrm>
          <a:off x="38100" y="708660"/>
          <a:ext cx="9067800" cy="544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49708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42313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198933" y="6483403"/>
            <a:ext cx="1945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UiO-08omk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432859"/>
              </p:ext>
            </p:extLst>
          </p:nvPr>
        </p:nvGraphicFramePr>
        <p:xfrm>
          <a:off x="444500" y="952500"/>
          <a:ext cx="8255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7539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2179659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2977705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UiO-09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4350095"/>
              </p:ext>
            </p:extLst>
          </p:nvPr>
        </p:nvGraphicFramePr>
        <p:xfrm>
          <a:off x="647700" y="939499"/>
          <a:ext cx="6946900" cy="4529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2950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2754993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8142982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766287" y="6488668"/>
            <a:ext cx="1508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UiO-10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4520314"/>
              </p:ext>
            </p:extLst>
          </p:nvPr>
        </p:nvGraphicFramePr>
        <p:xfrm>
          <a:off x="631825" y="940858"/>
          <a:ext cx="6954308" cy="4802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08411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0" y="12965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 – Resultater for UiO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768640"/>
              </p:ext>
            </p:extLst>
          </p:nvPr>
        </p:nvGraphicFramePr>
        <p:xfrm>
          <a:off x="4686742" y="-7937"/>
          <a:ext cx="3902251" cy="2341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661062"/>
              </p:ext>
            </p:extLst>
          </p:nvPr>
        </p:nvGraphicFramePr>
        <p:xfrm>
          <a:off x="-710318" y="-22594"/>
          <a:ext cx="3984007" cy="2390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968412" y="6491869"/>
            <a:ext cx="1175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Spm F14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1803901"/>
              </p:ext>
            </p:extLst>
          </p:nvPr>
        </p:nvGraphicFramePr>
        <p:xfrm>
          <a:off x="470378" y="752475"/>
          <a:ext cx="8203243" cy="535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50515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559482" cy="5088467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Åpne spørsmål</a:t>
            </a:r>
          </a:p>
          <a:p>
            <a:pPr marL="803275" indent="-803275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393 UiO-respondenter har besvart ett eller flere av de åpne spørsmålene:</a:t>
            </a:r>
          </a:p>
          <a:p>
            <a:pPr marL="803275" indent="-803275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F7b. 	Kan du forklare nærmere hvilke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IT-tjenester du savner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eller er spesielt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misfornøyd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med?</a:t>
            </a:r>
          </a:p>
          <a:p>
            <a:pPr marL="803275" indent="-803275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F13b.	Er det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IT-opplæring du savner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for å kunne utføre jobben din godt og effektivt? </a:t>
            </a:r>
          </a:p>
          <a:p>
            <a:pPr marL="803275" indent="-803275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UiO6b.	Er det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IT-tjenester du savner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spesielt i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forskningen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eller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undervisningen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din?</a:t>
            </a:r>
          </a:p>
          <a:p>
            <a:pPr marL="803275" indent="-803275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F20.	Har du kommentarer til denne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undersøkelsen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eller </a:t>
            </a:r>
            <a:r>
              <a:rPr lang="en-US" sz="2000" b="1">
                <a:latin typeface="Calibri" charset="0"/>
                <a:ea typeface="ＭＳ Ｐゴシック" charset="0"/>
                <a:cs typeface="ＭＳ Ｐゴシック" charset="0"/>
              </a:rPr>
              <a:t>spørreskjemaet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? 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2599931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685799"/>
            <a:ext cx="8559482" cy="5867401"/>
          </a:xfrm>
        </p:spPr>
        <p:txBody>
          <a:bodyPr/>
          <a:lstStyle/>
          <a:p>
            <a:pPr marL="812800" indent="-8128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b="1" dirty="0" err="1">
                <a:latin typeface="Calibri" charset="0"/>
                <a:ea typeface="ＭＳ Ｐゴシック" charset="0"/>
                <a:cs typeface="ＭＳ Ｐゴシック" charset="0"/>
              </a:rPr>
              <a:t>Åpne</a:t>
            </a:r>
            <a:r>
              <a:rPr lang="en-US" sz="2000" b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dirty="0" err="1">
                <a:latin typeface="Calibri" charset="0"/>
                <a:ea typeface="ＭＳ Ｐゴシック" charset="0"/>
                <a:cs typeface="ＭＳ Ｐゴシック" charset="0"/>
              </a:rPr>
              <a:t>spørsmål</a:t>
            </a:r>
            <a:r>
              <a:rPr lang="en-US" sz="2000" b="1" dirty="0">
                <a:latin typeface="Calibri" charset="0"/>
                <a:ea typeface="ＭＳ Ｐゴシック" charset="0"/>
                <a:cs typeface="ＭＳ Ｐゴシック" charset="0"/>
              </a:rPr>
              <a:t>: Highlights</a:t>
            </a:r>
          </a:p>
          <a:p>
            <a:pPr marL="355600" indent="-355600"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</a:rPr>
              <a:t>•	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Mitt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største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problem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at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det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veldig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ofte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feil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på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kopimaskinen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.</a:t>
            </a:r>
          </a:p>
          <a:p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USIT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fanatisk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!!!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Har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testet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mye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sammenlignbart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[…], men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intet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i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nærheten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viktig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grunn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til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å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ikke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bytte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jobb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og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håper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UiO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ledelsen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vet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hvor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gull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verdt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USIT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!</a:t>
            </a:r>
          </a:p>
          <a:p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The IT system at UiO is too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thight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in the sense that users cannot choose what system or which program they want to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use.The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switch from thunderbird to outlook is a good example. I know no-one in my surrounding that is happy of this switch.</a:t>
            </a:r>
          </a:p>
          <a:p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Skjemaet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burde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finnast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på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både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bokmål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og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nynorsk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.</a:t>
            </a:r>
          </a:p>
          <a:p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Jeg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så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misfornøyd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at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jeg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har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sluttet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å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bruke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UiO sine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systemer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Jeg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har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selv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datamaskiner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med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rundt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40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kjerner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hjemme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i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min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egen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kjeller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og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får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gjort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det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meste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, men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synes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det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synd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at UiO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ikke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klarer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å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støtte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IT-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forskning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med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egne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IT-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systemer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.</a:t>
            </a:r>
          </a:p>
          <a:p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Hope this questionnaire helps the university to provide admin rights to the PCs at work.</a:t>
            </a:r>
          </a:p>
          <a:p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Dere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spør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: «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Hvordan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vil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du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beskrive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din IT-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kompetanse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for å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kunne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utføre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arbeidet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ditt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på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god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måte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?»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Så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la meg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svare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: «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Hvordan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vil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du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beskrive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din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norsk-kompetanse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for å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kunne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utføre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IT-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arbeidet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ditt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på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en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god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måte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?» - For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spørsmålet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dere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stiller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gir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ingen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mening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i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det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hele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tatt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.</a:t>
            </a:r>
          </a:p>
          <a:p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Flott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jobba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! Men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sabla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</a:rPr>
              <a:t> mange </a:t>
            </a:r>
            <a:r>
              <a:rPr lang="en-US" sz="1800" dirty="0" err="1">
                <a:solidFill>
                  <a:srgbClr val="000000"/>
                </a:solidFill>
                <a:ea typeface="Calibri"/>
                <a:cs typeface="Calibri"/>
              </a:rPr>
              <a:t>spørsmål</a:t>
            </a:r>
            <a:r>
              <a:rPr lang="en-US" sz="1800" dirty="0" smtClean="0">
                <a:solidFill>
                  <a:srgbClr val="000000"/>
                </a:solidFill>
                <a:ea typeface="Calibri"/>
                <a:cs typeface="Calibri"/>
              </a:rPr>
              <a:t>!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4498"/>
            <a:ext cx="3556000" cy="380470"/>
          </a:xfrm>
        </p:spPr>
        <p:txBody>
          <a:bodyPr/>
          <a:lstStyle/>
          <a:p>
            <a:pPr algn="l" eaLnBrk="1" hangingPunct="1"/>
            <a:r>
              <a:rPr lang="en-US" sz="1400" i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Nasjonal SUIT 2015</a:t>
            </a:r>
          </a:p>
        </p:txBody>
      </p:sp>
    </p:spTree>
    <p:extLst>
      <p:ext uri="{BB962C8B-B14F-4D97-AF65-F5344CB8AC3E}">
        <p14:creationId xmlns:p14="http://schemas.microsoft.com/office/powerpoint/2010/main" val="2793094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Veien</a:t>
            </a:r>
            <a:r>
              <a:rPr lang="nb-NO" baseline="0" dirty="0" smtClean="0"/>
              <a:t> videre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Legge ut presentasjon og data</a:t>
            </a:r>
          </a:p>
          <a:p>
            <a:r>
              <a:rPr lang="nb-NO" dirty="0" smtClean="0"/>
              <a:t>Tiltaksplan neste</a:t>
            </a:r>
            <a:r>
              <a:rPr lang="nb-NO" baseline="0" dirty="0" smtClean="0"/>
              <a:t> IT-ledernettverk</a:t>
            </a:r>
          </a:p>
          <a:p>
            <a:pPr lvl="1"/>
            <a:r>
              <a:rPr lang="nb-NO" dirty="0" smtClean="0"/>
              <a:t>Plan</a:t>
            </a:r>
            <a:r>
              <a:rPr lang="nb-NO" baseline="0" dirty="0" smtClean="0"/>
              <a:t> hvert fakultet?</a:t>
            </a:r>
            <a:endParaRPr lang="nb-NO" dirty="0" smtClean="0"/>
          </a:p>
          <a:p>
            <a:r>
              <a:rPr lang="nb-NO" dirty="0" smtClean="0"/>
              <a:t>http</a:t>
            </a:r>
            <a:r>
              <a:rPr lang="nb-NO" dirty="0"/>
              <a:t>://www.usit.uio.no/tjenester/til-uio/suit/</a:t>
            </a:r>
          </a:p>
        </p:txBody>
      </p:sp>
    </p:spTree>
    <p:extLst>
      <p:ext uri="{BB962C8B-B14F-4D97-AF65-F5344CB8AC3E}">
        <p14:creationId xmlns:p14="http://schemas.microsoft.com/office/powerpoint/2010/main" val="633585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1030</Words>
  <Application>Microsoft Macintosh PowerPoint</Application>
  <PresentationFormat>On-screen Show (4:3)</PresentationFormat>
  <Paragraphs>228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Blank Presentation</vt:lpstr>
      <vt:lpstr>PowerPoint Presentation</vt:lpstr>
      <vt:lpstr>Nasjonal SUIT 2015</vt:lpstr>
      <vt:lpstr>PowerPoint Presentation</vt:lpstr>
      <vt:lpstr>PowerPoint Presentation</vt:lpstr>
      <vt:lpstr>Nasjonal SUIT 2015 – Resultater for UiO</vt:lpstr>
      <vt:lpstr>Nasjonal SUIT 2015 – Resultater for UiO</vt:lpstr>
      <vt:lpstr>Nasjonal SUIT 2015</vt:lpstr>
      <vt:lpstr>Nasjonal SUIT 2015</vt:lpstr>
      <vt:lpstr>Nasjonal SUIT 2015</vt:lpstr>
      <vt:lpstr>Nasjonal SUIT 2015</vt:lpstr>
      <vt:lpstr>Nasjonal SUIT 2015</vt:lpstr>
      <vt:lpstr>Nasjonal SUIT 2015</vt:lpstr>
      <vt:lpstr>Nasjonal SUIT 2015</vt:lpstr>
      <vt:lpstr>Nasjonal SUIT 2015</vt:lpstr>
      <vt:lpstr>Nasjonal SUIT 2015 – Resultater for UiO</vt:lpstr>
      <vt:lpstr>Nasjonal SUIT 2015 – Resultater for UiO</vt:lpstr>
      <vt:lpstr>Nasjonal SUIT 2015</vt:lpstr>
      <vt:lpstr>Nasjonal SUIT 2015 – Resultater for UiO</vt:lpstr>
      <vt:lpstr>Nasjonal SUIT 2015 – Resultater for UiO</vt:lpstr>
      <vt:lpstr>Nasjonal SUIT 2015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 – Resultater for UiO</vt:lpstr>
      <vt:lpstr>Nasjonal SUIT 2015</vt:lpstr>
      <vt:lpstr>Nasjonal SUIT 2015</vt:lpstr>
      <vt:lpstr>Veien videre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 H. Jacobsen</dc:creator>
  <cp:lastModifiedBy>Bruker ved UiO</cp:lastModifiedBy>
  <cp:revision>109</cp:revision>
  <dcterms:created xsi:type="dcterms:W3CDTF">2011-02-16T08:12:59Z</dcterms:created>
  <dcterms:modified xsi:type="dcterms:W3CDTF">2015-06-17T09:33:41Z</dcterms:modified>
</cp:coreProperties>
</file>